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9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79DF32-8D84-44F2-9159-7F9CEC605E9A}">
          <p14:sldIdLst>
            <p14:sldId id="256"/>
            <p14:sldId id="257"/>
            <p14:sldId id="258"/>
            <p14:sldId id="259"/>
            <p14:sldId id="261"/>
            <p14:sldId id="262"/>
            <p14:sldId id="260"/>
            <p14:sldId id="263"/>
            <p14:sldId id="264"/>
            <p14:sldId id="269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A9B70B-D349-4694-A316-0ACA57D4B59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73702D1-DAB5-410C-83D2-2F9E6EDED7FB}">
      <dgm:prSet/>
      <dgm:spPr/>
      <dgm:t>
        <a:bodyPr/>
        <a:lstStyle/>
        <a:p>
          <a:r>
            <a:rPr lang="en-US"/>
            <a:t>Source: Kaggle - Health Research Institutions Dataset.</a:t>
          </a:r>
        </a:p>
      </dgm:t>
    </dgm:pt>
    <dgm:pt modelId="{DFD966F8-84CE-40F8-8F7A-FCDE2EEA09A9}" type="parTrans" cxnId="{3EE7A5BA-21E7-4C87-A49F-4294F3464C9F}">
      <dgm:prSet/>
      <dgm:spPr/>
      <dgm:t>
        <a:bodyPr/>
        <a:lstStyle/>
        <a:p>
          <a:endParaRPr lang="en-US"/>
        </a:p>
      </dgm:t>
    </dgm:pt>
    <dgm:pt modelId="{A9932A0F-CDB5-4186-A341-91DBBDC4739A}" type="sibTrans" cxnId="{3EE7A5BA-21E7-4C87-A49F-4294F3464C9F}">
      <dgm:prSet/>
      <dgm:spPr/>
      <dgm:t>
        <a:bodyPr/>
        <a:lstStyle/>
        <a:p>
          <a:endParaRPr lang="en-US"/>
        </a:p>
      </dgm:t>
    </dgm:pt>
    <dgm:pt modelId="{6E6511FA-8275-4696-8CCF-B4E57899F69E}">
      <dgm:prSet/>
      <dgm:spPr/>
      <dgm:t>
        <a:bodyPr/>
        <a:lstStyle/>
        <a:p>
          <a:r>
            <a:rPr lang="en-US"/>
            <a:t>Parameters Included: Age, Gender, Height, Weight, BMI, Physical Activity Level.</a:t>
          </a:r>
        </a:p>
      </dgm:t>
    </dgm:pt>
    <dgm:pt modelId="{80305780-1A3F-4DF9-AD5F-99DF8D115B7C}" type="parTrans" cxnId="{E87FD5BE-700E-4CF2-8B7D-A51A74C98266}">
      <dgm:prSet/>
      <dgm:spPr/>
      <dgm:t>
        <a:bodyPr/>
        <a:lstStyle/>
        <a:p>
          <a:endParaRPr lang="en-US"/>
        </a:p>
      </dgm:t>
    </dgm:pt>
    <dgm:pt modelId="{5D80B64A-260A-4306-96B8-F63B17FBB8D4}" type="sibTrans" cxnId="{E87FD5BE-700E-4CF2-8B7D-A51A74C98266}">
      <dgm:prSet/>
      <dgm:spPr/>
      <dgm:t>
        <a:bodyPr/>
        <a:lstStyle/>
        <a:p>
          <a:endParaRPr lang="en-US"/>
        </a:p>
      </dgm:t>
    </dgm:pt>
    <dgm:pt modelId="{43F17E23-ABE7-4D5D-9179-0FC71A0ED96C}">
      <dgm:prSet/>
      <dgm:spPr/>
      <dgm:t>
        <a:bodyPr/>
        <a:lstStyle/>
        <a:p>
          <a:r>
            <a:rPr lang="en-US"/>
            <a:t>Goal: Predict obesity categories based on these factors.</a:t>
          </a:r>
        </a:p>
      </dgm:t>
    </dgm:pt>
    <dgm:pt modelId="{2ACEB71A-F342-4D69-8859-5B2DC38612F3}" type="parTrans" cxnId="{F9A38B56-2151-48D8-9B0B-9651C4900807}">
      <dgm:prSet/>
      <dgm:spPr/>
      <dgm:t>
        <a:bodyPr/>
        <a:lstStyle/>
        <a:p>
          <a:endParaRPr lang="en-US"/>
        </a:p>
      </dgm:t>
    </dgm:pt>
    <dgm:pt modelId="{51EA7A44-AF56-461A-BE4A-C05A6AB7E51A}" type="sibTrans" cxnId="{F9A38B56-2151-48D8-9B0B-9651C4900807}">
      <dgm:prSet/>
      <dgm:spPr/>
      <dgm:t>
        <a:bodyPr/>
        <a:lstStyle/>
        <a:p>
          <a:endParaRPr lang="en-US"/>
        </a:p>
      </dgm:t>
    </dgm:pt>
    <dgm:pt modelId="{21AAE939-1078-4ECB-AC24-9FAE79A8C5EF}" type="pres">
      <dgm:prSet presAssocID="{D0A9B70B-D349-4694-A316-0ACA57D4B598}" presName="root" presStyleCnt="0">
        <dgm:presLayoutVars>
          <dgm:dir/>
          <dgm:resizeHandles val="exact"/>
        </dgm:presLayoutVars>
      </dgm:prSet>
      <dgm:spPr/>
    </dgm:pt>
    <dgm:pt modelId="{1A36811F-71BA-4161-9569-50DDAC345570}" type="pres">
      <dgm:prSet presAssocID="{773702D1-DAB5-410C-83D2-2F9E6EDED7FB}" presName="compNode" presStyleCnt="0"/>
      <dgm:spPr/>
    </dgm:pt>
    <dgm:pt modelId="{D47E2EFB-095F-42CC-A166-BE862A5CB2F2}" type="pres">
      <dgm:prSet presAssocID="{773702D1-DAB5-410C-83D2-2F9E6EDED7FB}" presName="bgRect" presStyleLbl="bgShp" presStyleIdx="0" presStyleCnt="3"/>
      <dgm:spPr/>
    </dgm:pt>
    <dgm:pt modelId="{56BB71CE-53F8-49E0-81BA-1FE55AA19BC0}" type="pres">
      <dgm:prSet presAssocID="{773702D1-DAB5-410C-83D2-2F9E6EDED7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3D46801B-C845-4DB9-9C77-6A30FFFCF854}" type="pres">
      <dgm:prSet presAssocID="{773702D1-DAB5-410C-83D2-2F9E6EDED7FB}" presName="spaceRect" presStyleCnt="0"/>
      <dgm:spPr/>
    </dgm:pt>
    <dgm:pt modelId="{D4571662-1883-43EB-B9D6-4C6BD86EA923}" type="pres">
      <dgm:prSet presAssocID="{773702D1-DAB5-410C-83D2-2F9E6EDED7FB}" presName="parTx" presStyleLbl="revTx" presStyleIdx="0" presStyleCnt="3">
        <dgm:presLayoutVars>
          <dgm:chMax val="0"/>
          <dgm:chPref val="0"/>
        </dgm:presLayoutVars>
      </dgm:prSet>
      <dgm:spPr/>
    </dgm:pt>
    <dgm:pt modelId="{FE308A53-0D1F-40EE-8070-81755EC63C6C}" type="pres">
      <dgm:prSet presAssocID="{A9932A0F-CDB5-4186-A341-91DBBDC4739A}" presName="sibTrans" presStyleCnt="0"/>
      <dgm:spPr/>
    </dgm:pt>
    <dgm:pt modelId="{1D5B5790-E4F2-482B-B667-67AA895EF425}" type="pres">
      <dgm:prSet presAssocID="{6E6511FA-8275-4696-8CCF-B4E57899F69E}" presName="compNode" presStyleCnt="0"/>
      <dgm:spPr/>
    </dgm:pt>
    <dgm:pt modelId="{C404AABE-4BD6-4FCA-8484-607C4EC78DBB}" type="pres">
      <dgm:prSet presAssocID="{6E6511FA-8275-4696-8CCF-B4E57899F69E}" presName="bgRect" presStyleLbl="bgShp" presStyleIdx="1" presStyleCnt="3"/>
      <dgm:spPr/>
    </dgm:pt>
    <dgm:pt modelId="{712B9FB9-DB52-45F4-BA94-FB43FC90A09D}" type="pres">
      <dgm:prSet presAssocID="{6E6511FA-8275-4696-8CCF-B4E57899F6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"/>
        </a:ext>
      </dgm:extLst>
    </dgm:pt>
    <dgm:pt modelId="{760C0518-F1A6-43EE-88D0-93833B2283FD}" type="pres">
      <dgm:prSet presAssocID="{6E6511FA-8275-4696-8CCF-B4E57899F69E}" presName="spaceRect" presStyleCnt="0"/>
      <dgm:spPr/>
    </dgm:pt>
    <dgm:pt modelId="{9BC7E629-C57E-433C-BEA6-5279195CEA7A}" type="pres">
      <dgm:prSet presAssocID="{6E6511FA-8275-4696-8CCF-B4E57899F69E}" presName="parTx" presStyleLbl="revTx" presStyleIdx="1" presStyleCnt="3">
        <dgm:presLayoutVars>
          <dgm:chMax val="0"/>
          <dgm:chPref val="0"/>
        </dgm:presLayoutVars>
      </dgm:prSet>
      <dgm:spPr/>
    </dgm:pt>
    <dgm:pt modelId="{7B0C04E6-7D82-4E6B-9410-1ACE0C1E2504}" type="pres">
      <dgm:prSet presAssocID="{5D80B64A-260A-4306-96B8-F63B17FBB8D4}" presName="sibTrans" presStyleCnt="0"/>
      <dgm:spPr/>
    </dgm:pt>
    <dgm:pt modelId="{F1B2D711-907C-475F-B937-0B325F3974FB}" type="pres">
      <dgm:prSet presAssocID="{43F17E23-ABE7-4D5D-9179-0FC71A0ED96C}" presName="compNode" presStyleCnt="0"/>
      <dgm:spPr/>
    </dgm:pt>
    <dgm:pt modelId="{76F823DA-747C-4BD3-BEFA-B44DC413601A}" type="pres">
      <dgm:prSet presAssocID="{43F17E23-ABE7-4D5D-9179-0FC71A0ED96C}" presName="bgRect" presStyleLbl="bgShp" presStyleIdx="2" presStyleCnt="3"/>
      <dgm:spPr/>
    </dgm:pt>
    <dgm:pt modelId="{C809E636-A873-4CCB-89A5-2C9D9559E53C}" type="pres">
      <dgm:prSet presAssocID="{43F17E23-ABE7-4D5D-9179-0FC71A0ED9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614BD1EF-8985-438B-8D38-6E119968732E}" type="pres">
      <dgm:prSet presAssocID="{43F17E23-ABE7-4D5D-9179-0FC71A0ED96C}" presName="spaceRect" presStyleCnt="0"/>
      <dgm:spPr/>
    </dgm:pt>
    <dgm:pt modelId="{61CF2A9A-5D23-4FD2-8F6E-77D3A2DE5AAB}" type="pres">
      <dgm:prSet presAssocID="{43F17E23-ABE7-4D5D-9179-0FC71A0ED9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37B9140-A7D8-4B77-AD0C-F79FF1A16D5E}" type="presOf" srcId="{43F17E23-ABE7-4D5D-9179-0FC71A0ED96C}" destId="{61CF2A9A-5D23-4FD2-8F6E-77D3A2DE5AAB}" srcOrd="0" destOrd="0" presId="urn:microsoft.com/office/officeart/2018/2/layout/IconVerticalSolidList"/>
    <dgm:cxn modelId="{F9A38B56-2151-48D8-9B0B-9651C4900807}" srcId="{D0A9B70B-D349-4694-A316-0ACA57D4B598}" destId="{43F17E23-ABE7-4D5D-9179-0FC71A0ED96C}" srcOrd="2" destOrd="0" parTransId="{2ACEB71A-F342-4D69-8859-5B2DC38612F3}" sibTransId="{51EA7A44-AF56-461A-BE4A-C05A6AB7E51A}"/>
    <dgm:cxn modelId="{3EE7A5BA-21E7-4C87-A49F-4294F3464C9F}" srcId="{D0A9B70B-D349-4694-A316-0ACA57D4B598}" destId="{773702D1-DAB5-410C-83D2-2F9E6EDED7FB}" srcOrd="0" destOrd="0" parTransId="{DFD966F8-84CE-40F8-8F7A-FCDE2EEA09A9}" sibTransId="{A9932A0F-CDB5-4186-A341-91DBBDC4739A}"/>
    <dgm:cxn modelId="{E87FD5BE-700E-4CF2-8B7D-A51A74C98266}" srcId="{D0A9B70B-D349-4694-A316-0ACA57D4B598}" destId="{6E6511FA-8275-4696-8CCF-B4E57899F69E}" srcOrd="1" destOrd="0" parTransId="{80305780-1A3F-4DF9-AD5F-99DF8D115B7C}" sibTransId="{5D80B64A-260A-4306-96B8-F63B17FBB8D4}"/>
    <dgm:cxn modelId="{61B3A8C2-812B-414C-BD8F-E1AEE6ABEC0E}" type="presOf" srcId="{D0A9B70B-D349-4694-A316-0ACA57D4B598}" destId="{21AAE939-1078-4ECB-AC24-9FAE79A8C5EF}" srcOrd="0" destOrd="0" presId="urn:microsoft.com/office/officeart/2018/2/layout/IconVerticalSolidList"/>
    <dgm:cxn modelId="{E32410D4-FEF2-4CF2-AB58-734D3DF41985}" type="presOf" srcId="{6E6511FA-8275-4696-8CCF-B4E57899F69E}" destId="{9BC7E629-C57E-433C-BEA6-5279195CEA7A}" srcOrd="0" destOrd="0" presId="urn:microsoft.com/office/officeart/2018/2/layout/IconVerticalSolidList"/>
    <dgm:cxn modelId="{1C84FDFD-CDD3-4612-9C93-CF2C95C8FD60}" type="presOf" srcId="{773702D1-DAB5-410C-83D2-2F9E6EDED7FB}" destId="{D4571662-1883-43EB-B9D6-4C6BD86EA923}" srcOrd="0" destOrd="0" presId="urn:microsoft.com/office/officeart/2018/2/layout/IconVerticalSolidList"/>
    <dgm:cxn modelId="{193E0610-CE2A-44F7-B913-CA940FAC9069}" type="presParOf" srcId="{21AAE939-1078-4ECB-AC24-9FAE79A8C5EF}" destId="{1A36811F-71BA-4161-9569-50DDAC345570}" srcOrd="0" destOrd="0" presId="urn:microsoft.com/office/officeart/2018/2/layout/IconVerticalSolidList"/>
    <dgm:cxn modelId="{813944E2-44A9-44B8-85CD-6130E52DE5C0}" type="presParOf" srcId="{1A36811F-71BA-4161-9569-50DDAC345570}" destId="{D47E2EFB-095F-42CC-A166-BE862A5CB2F2}" srcOrd="0" destOrd="0" presId="urn:microsoft.com/office/officeart/2018/2/layout/IconVerticalSolidList"/>
    <dgm:cxn modelId="{3FD88895-FE60-4E8E-A5A7-E60A31CDEF23}" type="presParOf" srcId="{1A36811F-71BA-4161-9569-50DDAC345570}" destId="{56BB71CE-53F8-49E0-81BA-1FE55AA19BC0}" srcOrd="1" destOrd="0" presId="urn:microsoft.com/office/officeart/2018/2/layout/IconVerticalSolidList"/>
    <dgm:cxn modelId="{AB47131C-EF12-4594-9CAD-06D56B6CED0B}" type="presParOf" srcId="{1A36811F-71BA-4161-9569-50DDAC345570}" destId="{3D46801B-C845-4DB9-9C77-6A30FFFCF854}" srcOrd="2" destOrd="0" presId="urn:microsoft.com/office/officeart/2018/2/layout/IconVerticalSolidList"/>
    <dgm:cxn modelId="{BB725AC3-1D1B-49FA-A216-B14C981E692C}" type="presParOf" srcId="{1A36811F-71BA-4161-9569-50DDAC345570}" destId="{D4571662-1883-43EB-B9D6-4C6BD86EA923}" srcOrd="3" destOrd="0" presId="urn:microsoft.com/office/officeart/2018/2/layout/IconVerticalSolidList"/>
    <dgm:cxn modelId="{A9337DA7-5BF7-426C-B538-2C48A9228B58}" type="presParOf" srcId="{21AAE939-1078-4ECB-AC24-9FAE79A8C5EF}" destId="{FE308A53-0D1F-40EE-8070-81755EC63C6C}" srcOrd="1" destOrd="0" presId="urn:microsoft.com/office/officeart/2018/2/layout/IconVerticalSolidList"/>
    <dgm:cxn modelId="{CFB34D70-AF3A-49B1-9B41-02D826C7E9EC}" type="presParOf" srcId="{21AAE939-1078-4ECB-AC24-9FAE79A8C5EF}" destId="{1D5B5790-E4F2-482B-B667-67AA895EF425}" srcOrd="2" destOrd="0" presId="urn:microsoft.com/office/officeart/2018/2/layout/IconVerticalSolidList"/>
    <dgm:cxn modelId="{DF674C58-75FB-4D87-8A01-24885B4A80D1}" type="presParOf" srcId="{1D5B5790-E4F2-482B-B667-67AA895EF425}" destId="{C404AABE-4BD6-4FCA-8484-607C4EC78DBB}" srcOrd="0" destOrd="0" presId="urn:microsoft.com/office/officeart/2018/2/layout/IconVerticalSolidList"/>
    <dgm:cxn modelId="{B270754E-B280-4FA0-8D9F-013776ADF04F}" type="presParOf" srcId="{1D5B5790-E4F2-482B-B667-67AA895EF425}" destId="{712B9FB9-DB52-45F4-BA94-FB43FC90A09D}" srcOrd="1" destOrd="0" presId="urn:microsoft.com/office/officeart/2018/2/layout/IconVerticalSolidList"/>
    <dgm:cxn modelId="{47283AAD-6638-42A1-B8AF-A25B088F48A0}" type="presParOf" srcId="{1D5B5790-E4F2-482B-B667-67AA895EF425}" destId="{760C0518-F1A6-43EE-88D0-93833B2283FD}" srcOrd="2" destOrd="0" presId="urn:microsoft.com/office/officeart/2018/2/layout/IconVerticalSolidList"/>
    <dgm:cxn modelId="{D8D64261-532D-473C-93E7-70E59C626BD7}" type="presParOf" srcId="{1D5B5790-E4F2-482B-B667-67AA895EF425}" destId="{9BC7E629-C57E-433C-BEA6-5279195CEA7A}" srcOrd="3" destOrd="0" presId="urn:microsoft.com/office/officeart/2018/2/layout/IconVerticalSolidList"/>
    <dgm:cxn modelId="{38E6C904-9072-40F1-AD4D-76A645CC2CA9}" type="presParOf" srcId="{21AAE939-1078-4ECB-AC24-9FAE79A8C5EF}" destId="{7B0C04E6-7D82-4E6B-9410-1ACE0C1E2504}" srcOrd="3" destOrd="0" presId="urn:microsoft.com/office/officeart/2018/2/layout/IconVerticalSolidList"/>
    <dgm:cxn modelId="{231A106E-276A-46D8-8205-F1525444A6BA}" type="presParOf" srcId="{21AAE939-1078-4ECB-AC24-9FAE79A8C5EF}" destId="{F1B2D711-907C-475F-B937-0B325F3974FB}" srcOrd="4" destOrd="0" presId="urn:microsoft.com/office/officeart/2018/2/layout/IconVerticalSolidList"/>
    <dgm:cxn modelId="{90FB26BD-F3CD-450A-8AF7-0D14FE650D6C}" type="presParOf" srcId="{F1B2D711-907C-475F-B937-0B325F3974FB}" destId="{76F823DA-747C-4BD3-BEFA-B44DC413601A}" srcOrd="0" destOrd="0" presId="urn:microsoft.com/office/officeart/2018/2/layout/IconVerticalSolidList"/>
    <dgm:cxn modelId="{A4E7DFF9-13AB-4638-985B-86ABD8A66D20}" type="presParOf" srcId="{F1B2D711-907C-475F-B937-0B325F3974FB}" destId="{C809E636-A873-4CCB-89A5-2C9D9559E53C}" srcOrd="1" destOrd="0" presId="urn:microsoft.com/office/officeart/2018/2/layout/IconVerticalSolidList"/>
    <dgm:cxn modelId="{B717575B-240B-456C-9928-0828D2395E27}" type="presParOf" srcId="{F1B2D711-907C-475F-B937-0B325F3974FB}" destId="{614BD1EF-8985-438B-8D38-6E119968732E}" srcOrd="2" destOrd="0" presId="urn:microsoft.com/office/officeart/2018/2/layout/IconVerticalSolidList"/>
    <dgm:cxn modelId="{9336ABE5-12D5-484A-86C0-6E60BB65924B}" type="presParOf" srcId="{F1B2D711-907C-475F-B937-0B325F3974FB}" destId="{61CF2A9A-5D23-4FD2-8F6E-77D3A2DE5AA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D59D7D4-5751-4F00-BBD8-79EA9914F39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49BBA83-EABD-4613-AFD7-971BE3D220B5}">
      <dgm:prSet/>
      <dgm:spPr/>
      <dgm:t>
        <a:bodyPr/>
        <a:lstStyle/>
        <a:p>
          <a:pPr>
            <a:defRPr cap="all"/>
          </a:pPr>
          <a:r>
            <a:rPr lang="en-US"/>
            <a:t>Process: Web application deployed on a local server.</a:t>
          </a:r>
        </a:p>
      </dgm:t>
    </dgm:pt>
    <dgm:pt modelId="{BF54CED4-38D5-4974-9B85-B2CFC15ED4BB}" type="parTrans" cxnId="{8C5EAA6C-6060-4699-91F0-081B410CDAD0}">
      <dgm:prSet/>
      <dgm:spPr/>
      <dgm:t>
        <a:bodyPr/>
        <a:lstStyle/>
        <a:p>
          <a:endParaRPr lang="en-US"/>
        </a:p>
      </dgm:t>
    </dgm:pt>
    <dgm:pt modelId="{E7BEF62F-220E-45FA-B9CE-87500F0EDCA4}" type="sibTrans" cxnId="{8C5EAA6C-6060-4699-91F0-081B410CDAD0}">
      <dgm:prSet/>
      <dgm:spPr/>
      <dgm:t>
        <a:bodyPr/>
        <a:lstStyle/>
        <a:p>
          <a:endParaRPr lang="en-US"/>
        </a:p>
      </dgm:t>
    </dgm:pt>
    <dgm:pt modelId="{8B938F03-855A-42F1-B9DE-140B3D49CFC2}">
      <dgm:prSet/>
      <dgm:spPr/>
      <dgm:t>
        <a:bodyPr/>
        <a:lstStyle/>
        <a:p>
          <a:pPr>
            <a:defRPr cap="all"/>
          </a:pPr>
          <a:r>
            <a:rPr lang="en-US"/>
            <a:t>Multiple test cases conducted to ensure accuracy and usability.</a:t>
          </a:r>
        </a:p>
      </dgm:t>
    </dgm:pt>
    <dgm:pt modelId="{047B5F8A-32AD-47D0-AAE7-A2B629C31BD1}" type="parTrans" cxnId="{0B8D4FE8-ADA3-4234-9FCD-7DD9781B389C}">
      <dgm:prSet/>
      <dgm:spPr/>
      <dgm:t>
        <a:bodyPr/>
        <a:lstStyle/>
        <a:p>
          <a:endParaRPr lang="en-US"/>
        </a:p>
      </dgm:t>
    </dgm:pt>
    <dgm:pt modelId="{5DEE9B67-3C14-432D-BEA9-759E7CA63827}" type="sibTrans" cxnId="{0B8D4FE8-ADA3-4234-9FCD-7DD9781B389C}">
      <dgm:prSet/>
      <dgm:spPr/>
      <dgm:t>
        <a:bodyPr/>
        <a:lstStyle/>
        <a:p>
          <a:endParaRPr lang="en-US"/>
        </a:p>
      </dgm:t>
    </dgm:pt>
    <dgm:pt modelId="{8D71C7A8-969B-40B5-B8CF-2E2D9BA8EAA1}">
      <dgm:prSet/>
      <dgm:spPr/>
      <dgm:t>
        <a:bodyPr/>
        <a:lstStyle/>
        <a:p>
          <a:pPr>
            <a:defRPr cap="all"/>
          </a:pPr>
          <a:r>
            <a:rPr lang="en-US"/>
            <a:t>Outcome: Final adjustments made based on feedback.</a:t>
          </a:r>
        </a:p>
      </dgm:t>
    </dgm:pt>
    <dgm:pt modelId="{9CB73180-B4EF-4667-8F65-9B0A40EAD008}" type="parTrans" cxnId="{5EA44F91-9339-4BF6-9B58-F9B18AADAB03}">
      <dgm:prSet/>
      <dgm:spPr/>
      <dgm:t>
        <a:bodyPr/>
        <a:lstStyle/>
        <a:p>
          <a:endParaRPr lang="en-US"/>
        </a:p>
      </dgm:t>
    </dgm:pt>
    <dgm:pt modelId="{E396F38E-2147-4E53-99EC-1F0BF59AE844}" type="sibTrans" cxnId="{5EA44F91-9339-4BF6-9B58-F9B18AADAB03}">
      <dgm:prSet/>
      <dgm:spPr/>
      <dgm:t>
        <a:bodyPr/>
        <a:lstStyle/>
        <a:p>
          <a:endParaRPr lang="en-US"/>
        </a:p>
      </dgm:t>
    </dgm:pt>
    <dgm:pt modelId="{4801971A-6A04-422B-8705-AA786A0DD689}" type="pres">
      <dgm:prSet presAssocID="{FD59D7D4-5751-4F00-BBD8-79EA9914F391}" presName="root" presStyleCnt="0">
        <dgm:presLayoutVars>
          <dgm:dir/>
          <dgm:resizeHandles val="exact"/>
        </dgm:presLayoutVars>
      </dgm:prSet>
      <dgm:spPr/>
    </dgm:pt>
    <dgm:pt modelId="{832E6B06-7485-492E-B624-15703056B37E}" type="pres">
      <dgm:prSet presAssocID="{649BBA83-EABD-4613-AFD7-971BE3D220B5}" presName="compNode" presStyleCnt="0"/>
      <dgm:spPr/>
    </dgm:pt>
    <dgm:pt modelId="{A6743EE1-D1E6-41D7-BAAB-95C5F9642F9E}" type="pres">
      <dgm:prSet presAssocID="{649BBA83-EABD-4613-AFD7-971BE3D220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75D148E-6E95-4F43-A0A6-C8BEA6D9C717}" type="pres">
      <dgm:prSet presAssocID="{649BBA83-EABD-4613-AFD7-971BE3D220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BEA737F-1508-4505-B55D-418EF7ACEE9C}" type="pres">
      <dgm:prSet presAssocID="{649BBA83-EABD-4613-AFD7-971BE3D220B5}" presName="spaceRect" presStyleCnt="0"/>
      <dgm:spPr/>
    </dgm:pt>
    <dgm:pt modelId="{6176E8B6-0732-4B93-BCF5-E5F0374CE7B9}" type="pres">
      <dgm:prSet presAssocID="{649BBA83-EABD-4613-AFD7-971BE3D220B5}" presName="textRect" presStyleLbl="revTx" presStyleIdx="0" presStyleCnt="3">
        <dgm:presLayoutVars>
          <dgm:chMax val="1"/>
          <dgm:chPref val="1"/>
        </dgm:presLayoutVars>
      </dgm:prSet>
      <dgm:spPr/>
    </dgm:pt>
    <dgm:pt modelId="{5CD6DF68-3942-44DD-9093-D0CEC2287863}" type="pres">
      <dgm:prSet presAssocID="{E7BEF62F-220E-45FA-B9CE-87500F0EDCA4}" presName="sibTrans" presStyleCnt="0"/>
      <dgm:spPr/>
    </dgm:pt>
    <dgm:pt modelId="{C61254D7-C7BC-4A8E-AB09-1F4DD1A25A23}" type="pres">
      <dgm:prSet presAssocID="{8B938F03-855A-42F1-B9DE-140B3D49CFC2}" presName="compNode" presStyleCnt="0"/>
      <dgm:spPr/>
    </dgm:pt>
    <dgm:pt modelId="{710DDDED-336F-4343-8510-D840524BB337}" type="pres">
      <dgm:prSet presAssocID="{8B938F03-855A-42F1-B9DE-140B3D49CFC2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A462B77-B767-45A4-BDFD-24321FFB79A5}" type="pres">
      <dgm:prSet presAssocID="{8B938F03-855A-42F1-B9DE-140B3D49CFC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192A015-851B-4E82-A587-C9CA79563441}" type="pres">
      <dgm:prSet presAssocID="{8B938F03-855A-42F1-B9DE-140B3D49CFC2}" presName="spaceRect" presStyleCnt="0"/>
      <dgm:spPr/>
    </dgm:pt>
    <dgm:pt modelId="{97B26F16-7F33-4570-B7E0-1DFA6AC81744}" type="pres">
      <dgm:prSet presAssocID="{8B938F03-855A-42F1-B9DE-140B3D49CFC2}" presName="textRect" presStyleLbl="revTx" presStyleIdx="1" presStyleCnt="3">
        <dgm:presLayoutVars>
          <dgm:chMax val="1"/>
          <dgm:chPref val="1"/>
        </dgm:presLayoutVars>
      </dgm:prSet>
      <dgm:spPr/>
    </dgm:pt>
    <dgm:pt modelId="{507AD7A2-4507-4CC8-AC00-995635A6E0E1}" type="pres">
      <dgm:prSet presAssocID="{5DEE9B67-3C14-432D-BEA9-759E7CA63827}" presName="sibTrans" presStyleCnt="0"/>
      <dgm:spPr/>
    </dgm:pt>
    <dgm:pt modelId="{3F41BF39-8EB4-4C11-8FB1-7C9D633DE2D1}" type="pres">
      <dgm:prSet presAssocID="{8D71C7A8-969B-40B5-B8CF-2E2D9BA8EAA1}" presName="compNode" presStyleCnt="0"/>
      <dgm:spPr/>
    </dgm:pt>
    <dgm:pt modelId="{6CFDE7E0-471C-4E60-A07F-F05518ED714B}" type="pres">
      <dgm:prSet presAssocID="{8D71C7A8-969B-40B5-B8CF-2E2D9BA8EAA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7AAD404-F560-42DE-83F8-7727548B9DBB}" type="pres">
      <dgm:prSet presAssocID="{8D71C7A8-969B-40B5-B8CF-2E2D9BA8EA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AA7C7DE-DD62-41CE-B26E-7EDDE8590A1E}" type="pres">
      <dgm:prSet presAssocID="{8D71C7A8-969B-40B5-B8CF-2E2D9BA8EAA1}" presName="spaceRect" presStyleCnt="0"/>
      <dgm:spPr/>
    </dgm:pt>
    <dgm:pt modelId="{1191E6C9-8320-4FB8-AAFE-DD5875D3B32B}" type="pres">
      <dgm:prSet presAssocID="{8D71C7A8-969B-40B5-B8CF-2E2D9BA8EAA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5EAA6C-6060-4699-91F0-081B410CDAD0}" srcId="{FD59D7D4-5751-4F00-BBD8-79EA9914F391}" destId="{649BBA83-EABD-4613-AFD7-971BE3D220B5}" srcOrd="0" destOrd="0" parTransId="{BF54CED4-38D5-4974-9B85-B2CFC15ED4BB}" sibTransId="{E7BEF62F-220E-45FA-B9CE-87500F0EDCA4}"/>
    <dgm:cxn modelId="{5EA44F91-9339-4BF6-9B58-F9B18AADAB03}" srcId="{FD59D7D4-5751-4F00-BBD8-79EA9914F391}" destId="{8D71C7A8-969B-40B5-B8CF-2E2D9BA8EAA1}" srcOrd="2" destOrd="0" parTransId="{9CB73180-B4EF-4667-8F65-9B0A40EAD008}" sibTransId="{E396F38E-2147-4E53-99EC-1F0BF59AE844}"/>
    <dgm:cxn modelId="{5C365198-FB62-41B6-AED9-61FD3FF04129}" type="presOf" srcId="{8D71C7A8-969B-40B5-B8CF-2E2D9BA8EAA1}" destId="{1191E6C9-8320-4FB8-AAFE-DD5875D3B32B}" srcOrd="0" destOrd="0" presId="urn:microsoft.com/office/officeart/2018/5/layout/IconLeafLabelList"/>
    <dgm:cxn modelId="{2F60B29A-8E0D-45B6-AF64-09A2F457442D}" type="presOf" srcId="{8B938F03-855A-42F1-B9DE-140B3D49CFC2}" destId="{97B26F16-7F33-4570-B7E0-1DFA6AC81744}" srcOrd="0" destOrd="0" presId="urn:microsoft.com/office/officeart/2018/5/layout/IconLeafLabelList"/>
    <dgm:cxn modelId="{6558FCAB-E7E0-4A7F-BB93-D831AF7FBB19}" type="presOf" srcId="{649BBA83-EABD-4613-AFD7-971BE3D220B5}" destId="{6176E8B6-0732-4B93-BCF5-E5F0374CE7B9}" srcOrd="0" destOrd="0" presId="urn:microsoft.com/office/officeart/2018/5/layout/IconLeafLabelList"/>
    <dgm:cxn modelId="{E187CEB2-C11F-4FAD-A8BB-C423482615F4}" type="presOf" srcId="{FD59D7D4-5751-4F00-BBD8-79EA9914F391}" destId="{4801971A-6A04-422B-8705-AA786A0DD689}" srcOrd="0" destOrd="0" presId="urn:microsoft.com/office/officeart/2018/5/layout/IconLeafLabelList"/>
    <dgm:cxn modelId="{0B8D4FE8-ADA3-4234-9FCD-7DD9781B389C}" srcId="{FD59D7D4-5751-4F00-BBD8-79EA9914F391}" destId="{8B938F03-855A-42F1-B9DE-140B3D49CFC2}" srcOrd="1" destOrd="0" parTransId="{047B5F8A-32AD-47D0-AAE7-A2B629C31BD1}" sibTransId="{5DEE9B67-3C14-432D-BEA9-759E7CA63827}"/>
    <dgm:cxn modelId="{DB5B1C9D-12F9-48F5-A7E0-9A05FD7EF9C6}" type="presParOf" srcId="{4801971A-6A04-422B-8705-AA786A0DD689}" destId="{832E6B06-7485-492E-B624-15703056B37E}" srcOrd="0" destOrd="0" presId="urn:microsoft.com/office/officeart/2018/5/layout/IconLeafLabelList"/>
    <dgm:cxn modelId="{1EA81630-5E7B-434C-9630-5699564CD238}" type="presParOf" srcId="{832E6B06-7485-492E-B624-15703056B37E}" destId="{A6743EE1-D1E6-41D7-BAAB-95C5F9642F9E}" srcOrd="0" destOrd="0" presId="urn:microsoft.com/office/officeart/2018/5/layout/IconLeafLabelList"/>
    <dgm:cxn modelId="{2A345282-F5CD-41AF-8CF3-334B205ECE0A}" type="presParOf" srcId="{832E6B06-7485-492E-B624-15703056B37E}" destId="{C75D148E-6E95-4F43-A0A6-C8BEA6D9C717}" srcOrd="1" destOrd="0" presId="urn:microsoft.com/office/officeart/2018/5/layout/IconLeafLabelList"/>
    <dgm:cxn modelId="{382A5644-DDEF-4646-9C7E-7C52CD0BA369}" type="presParOf" srcId="{832E6B06-7485-492E-B624-15703056B37E}" destId="{7BEA737F-1508-4505-B55D-418EF7ACEE9C}" srcOrd="2" destOrd="0" presId="urn:microsoft.com/office/officeart/2018/5/layout/IconLeafLabelList"/>
    <dgm:cxn modelId="{123D06EE-DD63-4F6A-8071-04ECCD7ABB82}" type="presParOf" srcId="{832E6B06-7485-492E-B624-15703056B37E}" destId="{6176E8B6-0732-4B93-BCF5-E5F0374CE7B9}" srcOrd="3" destOrd="0" presId="urn:microsoft.com/office/officeart/2018/5/layout/IconLeafLabelList"/>
    <dgm:cxn modelId="{967E55E4-F9DF-4E62-8EAF-F5451B65E0FD}" type="presParOf" srcId="{4801971A-6A04-422B-8705-AA786A0DD689}" destId="{5CD6DF68-3942-44DD-9093-D0CEC2287863}" srcOrd="1" destOrd="0" presId="urn:microsoft.com/office/officeart/2018/5/layout/IconLeafLabelList"/>
    <dgm:cxn modelId="{425944BA-268B-41AE-8B97-4807BCFA66A4}" type="presParOf" srcId="{4801971A-6A04-422B-8705-AA786A0DD689}" destId="{C61254D7-C7BC-4A8E-AB09-1F4DD1A25A23}" srcOrd="2" destOrd="0" presId="urn:microsoft.com/office/officeart/2018/5/layout/IconLeafLabelList"/>
    <dgm:cxn modelId="{38E85ED3-F43E-47E3-B4A9-F99DDA06FF03}" type="presParOf" srcId="{C61254D7-C7BC-4A8E-AB09-1F4DD1A25A23}" destId="{710DDDED-336F-4343-8510-D840524BB337}" srcOrd="0" destOrd="0" presId="urn:microsoft.com/office/officeart/2018/5/layout/IconLeafLabelList"/>
    <dgm:cxn modelId="{02FE2EAC-3B50-4A0A-B246-76088BE1E1D7}" type="presParOf" srcId="{C61254D7-C7BC-4A8E-AB09-1F4DD1A25A23}" destId="{0A462B77-B767-45A4-BDFD-24321FFB79A5}" srcOrd="1" destOrd="0" presId="urn:microsoft.com/office/officeart/2018/5/layout/IconLeafLabelList"/>
    <dgm:cxn modelId="{15EF80EC-7600-4CC8-B54F-15929DBEA3ED}" type="presParOf" srcId="{C61254D7-C7BC-4A8E-AB09-1F4DD1A25A23}" destId="{2192A015-851B-4E82-A587-C9CA79563441}" srcOrd="2" destOrd="0" presId="urn:microsoft.com/office/officeart/2018/5/layout/IconLeafLabelList"/>
    <dgm:cxn modelId="{3080F291-A9EF-452D-8DF7-98C031C0F239}" type="presParOf" srcId="{C61254D7-C7BC-4A8E-AB09-1F4DD1A25A23}" destId="{97B26F16-7F33-4570-B7E0-1DFA6AC81744}" srcOrd="3" destOrd="0" presId="urn:microsoft.com/office/officeart/2018/5/layout/IconLeafLabelList"/>
    <dgm:cxn modelId="{67A67364-B1AD-4E13-A7C5-996BD8031E61}" type="presParOf" srcId="{4801971A-6A04-422B-8705-AA786A0DD689}" destId="{507AD7A2-4507-4CC8-AC00-995635A6E0E1}" srcOrd="3" destOrd="0" presId="urn:microsoft.com/office/officeart/2018/5/layout/IconLeafLabelList"/>
    <dgm:cxn modelId="{538A3D66-28DD-47AF-86C5-68E54DD77186}" type="presParOf" srcId="{4801971A-6A04-422B-8705-AA786A0DD689}" destId="{3F41BF39-8EB4-4C11-8FB1-7C9D633DE2D1}" srcOrd="4" destOrd="0" presId="urn:microsoft.com/office/officeart/2018/5/layout/IconLeafLabelList"/>
    <dgm:cxn modelId="{A5C3557C-65A2-49D3-A897-F185D79190F6}" type="presParOf" srcId="{3F41BF39-8EB4-4C11-8FB1-7C9D633DE2D1}" destId="{6CFDE7E0-471C-4E60-A07F-F05518ED714B}" srcOrd="0" destOrd="0" presId="urn:microsoft.com/office/officeart/2018/5/layout/IconLeafLabelList"/>
    <dgm:cxn modelId="{EE4A3B06-01D6-4E0B-8436-E070F25A8498}" type="presParOf" srcId="{3F41BF39-8EB4-4C11-8FB1-7C9D633DE2D1}" destId="{B7AAD404-F560-42DE-83F8-7727548B9DBB}" srcOrd="1" destOrd="0" presId="urn:microsoft.com/office/officeart/2018/5/layout/IconLeafLabelList"/>
    <dgm:cxn modelId="{2DDF93C7-C3CB-48F4-B50B-E171EB94FBBB}" type="presParOf" srcId="{3F41BF39-8EB4-4C11-8FB1-7C9D633DE2D1}" destId="{BAA7C7DE-DD62-41CE-B26E-7EDDE8590A1E}" srcOrd="2" destOrd="0" presId="urn:microsoft.com/office/officeart/2018/5/layout/IconLeafLabelList"/>
    <dgm:cxn modelId="{AACFCE47-88B9-4631-8AF9-8488024207D6}" type="presParOf" srcId="{3F41BF39-8EB4-4C11-8FB1-7C9D633DE2D1}" destId="{1191E6C9-8320-4FB8-AAFE-DD5875D3B3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E2EFB-095F-42CC-A166-BE862A5CB2F2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B71CE-53F8-49E0-81BA-1FE55AA19BC0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71662-1883-43EB-B9D6-4C6BD86EA923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Source: Kaggle - Health Research Institutions Dataset.</a:t>
          </a:r>
        </a:p>
      </dsp:txBody>
      <dsp:txXfrm>
        <a:off x="1844034" y="682"/>
        <a:ext cx="4401230" cy="1596566"/>
      </dsp:txXfrm>
    </dsp:sp>
    <dsp:sp modelId="{C404AABE-4BD6-4FCA-8484-607C4EC78DBB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B9FB9-DB52-45F4-BA94-FB43FC90A09D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C7E629-C57E-433C-BEA6-5279195CEA7A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Parameters Included: Age, Gender, Height, Weight, BMI, Physical Activity Level.</a:t>
          </a:r>
        </a:p>
      </dsp:txBody>
      <dsp:txXfrm>
        <a:off x="1844034" y="1996390"/>
        <a:ext cx="4401230" cy="1596566"/>
      </dsp:txXfrm>
    </dsp:sp>
    <dsp:sp modelId="{76F823DA-747C-4BD3-BEFA-B44DC413601A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9E636-A873-4CCB-89A5-2C9D9559E53C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CF2A9A-5D23-4FD2-8F6E-77D3A2DE5AAB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Goal: Predict obesity categories based on these factors.</a:t>
          </a:r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43EE1-D1E6-41D7-BAAB-95C5F9642F9E}">
      <dsp:nvSpPr>
        <dsp:cNvPr id="0" name=""/>
        <dsp:cNvSpPr/>
      </dsp:nvSpPr>
      <dsp:spPr>
        <a:xfrm>
          <a:off x="679050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D148E-6E95-4F43-A0A6-C8BEA6D9C717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76E8B6-0732-4B93-BCF5-E5F0374CE7B9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Process: Web application deployed on a local server.</a:t>
          </a:r>
        </a:p>
      </dsp:txBody>
      <dsp:txXfrm>
        <a:off x="75768" y="2851938"/>
        <a:ext cx="3093750" cy="720000"/>
      </dsp:txXfrm>
    </dsp:sp>
    <dsp:sp modelId="{710DDDED-336F-4343-8510-D840524BB337}">
      <dsp:nvSpPr>
        <dsp:cNvPr id="0" name=""/>
        <dsp:cNvSpPr/>
      </dsp:nvSpPr>
      <dsp:spPr>
        <a:xfrm>
          <a:off x="4314206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462B77-B767-45A4-BDFD-24321FFB79A5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26F16-7F33-4570-B7E0-1DFA6AC81744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Multiple test cases conducted to ensure accuracy and usability.</a:t>
          </a:r>
        </a:p>
      </dsp:txBody>
      <dsp:txXfrm>
        <a:off x="3710925" y="2851938"/>
        <a:ext cx="3093750" cy="720000"/>
      </dsp:txXfrm>
    </dsp:sp>
    <dsp:sp modelId="{6CFDE7E0-471C-4E60-A07F-F05518ED714B}">
      <dsp:nvSpPr>
        <dsp:cNvPr id="0" name=""/>
        <dsp:cNvSpPr/>
      </dsp:nvSpPr>
      <dsp:spPr>
        <a:xfrm>
          <a:off x="7949362" y="376937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AD404-F560-42DE-83F8-7727548B9DBB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1E6C9-8320-4FB8-AAFE-DD5875D3B32B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Outcome: Final adjustments made based on feedback.</a:t>
          </a:r>
        </a:p>
      </dsp:txBody>
      <dsp:txXfrm>
        <a:off x="7346081" y="2851938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738E9-194E-873C-C408-D3BF9336A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CD722-7BF6-FE0E-8C5D-0FB371BFD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DD1F0-4391-04B5-62BC-F6D76EC83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90125-D8E9-D9CF-EC59-095DC50E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CC07A-DA8D-A9EC-1425-0B8122B0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5C32-1EC4-6E19-1A5F-30F28579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09952-ADCA-97CF-56FA-3A3ADFF42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5BE2-4CAC-4C80-EC4A-FF4BE940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8F12-4D50-5B9A-5375-53692EB3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BBFFC-646F-6F74-3393-7DAFDC69F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84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64DE52-1FFD-AA53-BED8-8449256C7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D9F1F-B40E-9EC4-F767-47496856D0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6E7D0-8512-AC1F-E7B9-5F948A49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F958E-73D0-9052-4CF4-4227515C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EC61-411B-1B77-3FDD-359C13F6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6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E567-934E-C1B3-A44C-A3CEEBD8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11CE5-CC2B-9C53-ECE6-6316F66D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A394F-2B1A-EB4D-5599-82CF239B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C914B-76DA-69D4-63D2-344EDE90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88265-234A-7112-2A17-38E5F879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D24F-A5B4-D08D-3C50-0B1AA703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25EF6-A181-58A5-3030-81E0070BA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B1C3E-6D7A-797E-4039-96EBAA146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F3BFD-BDB2-01A1-5020-714268CE1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BAEEF-F854-3B4F-04E4-3736FE53D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5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ABF3-E049-3243-E43D-A9FBED2D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70601-329E-52BE-C92E-F29B53310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CD862-C008-4D16-1060-2558771E3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2EB38-CBAA-E4CC-5DDB-A16F8271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5F5B3-7EA4-F731-898D-B75C9F502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8ABBF2-3C3E-A9B8-D3B9-A1C14C6C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413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C8C18-63B5-DDE7-D0D1-AA7D3FD5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3EBCA-0628-8768-561F-284A0040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404C7-6D6F-A80D-7BB6-C8A0EBBED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381DB-89D4-6F8E-B90C-92C56829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4DE40-344A-B2E7-BF07-2ED4CB1DB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06A2F0-1FB6-FF8E-4B85-7EFE7720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491E9-3704-F72D-F637-9CB61F9A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7B2F73-BF70-CB7B-D21D-E0DF7892A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2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F169-770D-82EA-DEA3-AECF367CC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05414E-08ED-AD7F-3BAF-F79811C8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8B550-E56B-E341-07C1-FF41B268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2AB9D1-16B8-ADB4-4457-909250602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48CC3-A2EC-0470-1F80-AB796B362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1F82B5-3007-88F4-641D-2A1D9C093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42C7C-C91C-A71C-0674-8A422BE9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30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F267F-C8FA-7186-E5C0-35835816D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5006-80A5-27D8-B306-846BF1C18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06063-5FC0-C783-1615-D0A0203AA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4ADB7-7226-51D6-1A25-5FBBB9035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F8B90-FB9A-403E-895B-AEE1E16A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C1FB2A-8450-9CE4-13C7-B561DDC6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05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DC26-7A0A-6DC9-625A-D3C868B8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5D29B-A411-FD2F-EDC1-2E13F494A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85666-4CDD-751B-47C7-AE6805708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B1AC-0149-28D6-A2C5-D40BE66A1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235B5-F27F-DC3A-8BA9-7B58030D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2F48-6334-D89B-465B-DD08BB96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47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D0B5A-B2B0-3442-DB0E-F8B0602F3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496D-5637-EC25-D29E-762BAED3B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0D08A-786D-615C-660B-6AD7C3DAC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74150-B958-4267-A200-39CF61DE39B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E54EA-2050-9E2C-17FE-71E7CFFBE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F991-BF80-098B-AC32-7377B0B77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236B-FB13-4F84-9C17-D800F2A838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2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easuring device with a red and orange scale&#10;&#10;Description automatically generated">
            <a:extLst>
              <a:ext uri="{FF2B5EF4-FFF2-40B4-BE49-F238E27FC236}">
                <a16:creationId xmlns:a16="http://schemas.microsoft.com/office/drawing/2014/main" id="{FD3FE0E9-545F-B442-B75D-6ABEB2524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86947-EA67-A713-5689-458CF138F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600" kern="1400" spc="25" dirty="0"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  <a:solidFill>
                  <a:schemeClr val="bg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Obesity Prediction Using Random Forest Algorithm</a:t>
            </a:r>
            <a:endParaRPr lang="en-US" sz="6600" dirty="0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4195A-8642-194A-D473-8B25B76FF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pPr algn="l"/>
            <a:r>
              <a:rPr lang="en-US" b="1" kern="0">
                <a:solidFill>
                  <a:schemeClr val="bg1"/>
                </a:solidFill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A Machine Learning Approach to Health Risk Assessment</a:t>
            </a:r>
          </a:p>
        </p:txBody>
      </p:sp>
    </p:spTree>
    <p:extLst>
      <p:ext uri="{BB962C8B-B14F-4D97-AF65-F5344CB8AC3E}">
        <p14:creationId xmlns:p14="http://schemas.microsoft.com/office/powerpoint/2010/main" val="1383962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3B5FA-6A53-0438-1196-0B22A981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Results and Discussion</a:t>
            </a:r>
            <a:endParaRPr lang="en-US" sz="48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1E7E1-81BC-F289-9B93-4EE5BA6BE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18" y="2412696"/>
            <a:ext cx="4530898" cy="3639450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pair plot reveals correlations between health metrics and obesity categories, highlighting how age, BMI, and physical activity contribute to obesity classification</a:t>
            </a:r>
          </a:p>
        </p:txBody>
      </p:sp>
      <p:pic>
        <p:nvPicPr>
          <p:cNvPr id="5" name="Picture 4" descr="A collage of different colored graphs&#10;&#10;Description automatically generated">
            <a:extLst>
              <a:ext uri="{FF2B5EF4-FFF2-40B4-BE49-F238E27FC236}">
                <a16:creationId xmlns:a16="http://schemas.microsoft.com/office/drawing/2014/main" id="{23DD8C4A-F3AF-576E-C670-6B210BC6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758" y="2412696"/>
            <a:ext cx="6317263" cy="356531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2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10B29-93A4-98B9-3960-76B6DBFCF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36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Web Application Development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803A2-1E16-F1F1-5BED-C3864C617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Overview: User-friendly interface built using Flask.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Input parameters: Age, BMI, Physical Activity Level.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18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Prediction output: Obesity category based on user inputs.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94D4D-08A5-AB54-A7AE-7434F42D7E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5" r="20970"/>
          <a:stretch/>
        </p:blipFill>
        <p:spPr>
          <a:xfrm>
            <a:off x="5987738" y="1315715"/>
            <a:ext cx="5628018" cy="39937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1CE9B-2FD3-0BD7-E208-F20680038C19}"/>
              </a:ext>
            </a:extLst>
          </p:cNvPr>
          <p:cNvSpPr txBox="1">
            <a:spLocks/>
          </p:cNvSpPr>
          <p:nvPr/>
        </p:nvSpPr>
        <p:spPr>
          <a:xfrm>
            <a:off x="6030081" y="1858030"/>
            <a:ext cx="4243589" cy="3320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7044-3632-55E0-FC81-5CF41177D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54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Deployment and Testing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C2D4694-E270-1686-B610-7EAC0563FE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586796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821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5E42-FA53-9B26-535C-20AA2E20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78" y="741391"/>
            <a:ext cx="4491821" cy="1616203"/>
          </a:xfrm>
        </p:spPr>
        <p:txBody>
          <a:bodyPr anchor="b"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32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Conclusion</a:t>
            </a:r>
          </a:p>
        </p:txBody>
      </p:sp>
      <p:pic>
        <p:nvPicPr>
          <p:cNvPr id="25" name="Picture 24" descr="White bulbs with a yellow one standing out">
            <a:extLst>
              <a:ext uri="{FF2B5EF4-FFF2-40B4-BE49-F238E27FC236}">
                <a16:creationId xmlns:a16="http://schemas.microsoft.com/office/drawing/2014/main" id="{FEF7A54C-EE4E-FAA1-FA56-65B4B624CD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341" r="17325" b="-1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4A7BD-0BAC-F444-0B57-9AF05F21C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2533476"/>
            <a:ext cx="4491820" cy="3447832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Summary: Random Forest model effectively predicts obesity categories.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Web application provides an accessible tool for users.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Future Work: Potential improvements with more data and further model tuning.</a:t>
            </a:r>
          </a:p>
        </p:txBody>
      </p:sp>
    </p:spTree>
    <p:extLst>
      <p:ext uri="{BB962C8B-B14F-4D97-AF65-F5344CB8AC3E}">
        <p14:creationId xmlns:p14="http://schemas.microsoft.com/office/powerpoint/2010/main" val="2593258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55ED-701B-203D-0DC3-204A15E3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1863" y="1617785"/>
            <a:ext cx="3683837" cy="240557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b="1" spc="600" dirty="0">
                <a:latin typeface="Fave Script Bold Pro" pitchFamily="2" charset="0"/>
                <a:ea typeface="FangSong" panose="020B0503020204020204" pitchFamily="49" charset="-122"/>
                <a:cs typeface="FrankRuehl" panose="020F0502020204030204" pitchFamily="34" charset="-79"/>
              </a:rPr>
              <a:t>Thank You!</a:t>
            </a:r>
          </a:p>
        </p:txBody>
      </p:sp>
      <p:pic>
        <p:nvPicPr>
          <p:cNvPr id="16" name="Picture 15" descr="Close-up of rose bouquet">
            <a:extLst>
              <a:ext uri="{FF2B5EF4-FFF2-40B4-BE49-F238E27FC236}">
                <a16:creationId xmlns:a16="http://schemas.microsoft.com/office/drawing/2014/main" id="{86AA12F2-E9F9-E26A-F78A-67EF2BA1F1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660" r="14033" b="-1"/>
          <a:stretch/>
        </p:blipFill>
        <p:spPr>
          <a:xfrm>
            <a:off x="20" y="10"/>
            <a:ext cx="6709729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80C4553-5AA5-ABAD-A86E-A9DB53A55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4806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314F52-50BF-91A2-1CE5-F6BA35C94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C556E2-7688-DAC5-DDA8-DE5C3BE8E4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25994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unopened pill packets">
            <a:extLst>
              <a:ext uri="{FF2B5EF4-FFF2-40B4-BE49-F238E27FC236}">
                <a16:creationId xmlns:a16="http://schemas.microsoft.com/office/drawing/2014/main" id="{5EF18CEC-EAC0-71FC-5769-C21C100018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91" r="21039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0FD74-3E04-9780-DFBB-D26172061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Introduction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632C-A205-D950-339D-DAA14898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Growing prevalence of obesity and associated health risks.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complexity of obesity involving behavioral, environmental, genetic, and economic factors.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Project Aim: To utilize machine learning, specifically the Random Forest algorithm, to predict obesity categories based on demographic, physical, and lifestyle data.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232724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DB0C52-2FEE-AF32-7EA0-4C2FCE72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b="1" kern="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Objectives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EC694-0C68-420E-A5FA-2A940EB9E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743200"/>
            <a:ext cx="4508288" cy="361314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Objective: 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an accurate model for classifying individuals into various obesity categories.</a:t>
            </a:r>
          </a:p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Objectives: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Conduct exploratory data analysis (EDA) to identify patterns.</a:t>
            </a:r>
          </a:p>
          <a:p>
            <a:pPr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Generate actionable insights to inform public health policies.</a:t>
            </a:r>
          </a:p>
        </p:txBody>
      </p:sp>
      <p:pic>
        <p:nvPicPr>
          <p:cNvPr id="17" name="Picture 16" descr="Magnifying glass showing decling performance">
            <a:extLst>
              <a:ext uri="{FF2B5EF4-FFF2-40B4-BE49-F238E27FC236}">
                <a16:creationId xmlns:a16="http://schemas.microsoft.com/office/drawing/2014/main" id="{DBB8323F-343D-B231-BAF9-69A16648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8" r="35581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0727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B83CD-8A80-D1AB-DF3F-4DCBD83F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Dataset Overview</a:t>
            </a:r>
            <a:endParaRPr lang="en-US" sz="7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C2B832-A5B8-1E37-8A6C-13521314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9949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Question mark on green pastel background">
            <a:extLst>
              <a:ext uri="{FF2B5EF4-FFF2-40B4-BE49-F238E27FC236}">
                <a16:creationId xmlns:a16="http://schemas.microsoft.com/office/drawing/2014/main" id="{E47C3DB6-9C2A-A28D-BFC7-76BCE4506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13" r="421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B83CD-8A80-D1AB-DF3F-4DCBD83F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40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AE0C-CEE7-C46F-AA80-71263B3E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Algorithms Considered:</a:t>
            </a:r>
          </a:p>
          <a:p>
            <a:pPr marL="571500" lvl="1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Possibilistic C-Means (PCM)</a:t>
            </a:r>
          </a:p>
          <a:p>
            <a:pPr marL="571500" lvl="1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Support Vector Machine (SVM)</a:t>
            </a:r>
          </a:p>
          <a:p>
            <a:pPr marL="571500" lvl="1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K-Nearest Neighbors (KNN)</a:t>
            </a:r>
          </a:p>
          <a:p>
            <a:pPr marL="571500" lvl="1" indent="-342900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Random Forest (Chosen Model)</a:t>
            </a:r>
          </a:p>
          <a:p>
            <a:pPr marL="228600" lvl="1" indent="0">
              <a:spcBef>
                <a:spcPts val="0"/>
              </a:spcBef>
              <a:spcAft>
                <a:spcPts val="1000"/>
              </a:spcAft>
              <a:buNone/>
            </a:pPr>
            <a:endParaRPr lang="en-US" sz="200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Feature Scaling: StandardScaler used for uniform contribution.</a:t>
            </a:r>
          </a:p>
        </p:txBody>
      </p:sp>
    </p:spTree>
    <p:extLst>
      <p:ext uri="{BB962C8B-B14F-4D97-AF65-F5344CB8AC3E}">
        <p14:creationId xmlns:p14="http://schemas.microsoft.com/office/powerpoint/2010/main" val="16501754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7B83CD-8A80-D1AB-DF3F-4DCBD83F2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Data Preprocessing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3AE0C-CEE7-C46F-AA80-71263B3E2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Steps Involved: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Handling missing values.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Feature scaling using StandardScaler.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Splitting data into training (80%) and testing (20%) sets.</a:t>
            </a:r>
          </a:p>
        </p:txBody>
      </p:sp>
      <p:pic>
        <p:nvPicPr>
          <p:cNvPr id="14" name="Picture 13" descr="Financial graphs on a dark display">
            <a:extLst>
              <a:ext uri="{FF2B5EF4-FFF2-40B4-BE49-F238E27FC236}">
                <a16:creationId xmlns:a16="http://schemas.microsoft.com/office/drawing/2014/main" id="{1E3CFAF8-F979-CCAC-A29B-EDF7AC36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291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E45A5-B010-B928-C4B6-18A25701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4000" b="1" kern="0" dirty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37A31-A299-15F3-7A82-ADDB8A30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Algorithm Used: 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Random Forest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Training Details: </a:t>
            </a:r>
          </a:p>
          <a:p>
            <a:pPr lvl="1"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Implemented using the scikit-learn library in Python.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hyperparameters tuned for optimization.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DB07C2B-2326-82E0-AD49-46118D8A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4" r="4018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091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05ECB-6DEE-8166-0DCE-E5CFAB85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54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6E70701-99BC-F36E-7CAF-315C41BFAA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1643"/>
            <a:ext cx="6894576" cy="35922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C3A7F-2539-59CD-C7E0-BDEEF972D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Results:</a:t>
            </a:r>
          </a:p>
          <a:p>
            <a:pPr marL="0" marR="0">
              <a:spcBef>
                <a:spcPts val="0"/>
              </a:spcBef>
              <a:spcAft>
                <a:spcPts val="1000"/>
              </a:spcAft>
            </a:pPr>
            <a: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Accuracy of the model on the test set: </a:t>
            </a:r>
            <a:r>
              <a:rPr lang="en-US" sz="2200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99</a:t>
            </a:r>
            <a:r>
              <a:rPr lang="en-US" sz="2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03801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419A4B-3B61-CB49-6207-4148975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pPr marL="0" marR="0">
              <a:spcBef>
                <a:spcPts val="2400"/>
              </a:spcBef>
              <a:spcAft>
                <a:spcPts val="0"/>
              </a:spcAft>
            </a:pPr>
            <a:r>
              <a:rPr lang="en-US" sz="4000" b="1" kern="0">
                <a:effectLst/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Results and Discussion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82D8D-7B1E-0EB0-D355-F76A5F021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pPr marL="36576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/>
              <a:t>Feature Importance Graph</a:t>
            </a:r>
            <a:r>
              <a:rPr lang="en-US" sz="2000" dirty="0"/>
              <a:t>: BMI and Weight are the most critical predictors of obesity, with BMI being the dominant factor.</a:t>
            </a:r>
            <a:endParaRPr lang="en-US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/>
              <a:t>Distribution of Obesity Categories Graph</a:t>
            </a:r>
            <a:r>
              <a:rPr lang="en-US" sz="2000" dirty="0"/>
              <a:t>: Most individuals are classified as normal weight or overweight, which influences the model's predictions.</a:t>
            </a:r>
            <a:endParaRPr lang="en-US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65760" marR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08F3525C-FF87-55BC-483D-05FE38761C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6" r="8814" b="6585"/>
          <a:stretch/>
        </p:blipFill>
        <p:spPr>
          <a:xfrm>
            <a:off x="7089469" y="581892"/>
            <a:ext cx="4385341" cy="2518756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89095D69-3234-0B57-9FCA-13F5FC788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037" y="3707894"/>
            <a:ext cx="3358341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8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422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Fave Script Bold Pro</vt:lpstr>
      <vt:lpstr>Wingdings</vt:lpstr>
      <vt:lpstr>Office Theme</vt:lpstr>
      <vt:lpstr>Obesity Prediction Using Random Forest Algorithm</vt:lpstr>
      <vt:lpstr>Introduction</vt:lpstr>
      <vt:lpstr>Objectives</vt:lpstr>
      <vt:lpstr>Dataset Overview</vt:lpstr>
      <vt:lpstr>Methodology</vt:lpstr>
      <vt:lpstr>Data Preprocessing</vt:lpstr>
      <vt:lpstr>Model Training</vt:lpstr>
      <vt:lpstr>Model Evaluation</vt:lpstr>
      <vt:lpstr>Results and Discussion</vt:lpstr>
      <vt:lpstr>Results and Discussion</vt:lpstr>
      <vt:lpstr>Web Application Development</vt:lpstr>
      <vt:lpstr>Deployment and Testing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nimesha sewmini</dc:creator>
  <cp:lastModifiedBy>MADHUBHASHANA R G A D</cp:lastModifiedBy>
  <cp:revision>5</cp:revision>
  <dcterms:created xsi:type="dcterms:W3CDTF">2024-08-10T11:07:37Z</dcterms:created>
  <dcterms:modified xsi:type="dcterms:W3CDTF">2024-08-10T17:54:12Z</dcterms:modified>
</cp:coreProperties>
</file>