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8"/>
  </p:notesMasterIdLst>
  <p:sldIdLst>
    <p:sldId id="259" r:id="rId3"/>
    <p:sldId id="260" r:id="rId4"/>
    <p:sldId id="275" r:id="rId5"/>
    <p:sldId id="282" r:id="rId6"/>
    <p:sldId id="286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ANTE PROCESOS" initials="PP" lastIdx="1" clrIdx="0">
    <p:extLst>
      <p:ext uri="{19B8F6BF-5375-455C-9EA6-DF929625EA0E}">
        <p15:presenceInfo xmlns:p15="http://schemas.microsoft.com/office/powerpoint/2012/main" userId="S-1-5-21-2301926023-4085525386-390264806-372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4333E-A949-4A34-A862-D8678BB5F9CA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6BBA9CC4-3217-4E67-B39B-74495733B3E7}">
      <dgm:prSet custT="1"/>
      <dgm:spPr/>
      <dgm:t>
        <a:bodyPr/>
        <a:lstStyle/>
        <a:p>
          <a:pPr rtl="0"/>
          <a:r>
            <a:rPr lang="es-EC" sz="1400" b="1" dirty="0" smtClean="0"/>
            <a:t>Cheque.</a:t>
          </a:r>
          <a:endParaRPr lang="es-EC" sz="1400" dirty="0"/>
        </a:p>
      </dgm:t>
    </dgm:pt>
    <dgm:pt modelId="{8FFC16C9-4C13-4126-96E2-B0E566EF0609}" type="parTrans" cxnId="{7965568E-ACBA-46A9-8639-F968DC4EC636}">
      <dgm:prSet/>
      <dgm:spPr/>
      <dgm:t>
        <a:bodyPr/>
        <a:lstStyle/>
        <a:p>
          <a:endParaRPr lang="es-ES" sz="1400"/>
        </a:p>
      </dgm:t>
    </dgm:pt>
    <dgm:pt modelId="{364A836B-EE7E-47E7-9483-4159EFEC0C42}" type="sibTrans" cxnId="{7965568E-ACBA-46A9-8639-F968DC4EC636}">
      <dgm:prSet/>
      <dgm:spPr/>
      <dgm:t>
        <a:bodyPr/>
        <a:lstStyle/>
        <a:p>
          <a:endParaRPr lang="es-ES" sz="1400"/>
        </a:p>
      </dgm:t>
    </dgm:pt>
    <dgm:pt modelId="{71D43B27-1C23-4987-B3B9-1B88B1D32B30}">
      <dgm:prSet custT="1"/>
      <dgm:spPr/>
      <dgm:t>
        <a:bodyPr/>
        <a:lstStyle/>
        <a:p>
          <a:pPr rtl="0"/>
          <a:r>
            <a:rPr lang="es-EC" sz="1400" b="1" smtClean="0"/>
            <a:t>Transferencia o depósito </a:t>
          </a:r>
          <a:r>
            <a:rPr lang="es-EC" sz="1400" smtClean="0"/>
            <a:t>bancario a las cuentas de la Compañía.</a:t>
          </a:r>
          <a:endParaRPr lang="es-EC" sz="1400"/>
        </a:p>
      </dgm:t>
    </dgm:pt>
    <dgm:pt modelId="{C4D24882-C345-4C83-8872-5A795D68FECE}" type="parTrans" cxnId="{9157BA2B-A05D-4F7A-AF74-0CB9494987BF}">
      <dgm:prSet/>
      <dgm:spPr/>
      <dgm:t>
        <a:bodyPr/>
        <a:lstStyle/>
        <a:p>
          <a:endParaRPr lang="es-ES" sz="1400"/>
        </a:p>
      </dgm:t>
    </dgm:pt>
    <dgm:pt modelId="{7F5FB4E3-04D3-435F-A242-61AEB493B8C1}" type="sibTrans" cxnId="{9157BA2B-A05D-4F7A-AF74-0CB9494987BF}">
      <dgm:prSet/>
      <dgm:spPr/>
      <dgm:t>
        <a:bodyPr/>
        <a:lstStyle/>
        <a:p>
          <a:endParaRPr lang="es-ES" sz="1400"/>
        </a:p>
      </dgm:t>
    </dgm:pt>
    <dgm:pt modelId="{2717CBD5-9C0F-448F-8D4B-6DFBCE4B5B7D}">
      <dgm:prSet custT="1"/>
      <dgm:spPr/>
      <dgm:t>
        <a:bodyPr/>
        <a:lstStyle/>
        <a:p>
          <a:pPr rtl="0"/>
          <a:r>
            <a:rPr lang="es-EC" sz="1400" b="1" smtClean="0"/>
            <a:t>Tarjetas crédito</a:t>
          </a:r>
          <a:r>
            <a:rPr lang="es-EC" sz="1400" smtClean="0"/>
            <a:t>.</a:t>
          </a:r>
          <a:endParaRPr lang="es-EC" sz="1400"/>
        </a:p>
      </dgm:t>
    </dgm:pt>
    <dgm:pt modelId="{B6B6DBC9-2C88-4050-8D9A-3784A5F4CAFA}" type="parTrans" cxnId="{F4019179-EEAD-44DA-9266-AA52CD56AFBC}">
      <dgm:prSet/>
      <dgm:spPr/>
      <dgm:t>
        <a:bodyPr/>
        <a:lstStyle/>
        <a:p>
          <a:endParaRPr lang="es-ES" sz="1400"/>
        </a:p>
      </dgm:t>
    </dgm:pt>
    <dgm:pt modelId="{1DB1234C-6752-4466-8141-8C181E1DB090}" type="sibTrans" cxnId="{F4019179-EEAD-44DA-9266-AA52CD56AFBC}">
      <dgm:prSet/>
      <dgm:spPr/>
      <dgm:t>
        <a:bodyPr/>
        <a:lstStyle/>
        <a:p>
          <a:endParaRPr lang="es-ES" sz="1400"/>
        </a:p>
      </dgm:t>
    </dgm:pt>
    <dgm:pt modelId="{31C9DF1A-8EA7-4B10-8766-237755D10C61}">
      <dgm:prSet custT="1"/>
      <dgm:spPr/>
      <dgm:t>
        <a:bodyPr/>
        <a:lstStyle/>
        <a:p>
          <a:pPr rtl="0"/>
          <a:r>
            <a:rPr lang="es-EC" sz="1400" b="1" dirty="0" smtClean="0"/>
            <a:t>Efectivo</a:t>
          </a:r>
          <a:r>
            <a:rPr lang="es-EC" sz="1400" dirty="0" smtClean="0"/>
            <a:t> </a:t>
          </a:r>
          <a:endParaRPr lang="es-EC" sz="1400" dirty="0"/>
        </a:p>
      </dgm:t>
    </dgm:pt>
    <dgm:pt modelId="{CE4F7B40-F08D-464C-B61E-71B8481DB4FF}" type="sibTrans" cxnId="{2062519D-FF94-407A-9058-36EDC5DF71C0}">
      <dgm:prSet/>
      <dgm:spPr/>
      <dgm:t>
        <a:bodyPr/>
        <a:lstStyle/>
        <a:p>
          <a:endParaRPr lang="es-ES" sz="1400"/>
        </a:p>
      </dgm:t>
    </dgm:pt>
    <dgm:pt modelId="{395DF053-5866-46C8-88D3-2584EE87B48E}" type="parTrans" cxnId="{2062519D-FF94-407A-9058-36EDC5DF71C0}">
      <dgm:prSet/>
      <dgm:spPr/>
      <dgm:t>
        <a:bodyPr/>
        <a:lstStyle/>
        <a:p>
          <a:endParaRPr lang="es-ES" sz="1400"/>
        </a:p>
      </dgm:t>
    </dgm:pt>
    <dgm:pt modelId="{A29DCB81-F1FE-403E-B117-80D78FA10C53}" type="pres">
      <dgm:prSet presAssocID="{4C24333E-A949-4A34-A862-D8678BB5F9CA}" presName="Name0" presStyleCnt="0">
        <dgm:presLayoutVars>
          <dgm:dir/>
          <dgm:animLvl val="lvl"/>
          <dgm:resizeHandles val="exact"/>
        </dgm:presLayoutVars>
      </dgm:prSet>
      <dgm:spPr/>
    </dgm:pt>
    <dgm:pt modelId="{3AFB2009-C2E5-4BB0-A749-A2EA387DF85F}" type="pres">
      <dgm:prSet presAssocID="{31C9DF1A-8EA7-4B10-8766-237755D10C61}" presName="Name8" presStyleCnt="0"/>
      <dgm:spPr/>
    </dgm:pt>
    <dgm:pt modelId="{26089C04-E9CA-499E-A4C0-AE04DC98B904}" type="pres">
      <dgm:prSet presAssocID="{31C9DF1A-8EA7-4B10-8766-237755D10C61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F7DD24-9621-4842-A1F3-0666C73CB9C1}" type="pres">
      <dgm:prSet presAssocID="{31C9DF1A-8EA7-4B10-8766-237755D10C6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49C0B8-2936-4C54-8F88-C7421BE4863B}" type="pres">
      <dgm:prSet presAssocID="{6BBA9CC4-3217-4E67-B39B-74495733B3E7}" presName="Name8" presStyleCnt="0"/>
      <dgm:spPr/>
    </dgm:pt>
    <dgm:pt modelId="{A19C6ED1-3CD0-4B41-8725-E55D96350206}" type="pres">
      <dgm:prSet presAssocID="{6BBA9CC4-3217-4E67-B39B-74495733B3E7}" presName="level" presStyleLbl="node1" presStyleIdx="1" presStyleCnt="4">
        <dgm:presLayoutVars>
          <dgm:chMax val="1"/>
          <dgm:bulletEnabled val="1"/>
        </dgm:presLayoutVars>
      </dgm:prSet>
      <dgm:spPr/>
    </dgm:pt>
    <dgm:pt modelId="{7F299EF6-6F6B-499E-80B9-2836F3948273}" type="pres">
      <dgm:prSet presAssocID="{6BBA9CC4-3217-4E67-B39B-74495733B3E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C0FF4CB-34E5-43CB-B92E-520A94510F8D}" type="pres">
      <dgm:prSet presAssocID="{71D43B27-1C23-4987-B3B9-1B88B1D32B30}" presName="Name8" presStyleCnt="0"/>
      <dgm:spPr/>
    </dgm:pt>
    <dgm:pt modelId="{8AB8242A-31FE-4B38-84EE-880E9B6159D3}" type="pres">
      <dgm:prSet presAssocID="{71D43B27-1C23-4987-B3B9-1B88B1D32B30}" presName="level" presStyleLbl="node1" presStyleIdx="2" presStyleCnt="4">
        <dgm:presLayoutVars>
          <dgm:chMax val="1"/>
          <dgm:bulletEnabled val="1"/>
        </dgm:presLayoutVars>
      </dgm:prSet>
      <dgm:spPr/>
    </dgm:pt>
    <dgm:pt modelId="{AA4D6D21-E23A-42D9-9971-81A7D607835F}" type="pres">
      <dgm:prSet presAssocID="{71D43B27-1C23-4987-B3B9-1B88B1D32B3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A3DD9BC-BD33-4400-B73F-843ED84CC6E0}" type="pres">
      <dgm:prSet presAssocID="{2717CBD5-9C0F-448F-8D4B-6DFBCE4B5B7D}" presName="Name8" presStyleCnt="0"/>
      <dgm:spPr/>
    </dgm:pt>
    <dgm:pt modelId="{058A5D1D-AEBD-4531-BAB0-4396371411B1}" type="pres">
      <dgm:prSet presAssocID="{2717CBD5-9C0F-448F-8D4B-6DFBCE4B5B7D}" presName="level" presStyleLbl="node1" presStyleIdx="3" presStyleCnt="4">
        <dgm:presLayoutVars>
          <dgm:chMax val="1"/>
          <dgm:bulletEnabled val="1"/>
        </dgm:presLayoutVars>
      </dgm:prSet>
      <dgm:spPr/>
    </dgm:pt>
    <dgm:pt modelId="{D9F4FA34-4185-4736-9095-B3C172016C22}" type="pres">
      <dgm:prSet presAssocID="{2717CBD5-9C0F-448F-8D4B-6DFBCE4B5B7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9D0AC34-E8CD-44A7-A65F-6A64DEF34EC1}" type="presOf" srcId="{71D43B27-1C23-4987-B3B9-1B88B1D32B30}" destId="{AA4D6D21-E23A-42D9-9971-81A7D607835F}" srcOrd="1" destOrd="0" presId="urn:microsoft.com/office/officeart/2005/8/layout/pyramid1"/>
    <dgm:cxn modelId="{F4019179-EEAD-44DA-9266-AA52CD56AFBC}" srcId="{4C24333E-A949-4A34-A862-D8678BB5F9CA}" destId="{2717CBD5-9C0F-448F-8D4B-6DFBCE4B5B7D}" srcOrd="3" destOrd="0" parTransId="{B6B6DBC9-2C88-4050-8D9A-3784A5F4CAFA}" sibTransId="{1DB1234C-6752-4466-8141-8C181E1DB090}"/>
    <dgm:cxn modelId="{B08E8B2D-ADA1-4B5E-B2FB-5FF96B487B20}" type="presOf" srcId="{31C9DF1A-8EA7-4B10-8766-237755D10C61}" destId="{26089C04-E9CA-499E-A4C0-AE04DC98B904}" srcOrd="0" destOrd="0" presId="urn:microsoft.com/office/officeart/2005/8/layout/pyramid1"/>
    <dgm:cxn modelId="{1F3B92F4-367A-41F1-A963-966523118432}" type="presOf" srcId="{4C24333E-A949-4A34-A862-D8678BB5F9CA}" destId="{A29DCB81-F1FE-403E-B117-80D78FA10C53}" srcOrd="0" destOrd="0" presId="urn:microsoft.com/office/officeart/2005/8/layout/pyramid1"/>
    <dgm:cxn modelId="{8B3A48E4-3D6E-4E43-B48A-1B5F3FDF7EDE}" type="presOf" srcId="{6BBA9CC4-3217-4E67-B39B-74495733B3E7}" destId="{7F299EF6-6F6B-499E-80B9-2836F3948273}" srcOrd="1" destOrd="0" presId="urn:microsoft.com/office/officeart/2005/8/layout/pyramid1"/>
    <dgm:cxn modelId="{BF70B3EA-6047-40F8-8D39-5CCCE65DCF20}" type="presOf" srcId="{71D43B27-1C23-4987-B3B9-1B88B1D32B30}" destId="{8AB8242A-31FE-4B38-84EE-880E9B6159D3}" srcOrd="0" destOrd="0" presId="urn:microsoft.com/office/officeart/2005/8/layout/pyramid1"/>
    <dgm:cxn modelId="{410DA5EC-EF2B-447D-8674-4C50C399CDD1}" type="presOf" srcId="{2717CBD5-9C0F-448F-8D4B-6DFBCE4B5B7D}" destId="{D9F4FA34-4185-4736-9095-B3C172016C22}" srcOrd="1" destOrd="0" presId="urn:microsoft.com/office/officeart/2005/8/layout/pyramid1"/>
    <dgm:cxn modelId="{5036C0A5-7343-4E21-A6DB-6DAA07B33841}" type="presOf" srcId="{31C9DF1A-8EA7-4B10-8766-237755D10C61}" destId="{DFF7DD24-9621-4842-A1F3-0666C73CB9C1}" srcOrd="1" destOrd="0" presId="urn:microsoft.com/office/officeart/2005/8/layout/pyramid1"/>
    <dgm:cxn modelId="{7965568E-ACBA-46A9-8639-F968DC4EC636}" srcId="{4C24333E-A949-4A34-A862-D8678BB5F9CA}" destId="{6BBA9CC4-3217-4E67-B39B-74495733B3E7}" srcOrd="1" destOrd="0" parTransId="{8FFC16C9-4C13-4126-96E2-B0E566EF0609}" sibTransId="{364A836B-EE7E-47E7-9483-4159EFEC0C42}"/>
    <dgm:cxn modelId="{019015EB-9E40-4285-8B98-B84C8EF48FFB}" type="presOf" srcId="{2717CBD5-9C0F-448F-8D4B-6DFBCE4B5B7D}" destId="{058A5D1D-AEBD-4531-BAB0-4396371411B1}" srcOrd="0" destOrd="0" presId="urn:microsoft.com/office/officeart/2005/8/layout/pyramid1"/>
    <dgm:cxn modelId="{2062519D-FF94-407A-9058-36EDC5DF71C0}" srcId="{4C24333E-A949-4A34-A862-D8678BB5F9CA}" destId="{31C9DF1A-8EA7-4B10-8766-237755D10C61}" srcOrd="0" destOrd="0" parTransId="{395DF053-5866-46C8-88D3-2584EE87B48E}" sibTransId="{CE4F7B40-F08D-464C-B61E-71B8481DB4FF}"/>
    <dgm:cxn modelId="{9157BA2B-A05D-4F7A-AF74-0CB9494987BF}" srcId="{4C24333E-A949-4A34-A862-D8678BB5F9CA}" destId="{71D43B27-1C23-4987-B3B9-1B88B1D32B30}" srcOrd="2" destOrd="0" parTransId="{C4D24882-C345-4C83-8872-5A795D68FECE}" sibTransId="{7F5FB4E3-04D3-435F-A242-61AEB493B8C1}"/>
    <dgm:cxn modelId="{AE6F75F1-EA50-4858-B912-935DF048B28B}" type="presOf" srcId="{6BBA9CC4-3217-4E67-B39B-74495733B3E7}" destId="{A19C6ED1-3CD0-4B41-8725-E55D96350206}" srcOrd="0" destOrd="0" presId="urn:microsoft.com/office/officeart/2005/8/layout/pyramid1"/>
    <dgm:cxn modelId="{56ACA43E-1A13-4731-B439-0D0269092831}" type="presParOf" srcId="{A29DCB81-F1FE-403E-B117-80D78FA10C53}" destId="{3AFB2009-C2E5-4BB0-A749-A2EA387DF85F}" srcOrd="0" destOrd="0" presId="urn:microsoft.com/office/officeart/2005/8/layout/pyramid1"/>
    <dgm:cxn modelId="{84BC2240-8E72-4424-BAC1-E58320222A18}" type="presParOf" srcId="{3AFB2009-C2E5-4BB0-A749-A2EA387DF85F}" destId="{26089C04-E9CA-499E-A4C0-AE04DC98B904}" srcOrd="0" destOrd="0" presId="urn:microsoft.com/office/officeart/2005/8/layout/pyramid1"/>
    <dgm:cxn modelId="{491FAF0D-1C8C-4550-A16B-DDCD44505B1B}" type="presParOf" srcId="{3AFB2009-C2E5-4BB0-A749-A2EA387DF85F}" destId="{DFF7DD24-9621-4842-A1F3-0666C73CB9C1}" srcOrd="1" destOrd="0" presId="urn:microsoft.com/office/officeart/2005/8/layout/pyramid1"/>
    <dgm:cxn modelId="{F5DECAE6-4D92-45B5-ACBF-1FDD9E256C02}" type="presParOf" srcId="{A29DCB81-F1FE-403E-B117-80D78FA10C53}" destId="{2849C0B8-2936-4C54-8F88-C7421BE4863B}" srcOrd="1" destOrd="0" presId="urn:microsoft.com/office/officeart/2005/8/layout/pyramid1"/>
    <dgm:cxn modelId="{D9502A2B-DC69-4938-8F6B-B1EC169B297A}" type="presParOf" srcId="{2849C0B8-2936-4C54-8F88-C7421BE4863B}" destId="{A19C6ED1-3CD0-4B41-8725-E55D96350206}" srcOrd="0" destOrd="0" presId="urn:microsoft.com/office/officeart/2005/8/layout/pyramid1"/>
    <dgm:cxn modelId="{A17562A4-1FD8-4D03-B796-C47688CB3FD7}" type="presParOf" srcId="{2849C0B8-2936-4C54-8F88-C7421BE4863B}" destId="{7F299EF6-6F6B-499E-80B9-2836F3948273}" srcOrd="1" destOrd="0" presId="urn:microsoft.com/office/officeart/2005/8/layout/pyramid1"/>
    <dgm:cxn modelId="{1E56DAF9-1F0B-4A4E-96B3-0188568A77F0}" type="presParOf" srcId="{A29DCB81-F1FE-403E-B117-80D78FA10C53}" destId="{1C0FF4CB-34E5-43CB-B92E-520A94510F8D}" srcOrd="2" destOrd="0" presId="urn:microsoft.com/office/officeart/2005/8/layout/pyramid1"/>
    <dgm:cxn modelId="{5CE456AC-8CB6-4117-B861-888370AF1231}" type="presParOf" srcId="{1C0FF4CB-34E5-43CB-B92E-520A94510F8D}" destId="{8AB8242A-31FE-4B38-84EE-880E9B6159D3}" srcOrd="0" destOrd="0" presId="urn:microsoft.com/office/officeart/2005/8/layout/pyramid1"/>
    <dgm:cxn modelId="{9CF26078-1D68-4ADF-832A-EBBF9D71A193}" type="presParOf" srcId="{1C0FF4CB-34E5-43CB-B92E-520A94510F8D}" destId="{AA4D6D21-E23A-42D9-9971-81A7D607835F}" srcOrd="1" destOrd="0" presId="urn:microsoft.com/office/officeart/2005/8/layout/pyramid1"/>
    <dgm:cxn modelId="{C1DAEEE5-DEBA-4DBE-98E9-E2690AD9398E}" type="presParOf" srcId="{A29DCB81-F1FE-403E-B117-80D78FA10C53}" destId="{FA3DD9BC-BD33-4400-B73F-843ED84CC6E0}" srcOrd="3" destOrd="0" presId="urn:microsoft.com/office/officeart/2005/8/layout/pyramid1"/>
    <dgm:cxn modelId="{82605F0F-96B2-4859-AD72-FDBAC7870A50}" type="presParOf" srcId="{FA3DD9BC-BD33-4400-B73F-843ED84CC6E0}" destId="{058A5D1D-AEBD-4531-BAB0-4396371411B1}" srcOrd="0" destOrd="0" presId="urn:microsoft.com/office/officeart/2005/8/layout/pyramid1"/>
    <dgm:cxn modelId="{EB57C5AE-7207-4FA1-8A34-8B0B159B7C11}" type="presParOf" srcId="{FA3DD9BC-BD33-4400-B73F-843ED84CC6E0}" destId="{D9F4FA34-4185-4736-9095-B3C172016C2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89C04-E9CA-499E-A4C0-AE04DC98B904}">
      <dsp:nvSpPr>
        <dsp:cNvPr id="0" name=""/>
        <dsp:cNvSpPr/>
      </dsp:nvSpPr>
      <dsp:spPr>
        <a:xfrm>
          <a:off x="2098044" y="0"/>
          <a:ext cx="1398696" cy="658521"/>
        </a:xfrm>
        <a:prstGeom prst="trapezoid">
          <a:avLst>
            <a:gd name="adj" fmla="val 1062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b="1" kern="1200" dirty="0" smtClean="0"/>
            <a:t>Efectivo</a:t>
          </a:r>
          <a:r>
            <a:rPr lang="es-EC" sz="1400" kern="1200" dirty="0" smtClean="0"/>
            <a:t> </a:t>
          </a:r>
          <a:endParaRPr lang="es-EC" sz="1400" kern="1200" dirty="0"/>
        </a:p>
      </dsp:txBody>
      <dsp:txXfrm>
        <a:off x="2098044" y="0"/>
        <a:ext cx="1398696" cy="658521"/>
      </dsp:txXfrm>
    </dsp:sp>
    <dsp:sp modelId="{A19C6ED1-3CD0-4B41-8725-E55D96350206}">
      <dsp:nvSpPr>
        <dsp:cNvPr id="0" name=""/>
        <dsp:cNvSpPr/>
      </dsp:nvSpPr>
      <dsp:spPr>
        <a:xfrm>
          <a:off x="1398696" y="658521"/>
          <a:ext cx="2797393" cy="658521"/>
        </a:xfrm>
        <a:prstGeom prst="trapezoid">
          <a:avLst>
            <a:gd name="adj" fmla="val 1062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b="1" kern="1200" dirty="0" smtClean="0"/>
            <a:t>Cheque.</a:t>
          </a:r>
          <a:endParaRPr lang="es-EC" sz="1400" kern="1200" dirty="0"/>
        </a:p>
      </dsp:txBody>
      <dsp:txXfrm>
        <a:off x="1888240" y="658521"/>
        <a:ext cx="1818305" cy="658521"/>
      </dsp:txXfrm>
    </dsp:sp>
    <dsp:sp modelId="{8AB8242A-31FE-4B38-84EE-880E9B6159D3}">
      <dsp:nvSpPr>
        <dsp:cNvPr id="0" name=""/>
        <dsp:cNvSpPr/>
      </dsp:nvSpPr>
      <dsp:spPr>
        <a:xfrm>
          <a:off x="699348" y="1317042"/>
          <a:ext cx="4196089" cy="658521"/>
        </a:xfrm>
        <a:prstGeom prst="trapezoid">
          <a:avLst>
            <a:gd name="adj" fmla="val 1062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b="1" kern="1200" smtClean="0"/>
            <a:t>Transferencia o depósito </a:t>
          </a:r>
          <a:r>
            <a:rPr lang="es-EC" sz="1400" kern="1200" smtClean="0"/>
            <a:t>bancario a las cuentas de la Compañía.</a:t>
          </a:r>
          <a:endParaRPr lang="es-EC" sz="1400" kern="1200"/>
        </a:p>
      </dsp:txBody>
      <dsp:txXfrm>
        <a:off x="1433663" y="1317042"/>
        <a:ext cx="2727458" cy="658521"/>
      </dsp:txXfrm>
    </dsp:sp>
    <dsp:sp modelId="{058A5D1D-AEBD-4531-BAB0-4396371411B1}">
      <dsp:nvSpPr>
        <dsp:cNvPr id="0" name=""/>
        <dsp:cNvSpPr/>
      </dsp:nvSpPr>
      <dsp:spPr>
        <a:xfrm>
          <a:off x="0" y="1975563"/>
          <a:ext cx="5594786" cy="658521"/>
        </a:xfrm>
        <a:prstGeom prst="trapezoid">
          <a:avLst>
            <a:gd name="adj" fmla="val 1062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b="1" kern="1200" smtClean="0"/>
            <a:t>Tarjetas crédito</a:t>
          </a:r>
          <a:r>
            <a:rPr lang="es-EC" sz="1400" kern="1200" smtClean="0"/>
            <a:t>.</a:t>
          </a:r>
          <a:endParaRPr lang="es-EC" sz="1400" kern="1200"/>
        </a:p>
      </dsp:txBody>
      <dsp:txXfrm>
        <a:off x="979087" y="1975563"/>
        <a:ext cx="3636610" cy="658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9099D-A214-4298-84EE-D9D628E750A1}" type="datetimeFigureOut">
              <a:rPr lang="es-EC" smtClean="0"/>
              <a:t>31/05/2022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A43DB-5317-4D63-995B-C6E127AC37D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5425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E67BBC-63CE-444F-9D09-485E58FC3806}" type="slidenum">
              <a:rPr kumimoji="0" lang="es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C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13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43DB-5317-4D63-995B-C6E127AC37D1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1760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2849-7A22-5540-B1D4-9FBD8AE9C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7A56A-854E-3D4F-A256-D708E4327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EBDA-6C09-9947-A978-CA7BC0BA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D425A-6212-F64A-8B43-ADB764ACF604}" type="datetimeFigureOut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05/31/2022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61771-AEA7-5849-8A1B-33E64A3A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8DACF-4692-2248-8F36-9B73CD67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275CF6-4225-284A-A5A9-8D6E1B91BC63}" type="slidenum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42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6E3E-7F59-5B42-AD26-A99866A6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B16FE-4A66-7242-A593-3BB1FB1DF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BD99-BBBE-974D-BB42-1E5CCA94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D425A-6212-F64A-8B43-ADB764ACF604}" type="datetimeFigureOut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05/31/2022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7ADBE-963C-4F4E-B6B5-D0DADCBB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47588-DCFB-9B42-AF18-B6531042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275CF6-4225-284A-A5A9-8D6E1B91BC63}" type="slidenum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1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A22A0-A633-1E4C-984D-77076299B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9447E-16E1-5847-BE5B-065550E7A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89600-6BF3-2B4B-A2BA-3528B9F6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D425A-6212-F64A-8B43-ADB764ACF604}" type="datetimeFigureOut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05/31/2022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66F68-7D7A-DA49-AFD9-7FF86DB2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F9A7-E8DB-344D-A4A9-99F7B686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275CF6-4225-284A-A5A9-8D6E1B91BC63}" type="slidenum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845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 Power of PowerPoint | thepopp.com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59DFB-86F3-43FA-8567-2EA6E426AE90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25457" y="29028"/>
            <a:ext cx="2400208" cy="3077029"/>
          </a:xfrm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458716" y="3137733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891974" y="29028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326093" y="3137962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758492" y="29028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5457" y="3137962"/>
            <a:ext cx="2400208" cy="30768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458716" y="29257"/>
            <a:ext cx="2400208" cy="30768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891974" y="3137962"/>
            <a:ext cx="2400208" cy="30768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326093" y="29257"/>
            <a:ext cx="2400208" cy="30768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>
            <a:off x="9758492" y="3138191"/>
            <a:ext cx="2400208" cy="30768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69490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402748" y="340119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5836006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702524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8270126" y="340119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7729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42534" y="4357162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490018" y="854137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04823" y="1272419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357395" y="854138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472200" y="1272419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912383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5027187" y="4357162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779760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894565" y="4357163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049863" y="2934372"/>
            <a:ext cx="301223" cy="301197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5919773" y="2934372"/>
            <a:ext cx="301223" cy="301197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0782897" y="2934372"/>
            <a:ext cx="301223" cy="301197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3508209" y="3003352"/>
            <a:ext cx="301223" cy="301197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8350498" y="3003352"/>
            <a:ext cx="301223" cy="301197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7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0" y="0"/>
            <a:ext cx="12191999" cy="2552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11126530" y="59960"/>
            <a:ext cx="983575" cy="1226175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10036530" y="262594"/>
            <a:ext cx="983575" cy="1226175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10412956" y="1601928"/>
            <a:ext cx="796471" cy="992922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9037156" y="71664"/>
            <a:ext cx="753407" cy="737354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9244413" y="1325575"/>
            <a:ext cx="458379" cy="448611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10765083" y="43767"/>
            <a:ext cx="412730" cy="403935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11445923" y="0"/>
            <a:ext cx="373038" cy="2552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11818961" y="0"/>
            <a:ext cx="373038" cy="25522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86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60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00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94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481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968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32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26B0-FAAF-EA46-8E69-E3267742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B517-BE7D-064E-BEF4-3798D5555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935FD-1B54-604D-AD88-0B7E07FB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D425A-6212-F64A-8B43-ADB764ACF604}" type="datetimeFigureOut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05/31/2022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8532-D31C-3441-B671-C8AA52F5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0D00-6614-A748-B54A-7B6BAA45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275CF6-4225-284A-A5A9-8D6E1B91BC63}" type="slidenum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649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907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37389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6" y="395209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7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6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3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351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729574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8212091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E1361B6-8316-4AC7-8C5C-5371D9A5B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8017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043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8038630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You can Resize without losing quality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Line Color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www.allppt.com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FREE </a:t>
            </a: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807176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1DEFAEA-9F02-4B9F-ACC6-353AF6C3EF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55574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03515A44-D3E9-44BA-B3D4-43ECDBD515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5574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CED0A4D-1B43-4F94-A1B2-796349C976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1710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D5AFB38-0AC4-4043-A23A-C86F3145AE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710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744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ADD85E6C-2694-4BB6-B396-E6F812C019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3255649"/>
            <a:ext cx="11904055" cy="3602353"/>
          </a:xfrm>
          <a:custGeom>
            <a:avLst/>
            <a:gdLst>
              <a:gd name="connsiteX0" fmla="*/ 11582341 w 11904055"/>
              <a:gd name="connsiteY0" fmla="*/ 2503750 h 3602353"/>
              <a:gd name="connsiteX1" fmla="*/ 11769730 w 11904055"/>
              <a:gd name="connsiteY1" fmla="*/ 2573468 h 3602353"/>
              <a:gd name="connsiteX2" fmla="*/ 11833752 w 11904055"/>
              <a:gd name="connsiteY2" fmla="*/ 3052873 h 3602353"/>
              <a:gd name="connsiteX3" fmla="*/ 11413744 w 11904055"/>
              <a:gd name="connsiteY3" fmla="*/ 3602352 h 3602353"/>
              <a:gd name="connsiteX4" fmla="*/ 10552808 w 11904055"/>
              <a:gd name="connsiteY4" fmla="*/ 3602352 h 3602353"/>
              <a:gd name="connsiteX5" fmla="*/ 11290325 w 11904055"/>
              <a:gd name="connsiteY5" fmla="*/ 2637490 h 3602353"/>
              <a:gd name="connsiteX6" fmla="*/ 11582341 w 11904055"/>
              <a:gd name="connsiteY6" fmla="*/ 2503750 h 3602353"/>
              <a:gd name="connsiteX7" fmla="*/ 10782012 w 11904055"/>
              <a:gd name="connsiteY7" fmla="*/ 2174396 h 3602353"/>
              <a:gd name="connsiteX8" fmla="*/ 10969399 w 11904055"/>
              <a:gd name="connsiteY8" fmla="*/ 2244113 h 3602353"/>
              <a:gd name="connsiteX9" fmla="*/ 11033422 w 11904055"/>
              <a:gd name="connsiteY9" fmla="*/ 2723518 h 3602353"/>
              <a:gd name="connsiteX10" fmla="*/ 10361662 w 11904055"/>
              <a:gd name="connsiteY10" fmla="*/ 3602352 h 3602353"/>
              <a:gd name="connsiteX11" fmla="*/ 9500727 w 11904055"/>
              <a:gd name="connsiteY11" fmla="*/ 3602352 h 3602353"/>
              <a:gd name="connsiteX12" fmla="*/ 10489995 w 11904055"/>
              <a:gd name="connsiteY12" fmla="*/ 2308135 h 3602353"/>
              <a:gd name="connsiteX13" fmla="*/ 10782012 w 11904055"/>
              <a:gd name="connsiteY13" fmla="*/ 2174396 h 3602353"/>
              <a:gd name="connsiteX14" fmla="*/ 1691966 w 11904055"/>
              <a:gd name="connsiteY14" fmla="*/ 1637118 h 3602353"/>
              <a:gd name="connsiteX15" fmla="*/ 1879354 w 11904055"/>
              <a:gd name="connsiteY15" fmla="*/ 1706836 h 3602353"/>
              <a:gd name="connsiteX16" fmla="*/ 1943376 w 11904055"/>
              <a:gd name="connsiteY16" fmla="*/ 2186241 h 3602353"/>
              <a:gd name="connsiteX17" fmla="*/ 860935 w 11904055"/>
              <a:gd name="connsiteY17" fmla="*/ 3602352 h 3602353"/>
              <a:gd name="connsiteX18" fmla="*/ 0 w 11904055"/>
              <a:gd name="connsiteY18" fmla="*/ 3602352 h 3602353"/>
              <a:gd name="connsiteX19" fmla="*/ 0 w 11904055"/>
              <a:gd name="connsiteY19" fmla="*/ 3602351 h 3602353"/>
              <a:gd name="connsiteX20" fmla="*/ 1399949 w 11904055"/>
              <a:gd name="connsiteY20" fmla="*/ 1770858 h 3602353"/>
              <a:gd name="connsiteX21" fmla="*/ 1691966 w 11904055"/>
              <a:gd name="connsiteY21" fmla="*/ 1637118 h 3602353"/>
              <a:gd name="connsiteX22" fmla="*/ 8108140 w 11904055"/>
              <a:gd name="connsiteY22" fmla="*/ 1412767 h 3602353"/>
              <a:gd name="connsiteX23" fmla="*/ 8295528 w 11904055"/>
              <a:gd name="connsiteY23" fmla="*/ 1482484 h 3602353"/>
              <a:gd name="connsiteX24" fmla="*/ 8359550 w 11904055"/>
              <a:gd name="connsiteY24" fmla="*/ 1961890 h 3602353"/>
              <a:gd name="connsiteX25" fmla="*/ 7105620 w 11904055"/>
              <a:gd name="connsiteY25" fmla="*/ 3602352 h 3602353"/>
              <a:gd name="connsiteX26" fmla="*/ 6244685 w 11904055"/>
              <a:gd name="connsiteY26" fmla="*/ 3602352 h 3602353"/>
              <a:gd name="connsiteX27" fmla="*/ 7816123 w 11904055"/>
              <a:gd name="connsiteY27" fmla="*/ 1546506 h 3602353"/>
              <a:gd name="connsiteX28" fmla="*/ 8108140 w 11904055"/>
              <a:gd name="connsiteY28" fmla="*/ 1412767 h 3602353"/>
              <a:gd name="connsiteX29" fmla="*/ 9385014 w 11904055"/>
              <a:gd name="connsiteY29" fmla="*/ 1161427 h 3602353"/>
              <a:gd name="connsiteX30" fmla="*/ 9572402 w 11904055"/>
              <a:gd name="connsiteY30" fmla="*/ 1231145 h 3602353"/>
              <a:gd name="connsiteX31" fmla="*/ 9636423 w 11904055"/>
              <a:gd name="connsiteY31" fmla="*/ 1710549 h 3602353"/>
              <a:gd name="connsiteX32" fmla="*/ 8190375 w 11904055"/>
              <a:gd name="connsiteY32" fmla="*/ 3602352 h 3602353"/>
              <a:gd name="connsiteX33" fmla="*/ 7329441 w 11904055"/>
              <a:gd name="connsiteY33" fmla="*/ 3602352 h 3602353"/>
              <a:gd name="connsiteX34" fmla="*/ 9092997 w 11904055"/>
              <a:gd name="connsiteY34" fmla="*/ 1295167 h 3602353"/>
              <a:gd name="connsiteX35" fmla="*/ 9385014 w 11904055"/>
              <a:gd name="connsiteY35" fmla="*/ 1161427 h 3602353"/>
              <a:gd name="connsiteX36" fmla="*/ 3104652 w 11904055"/>
              <a:gd name="connsiteY36" fmla="*/ 1140248 h 3602353"/>
              <a:gd name="connsiteX37" fmla="*/ 3292040 w 11904055"/>
              <a:gd name="connsiteY37" fmla="*/ 1209966 h 3602353"/>
              <a:gd name="connsiteX38" fmla="*/ 3356063 w 11904055"/>
              <a:gd name="connsiteY38" fmla="*/ 1689371 h 3602353"/>
              <a:gd name="connsiteX39" fmla="*/ 1893826 w 11904055"/>
              <a:gd name="connsiteY39" fmla="*/ 3602352 h 3602353"/>
              <a:gd name="connsiteX40" fmla="*/ 1032889 w 11904055"/>
              <a:gd name="connsiteY40" fmla="*/ 3602352 h 3602353"/>
              <a:gd name="connsiteX41" fmla="*/ 2812635 w 11904055"/>
              <a:gd name="connsiteY41" fmla="*/ 1273988 h 3602353"/>
              <a:gd name="connsiteX42" fmla="*/ 3104652 w 11904055"/>
              <a:gd name="connsiteY42" fmla="*/ 1140248 h 3602353"/>
              <a:gd name="connsiteX43" fmla="*/ 10527184 w 11904055"/>
              <a:gd name="connsiteY43" fmla="*/ 1087492 h 3602353"/>
              <a:gd name="connsiteX44" fmla="*/ 10714572 w 11904055"/>
              <a:gd name="connsiteY44" fmla="*/ 1157209 h 3602353"/>
              <a:gd name="connsiteX45" fmla="*/ 10778593 w 11904055"/>
              <a:gd name="connsiteY45" fmla="*/ 1636614 h 3602353"/>
              <a:gd name="connsiteX46" fmla="*/ 9276031 w 11904055"/>
              <a:gd name="connsiteY46" fmla="*/ 3602352 h 3602353"/>
              <a:gd name="connsiteX47" fmla="*/ 8415095 w 11904055"/>
              <a:gd name="connsiteY47" fmla="*/ 3602352 h 3602353"/>
              <a:gd name="connsiteX48" fmla="*/ 10235167 w 11904055"/>
              <a:gd name="connsiteY48" fmla="*/ 1221231 h 3602353"/>
              <a:gd name="connsiteX49" fmla="*/ 10527184 w 11904055"/>
              <a:gd name="connsiteY49" fmla="*/ 1087492 h 3602353"/>
              <a:gd name="connsiteX50" fmla="*/ 4425492 w 11904055"/>
              <a:gd name="connsiteY50" fmla="*/ 821528 h 3602353"/>
              <a:gd name="connsiteX51" fmla="*/ 4612880 w 11904055"/>
              <a:gd name="connsiteY51" fmla="*/ 891246 h 3602353"/>
              <a:gd name="connsiteX52" fmla="*/ 4676903 w 11904055"/>
              <a:gd name="connsiteY52" fmla="*/ 1370650 h 3602353"/>
              <a:gd name="connsiteX53" fmla="*/ 2971045 w 11904055"/>
              <a:gd name="connsiteY53" fmla="*/ 3602352 h 3602353"/>
              <a:gd name="connsiteX54" fmla="*/ 2228075 w 11904055"/>
              <a:gd name="connsiteY54" fmla="*/ 3602352 h 3602353"/>
              <a:gd name="connsiteX55" fmla="*/ 2235176 w 11904055"/>
              <a:gd name="connsiteY55" fmla="*/ 3482988 h 3602353"/>
              <a:gd name="connsiteX56" fmla="*/ 2294666 w 11904055"/>
              <a:gd name="connsiteY56" fmla="*/ 3360904 h 3602353"/>
              <a:gd name="connsiteX57" fmla="*/ 4133476 w 11904055"/>
              <a:gd name="connsiteY57" fmla="*/ 955268 h 3602353"/>
              <a:gd name="connsiteX58" fmla="*/ 4425492 w 11904055"/>
              <a:gd name="connsiteY58" fmla="*/ 821528 h 3602353"/>
              <a:gd name="connsiteX59" fmla="*/ 5787281 w 11904055"/>
              <a:gd name="connsiteY59" fmla="*/ 372647 h 3602353"/>
              <a:gd name="connsiteX60" fmla="*/ 5974669 w 11904055"/>
              <a:gd name="connsiteY60" fmla="*/ 442365 h 3602353"/>
              <a:gd name="connsiteX61" fmla="*/ 6038692 w 11904055"/>
              <a:gd name="connsiteY61" fmla="*/ 921770 h 3602353"/>
              <a:gd name="connsiteX62" fmla="*/ 3989720 w 11904055"/>
              <a:gd name="connsiteY62" fmla="*/ 3602352 h 3602353"/>
              <a:gd name="connsiteX63" fmla="*/ 3227852 w 11904055"/>
              <a:gd name="connsiteY63" fmla="*/ 3602353 h 3602353"/>
              <a:gd name="connsiteX64" fmla="*/ 3233358 w 11904055"/>
              <a:gd name="connsiteY64" fmla="*/ 3509800 h 3602353"/>
              <a:gd name="connsiteX65" fmla="*/ 3292848 w 11904055"/>
              <a:gd name="connsiteY65" fmla="*/ 3387715 h 3602353"/>
              <a:gd name="connsiteX66" fmla="*/ 5495264 w 11904055"/>
              <a:gd name="connsiteY66" fmla="*/ 506388 h 3602353"/>
              <a:gd name="connsiteX67" fmla="*/ 5787281 w 11904055"/>
              <a:gd name="connsiteY67" fmla="*/ 372647 h 3602353"/>
              <a:gd name="connsiteX68" fmla="*/ 6896315 w 11904055"/>
              <a:gd name="connsiteY68" fmla="*/ 289347 h 3602353"/>
              <a:gd name="connsiteX69" fmla="*/ 7083704 w 11904055"/>
              <a:gd name="connsiteY69" fmla="*/ 359064 h 3602353"/>
              <a:gd name="connsiteX70" fmla="*/ 7147725 w 11904055"/>
              <a:gd name="connsiteY70" fmla="*/ 838469 h 3602353"/>
              <a:gd name="connsiteX71" fmla="*/ 5035081 w 11904055"/>
              <a:gd name="connsiteY71" fmla="*/ 3602353 h 3602353"/>
              <a:gd name="connsiteX72" fmla="*/ 4174147 w 11904055"/>
              <a:gd name="connsiteY72" fmla="*/ 3602352 h 3602353"/>
              <a:gd name="connsiteX73" fmla="*/ 6604298 w 11904055"/>
              <a:gd name="connsiteY73" fmla="*/ 423088 h 3602353"/>
              <a:gd name="connsiteX74" fmla="*/ 6896315 w 11904055"/>
              <a:gd name="connsiteY74" fmla="*/ 289347 h 3602353"/>
              <a:gd name="connsiteX75" fmla="*/ 8134781 w 11904055"/>
              <a:gd name="connsiteY75" fmla="*/ 587 h 3602353"/>
              <a:gd name="connsiteX76" fmla="*/ 8322169 w 11904055"/>
              <a:gd name="connsiteY76" fmla="*/ 70304 h 3602353"/>
              <a:gd name="connsiteX77" fmla="*/ 8386192 w 11904055"/>
              <a:gd name="connsiteY77" fmla="*/ 549710 h 3602353"/>
              <a:gd name="connsiteX78" fmla="*/ 6052827 w 11904055"/>
              <a:gd name="connsiteY78" fmla="*/ 3602352 h 3602353"/>
              <a:gd name="connsiteX79" fmla="*/ 5191892 w 11904055"/>
              <a:gd name="connsiteY79" fmla="*/ 3602352 h 3602353"/>
              <a:gd name="connsiteX80" fmla="*/ 7842765 w 11904055"/>
              <a:gd name="connsiteY80" fmla="*/ 134328 h 3602353"/>
              <a:gd name="connsiteX81" fmla="*/ 8134781 w 11904055"/>
              <a:gd name="connsiteY81" fmla="*/ 587 h 360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1904055" h="3602353">
                <a:moveTo>
                  <a:pt x="11582341" y="2503750"/>
                </a:moveTo>
                <a:cubicBezTo>
                  <a:pt x="11648102" y="2507602"/>
                  <a:pt x="11713456" y="2530454"/>
                  <a:pt x="11769730" y="2573468"/>
                </a:cubicBezTo>
                <a:cubicBezTo>
                  <a:pt x="11919793" y="2688173"/>
                  <a:pt x="11948456" y="2902810"/>
                  <a:pt x="11833752" y="3052873"/>
                </a:cubicBezTo>
                <a:lnTo>
                  <a:pt x="11413744" y="3602352"/>
                </a:lnTo>
                <a:lnTo>
                  <a:pt x="10552808" y="3602352"/>
                </a:lnTo>
                <a:lnTo>
                  <a:pt x="11290325" y="2637490"/>
                </a:lnTo>
                <a:cubicBezTo>
                  <a:pt x="11362015" y="2543701"/>
                  <a:pt x="11472742" y="2497333"/>
                  <a:pt x="11582341" y="2503750"/>
                </a:cubicBezTo>
                <a:close/>
                <a:moveTo>
                  <a:pt x="10782012" y="2174396"/>
                </a:moveTo>
                <a:cubicBezTo>
                  <a:pt x="10847772" y="2178246"/>
                  <a:pt x="10913126" y="2201099"/>
                  <a:pt x="10969399" y="2244113"/>
                </a:cubicBezTo>
                <a:cubicBezTo>
                  <a:pt x="11119462" y="2358818"/>
                  <a:pt x="11148126" y="2573455"/>
                  <a:pt x="11033422" y="2723518"/>
                </a:cubicBezTo>
                <a:lnTo>
                  <a:pt x="10361662" y="3602352"/>
                </a:lnTo>
                <a:lnTo>
                  <a:pt x="9500727" y="3602352"/>
                </a:lnTo>
                <a:lnTo>
                  <a:pt x="10489995" y="2308135"/>
                </a:lnTo>
                <a:cubicBezTo>
                  <a:pt x="10561685" y="2214346"/>
                  <a:pt x="10672411" y="2167978"/>
                  <a:pt x="10782012" y="2174396"/>
                </a:cubicBezTo>
                <a:close/>
                <a:moveTo>
                  <a:pt x="1691966" y="1637118"/>
                </a:moveTo>
                <a:cubicBezTo>
                  <a:pt x="1757726" y="1640968"/>
                  <a:pt x="1823080" y="1663822"/>
                  <a:pt x="1879354" y="1706836"/>
                </a:cubicBezTo>
                <a:cubicBezTo>
                  <a:pt x="2029417" y="1821540"/>
                  <a:pt x="2058080" y="2036178"/>
                  <a:pt x="1943376" y="2186241"/>
                </a:cubicBezTo>
                <a:lnTo>
                  <a:pt x="860935" y="3602352"/>
                </a:lnTo>
                <a:lnTo>
                  <a:pt x="0" y="3602352"/>
                </a:lnTo>
                <a:lnTo>
                  <a:pt x="0" y="3602351"/>
                </a:lnTo>
                <a:lnTo>
                  <a:pt x="1399949" y="1770858"/>
                </a:lnTo>
                <a:cubicBezTo>
                  <a:pt x="1471639" y="1677069"/>
                  <a:pt x="1582366" y="1630701"/>
                  <a:pt x="1691966" y="1637118"/>
                </a:cubicBezTo>
                <a:close/>
                <a:moveTo>
                  <a:pt x="8108140" y="1412767"/>
                </a:moveTo>
                <a:cubicBezTo>
                  <a:pt x="8173900" y="1416618"/>
                  <a:pt x="8239254" y="1439471"/>
                  <a:pt x="8295528" y="1482484"/>
                </a:cubicBezTo>
                <a:cubicBezTo>
                  <a:pt x="8445591" y="1597188"/>
                  <a:pt x="8474254" y="1811827"/>
                  <a:pt x="8359550" y="1961890"/>
                </a:cubicBezTo>
                <a:lnTo>
                  <a:pt x="7105620" y="3602352"/>
                </a:lnTo>
                <a:lnTo>
                  <a:pt x="6244685" y="3602352"/>
                </a:lnTo>
                <a:lnTo>
                  <a:pt x="7816123" y="1546506"/>
                </a:lnTo>
                <a:cubicBezTo>
                  <a:pt x="7887814" y="1452716"/>
                  <a:pt x="7998540" y="1406349"/>
                  <a:pt x="8108140" y="1412767"/>
                </a:cubicBezTo>
                <a:close/>
                <a:moveTo>
                  <a:pt x="9385014" y="1161427"/>
                </a:moveTo>
                <a:cubicBezTo>
                  <a:pt x="9450774" y="1165277"/>
                  <a:pt x="9516128" y="1188130"/>
                  <a:pt x="9572402" y="1231145"/>
                </a:cubicBezTo>
                <a:cubicBezTo>
                  <a:pt x="9722465" y="1345849"/>
                  <a:pt x="9751129" y="1560486"/>
                  <a:pt x="9636423" y="1710549"/>
                </a:cubicBezTo>
                <a:lnTo>
                  <a:pt x="8190375" y="3602352"/>
                </a:lnTo>
                <a:lnTo>
                  <a:pt x="7329441" y="3602352"/>
                </a:lnTo>
                <a:lnTo>
                  <a:pt x="9092997" y="1295167"/>
                </a:lnTo>
                <a:cubicBezTo>
                  <a:pt x="9164687" y="1201377"/>
                  <a:pt x="9275414" y="1155009"/>
                  <a:pt x="9385014" y="1161427"/>
                </a:cubicBezTo>
                <a:close/>
                <a:moveTo>
                  <a:pt x="3104652" y="1140248"/>
                </a:moveTo>
                <a:cubicBezTo>
                  <a:pt x="3170412" y="1144098"/>
                  <a:pt x="3235766" y="1166952"/>
                  <a:pt x="3292040" y="1209966"/>
                </a:cubicBezTo>
                <a:cubicBezTo>
                  <a:pt x="3442103" y="1324671"/>
                  <a:pt x="3470767" y="1539308"/>
                  <a:pt x="3356063" y="1689371"/>
                </a:cubicBezTo>
                <a:lnTo>
                  <a:pt x="1893826" y="3602352"/>
                </a:lnTo>
                <a:lnTo>
                  <a:pt x="1032889" y="3602352"/>
                </a:lnTo>
                <a:lnTo>
                  <a:pt x="2812635" y="1273988"/>
                </a:lnTo>
                <a:cubicBezTo>
                  <a:pt x="2884326" y="1180199"/>
                  <a:pt x="2995052" y="1133831"/>
                  <a:pt x="3104652" y="1140248"/>
                </a:cubicBezTo>
                <a:close/>
                <a:moveTo>
                  <a:pt x="10527184" y="1087492"/>
                </a:moveTo>
                <a:cubicBezTo>
                  <a:pt x="10592944" y="1091342"/>
                  <a:pt x="10658298" y="1114195"/>
                  <a:pt x="10714572" y="1157209"/>
                </a:cubicBezTo>
                <a:cubicBezTo>
                  <a:pt x="10864635" y="1271913"/>
                  <a:pt x="10893299" y="1486551"/>
                  <a:pt x="10778593" y="1636614"/>
                </a:cubicBezTo>
                <a:lnTo>
                  <a:pt x="9276031" y="3602352"/>
                </a:lnTo>
                <a:lnTo>
                  <a:pt x="8415095" y="3602352"/>
                </a:lnTo>
                <a:lnTo>
                  <a:pt x="10235167" y="1221231"/>
                </a:lnTo>
                <a:cubicBezTo>
                  <a:pt x="10306857" y="1127442"/>
                  <a:pt x="10417583" y="1081074"/>
                  <a:pt x="10527184" y="1087492"/>
                </a:cubicBezTo>
                <a:close/>
                <a:moveTo>
                  <a:pt x="4425492" y="821528"/>
                </a:moveTo>
                <a:cubicBezTo>
                  <a:pt x="4491251" y="825379"/>
                  <a:pt x="4556607" y="848231"/>
                  <a:pt x="4612880" y="891246"/>
                </a:cubicBezTo>
                <a:cubicBezTo>
                  <a:pt x="4762943" y="1005950"/>
                  <a:pt x="4791607" y="1220588"/>
                  <a:pt x="4676903" y="1370650"/>
                </a:cubicBezTo>
                <a:lnTo>
                  <a:pt x="2971045" y="3602352"/>
                </a:lnTo>
                <a:lnTo>
                  <a:pt x="2228075" y="3602352"/>
                </a:lnTo>
                <a:lnTo>
                  <a:pt x="2235176" y="3482988"/>
                </a:lnTo>
                <a:cubicBezTo>
                  <a:pt x="2246274" y="3439971"/>
                  <a:pt x="2265990" y="3398420"/>
                  <a:pt x="2294666" y="3360904"/>
                </a:cubicBezTo>
                <a:lnTo>
                  <a:pt x="4133476" y="955268"/>
                </a:lnTo>
                <a:cubicBezTo>
                  <a:pt x="4205166" y="861479"/>
                  <a:pt x="4315892" y="815111"/>
                  <a:pt x="4425492" y="821528"/>
                </a:cubicBezTo>
                <a:close/>
                <a:moveTo>
                  <a:pt x="5787281" y="372647"/>
                </a:moveTo>
                <a:cubicBezTo>
                  <a:pt x="5853041" y="376498"/>
                  <a:pt x="5918396" y="399351"/>
                  <a:pt x="5974669" y="442365"/>
                </a:cubicBezTo>
                <a:cubicBezTo>
                  <a:pt x="6124732" y="557070"/>
                  <a:pt x="6153396" y="771707"/>
                  <a:pt x="6038692" y="921770"/>
                </a:cubicBezTo>
                <a:lnTo>
                  <a:pt x="3989720" y="3602352"/>
                </a:lnTo>
                <a:lnTo>
                  <a:pt x="3227852" y="3602353"/>
                </a:lnTo>
                <a:lnTo>
                  <a:pt x="3233358" y="3509800"/>
                </a:lnTo>
                <a:cubicBezTo>
                  <a:pt x="3244456" y="3466782"/>
                  <a:pt x="3264173" y="3425231"/>
                  <a:pt x="3292848" y="3387715"/>
                </a:cubicBezTo>
                <a:lnTo>
                  <a:pt x="5495264" y="506388"/>
                </a:lnTo>
                <a:cubicBezTo>
                  <a:pt x="5566956" y="412598"/>
                  <a:pt x="5677682" y="366230"/>
                  <a:pt x="5787281" y="372647"/>
                </a:cubicBezTo>
                <a:close/>
                <a:moveTo>
                  <a:pt x="6896315" y="289347"/>
                </a:moveTo>
                <a:cubicBezTo>
                  <a:pt x="6962075" y="293197"/>
                  <a:pt x="7027430" y="316050"/>
                  <a:pt x="7083704" y="359064"/>
                </a:cubicBezTo>
                <a:cubicBezTo>
                  <a:pt x="7233766" y="473768"/>
                  <a:pt x="7262430" y="688406"/>
                  <a:pt x="7147725" y="838469"/>
                </a:cubicBezTo>
                <a:lnTo>
                  <a:pt x="5035081" y="3602353"/>
                </a:lnTo>
                <a:lnTo>
                  <a:pt x="4174147" y="3602352"/>
                </a:lnTo>
                <a:lnTo>
                  <a:pt x="6604298" y="423088"/>
                </a:lnTo>
                <a:cubicBezTo>
                  <a:pt x="6675989" y="329298"/>
                  <a:pt x="6786715" y="282930"/>
                  <a:pt x="6896315" y="289347"/>
                </a:cubicBezTo>
                <a:close/>
                <a:moveTo>
                  <a:pt x="8134781" y="587"/>
                </a:moveTo>
                <a:cubicBezTo>
                  <a:pt x="8200542" y="4437"/>
                  <a:pt x="8265896" y="27291"/>
                  <a:pt x="8322169" y="70304"/>
                </a:cubicBezTo>
                <a:cubicBezTo>
                  <a:pt x="8472232" y="185009"/>
                  <a:pt x="8500896" y="399647"/>
                  <a:pt x="8386192" y="549710"/>
                </a:cubicBezTo>
                <a:lnTo>
                  <a:pt x="6052827" y="3602352"/>
                </a:lnTo>
                <a:lnTo>
                  <a:pt x="5191892" y="3602352"/>
                </a:lnTo>
                <a:lnTo>
                  <a:pt x="7842765" y="134328"/>
                </a:lnTo>
                <a:cubicBezTo>
                  <a:pt x="7914455" y="40538"/>
                  <a:pt x="8025182" y="-5830"/>
                  <a:pt x="8134781" y="5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816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002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67539AF6-5D49-44B8-BBE5-89EA831A48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38350" y="0"/>
            <a:ext cx="40576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B0763-12DF-41B9-B692-22FB8DB24B15}"/>
              </a:ext>
            </a:extLst>
          </p:cNvPr>
          <p:cNvSpPr/>
          <p:nvPr userDrawn="1"/>
        </p:nvSpPr>
        <p:spPr>
          <a:xfrm>
            <a:off x="0" y="0"/>
            <a:ext cx="20383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3734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7B5B-F872-574F-8FB1-E5E2AC5C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16CD6-8CF6-544A-8874-94F70F880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48520-6113-BF45-9CCA-EF6B78D5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D425A-6212-F64A-8B43-ADB764ACF604}" type="datetimeFigureOut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05/31/2022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E4C4C-BFB1-CA47-A5E6-2699591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63204-37D1-4448-9F38-E0D01448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275CF6-4225-284A-A5A9-8D6E1B91BC63}" type="slidenum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046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6EE34E5-ADA6-4EE7-BC24-98C8E9A86B8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1852" y="653142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143D-2918-4056-AC94-92DF81A575B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05502" y="2576900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334882F-9259-4D67-9996-302AE17E5F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183677" y="4500658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3463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26B0-FAAF-EA46-8E69-E3267742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B517-BE7D-064E-BEF4-3798D5555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935FD-1B54-604D-AD88-0B7E07FB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D425A-6212-F64A-8B43-ADB764ACF604}" type="datetimeFigureOut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05/31/2022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8532-D31C-3441-B671-C8AA52F5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0D00-6614-A748-B54A-7B6BAA45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275CF6-4225-284A-A5A9-8D6E1B91BC63}" type="slidenum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66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DC15-05BA-BC47-A2F9-703FA658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405D-F16C-D44B-96C8-16A300F0B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C3F10-23E7-9244-95F9-B5940F141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E31E-A2CC-504D-A72F-EB8DE1D8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D425A-6212-F64A-8B43-ADB764ACF604}" type="datetimeFigureOut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05/31/2022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FB86-B284-CC47-BBFA-91A9EAB5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DD0C7-A9DF-4A42-8115-47013DFF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275CF6-4225-284A-A5A9-8D6E1B91BC63}" type="slidenum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82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3BDA-335F-3341-9FB9-D7E7EA8A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8A18-09A9-804E-98E1-F2662AF00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A050A-343E-584E-8E60-BD906AD4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A2E46-AEFF-634B-8006-1C2C48399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6CB82-3E26-7A42-A6C6-BBE025628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30782-836C-B349-9E68-B59A17D6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D425A-6212-F64A-8B43-ADB764ACF604}" type="datetimeFigureOut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05/31/2022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0890C-960A-424B-9C43-AA84B15E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01601-84A7-734C-B057-B6701EF7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275CF6-4225-284A-A5A9-8D6E1B91BC63}" type="slidenum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98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F175-E6F9-8D40-8509-2EAC014B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17465-1A70-A848-945A-FE421875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D425A-6212-F64A-8B43-ADB764ACF604}" type="datetimeFigureOut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05/31/2022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85477-D2CA-D04A-B262-E1238862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07673-A5EC-0641-88E6-1D3027F1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275CF6-4225-284A-A5A9-8D6E1B91BC63}" type="slidenum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5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F12BA-F787-8E42-8DCF-2F250836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D425A-6212-F64A-8B43-ADB764ACF604}" type="datetimeFigureOut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05/31/2022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7D37E-401C-CA47-91E6-871AD3C1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DA9F8-37EA-C847-B924-8E36CA40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275CF6-4225-284A-A5A9-8D6E1B91BC63}" type="slidenum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94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A236-EF9F-144C-BCD3-884B8BAE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68A6-EB32-9B4B-B8B3-A701BD92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516B-BC7C-5B48-AA84-1E987FBF3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F497A-CF91-6D4B-94E9-A2FF76D8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D425A-6212-F64A-8B43-ADB764ACF604}" type="datetimeFigureOut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05/31/2022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464DF-5263-4148-8839-CDD8460D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7C7A5-871A-F941-8C46-06D87B52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275CF6-4225-284A-A5A9-8D6E1B91BC63}" type="slidenum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72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9218-624F-AC4A-86A9-8728C35C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A2AB3-98F5-9345-9D7C-3BBADAF71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99547-94AD-7444-A8E6-C62CDB8F0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250E6-6203-C245-8395-75B8F89A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D425A-6212-F64A-8B43-ADB764ACF604}" type="datetimeFigureOut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05/31/2022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040B-C013-CE47-8F87-62361FE0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AA9CF-1A77-E343-9D74-7C1096A5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275CF6-4225-284A-A5A9-8D6E1B91BC63}" type="slidenum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27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EECA1-ED17-F248-AF9F-ECB2DA5A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497B-D333-054D-8A20-AC185BF22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A3A64-0F3D-D343-91A7-5761AA987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D425A-6212-F64A-8B43-ADB764ACF604}" type="datetimeFigureOut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05/31/2022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70C4-A549-4741-ADD0-582A84982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13B1-0AAC-774C-8616-D6EBD78EC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275CF6-4225-284A-A5A9-8D6E1B91BC63}" type="slidenum">
              <a:rPr kumimoji="0" lang="en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EC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95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90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9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9DB2F092-CEDA-C344-9A93-7E69E17C9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174" y="6036416"/>
            <a:ext cx="2298976" cy="69777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E8C4FF9-CFB5-4806-842D-B706EBF27C9C}"/>
              </a:ext>
            </a:extLst>
          </p:cNvPr>
          <p:cNvSpPr txBox="1"/>
          <p:nvPr/>
        </p:nvSpPr>
        <p:spPr>
          <a:xfrm>
            <a:off x="5570693" y="1460811"/>
            <a:ext cx="603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/>
              <a:t>COBRANZA SOBRE CLIENTES</a:t>
            </a:r>
            <a:endParaRPr lang="es-EC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8D3AADF-1C08-4059-92C8-E9A53FEDB78D}"/>
              </a:ext>
            </a:extLst>
          </p:cNvPr>
          <p:cNvGrpSpPr/>
          <p:nvPr/>
        </p:nvGrpSpPr>
        <p:grpSpPr>
          <a:xfrm>
            <a:off x="0" y="6808424"/>
            <a:ext cx="12192000" cy="49576"/>
            <a:chOff x="148419" y="5828318"/>
            <a:chExt cx="9085400" cy="6396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38A5A93-A01C-403E-BB1E-4060E19CD815}"/>
                </a:ext>
              </a:extLst>
            </p:cNvPr>
            <p:cNvSpPr/>
            <p:nvPr/>
          </p:nvSpPr>
          <p:spPr>
            <a:xfrm>
              <a:off x="6200803" y="5830541"/>
              <a:ext cx="3033016" cy="61743"/>
            </a:xfrm>
            <a:prstGeom prst="rect">
              <a:avLst/>
            </a:prstGeom>
            <a:solidFill>
              <a:srgbClr val="F86B99"/>
            </a:solidFill>
            <a:ln>
              <a:solidFill>
                <a:srgbClr val="F86B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s-EC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1C4F934-E0C9-4036-8B6A-5A8FB953FF53}"/>
                </a:ext>
              </a:extLst>
            </p:cNvPr>
            <p:cNvSpPr/>
            <p:nvPr/>
          </p:nvSpPr>
          <p:spPr>
            <a:xfrm>
              <a:off x="3167787" y="5830541"/>
              <a:ext cx="3033016" cy="61743"/>
            </a:xfrm>
            <a:prstGeom prst="rect">
              <a:avLst/>
            </a:prstGeom>
            <a:solidFill>
              <a:srgbClr val="FFD200"/>
            </a:solidFill>
            <a:ln>
              <a:solidFill>
                <a:srgbClr val="FFD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s-EC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F3BFF15-5556-440A-B6EF-B812DD115DA8}"/>
                </a:ext>
              </a:extLst>
            </p:cNvPr>
            <p:cNvSpPr/>
            <p:nvPr/>
          </p:nvSpPr>
          <p:spPr>
            <a:xfrm>
              <a:off x="148419" y="5828318"/>
              <a:ext cx="3033016" cy="61743"/>
            </a:xfrm>
            <a:prstGeom prst="rect">
              <a:avLst/>
            </a:prstGeom>
            <a:solidFill>
              <a:srgbClr val="00D8CE"/>
            </a:solidFill>
            <a:ln>
              <a:solidFill>
                <a:srgbClr val="00D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s-EC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Rectángulo 3"/>
          <p:cNvSpPr/>
          <p:nvPr/>
        </p:nvSpPr>
        <p:spPr>
          <a:xfrm>
            <a:off x="5046282" y="3824923"/>
            <a:ext cx="6557962" cy="120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algn="just">
              <a:lnSpc>
                <a:spcPct val="115000"/>
              </a:lnSpc>
              <a:spcAft>
                <a:spcPts val="10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Recuperar el importe de las ventas a clientes en la fecha de vencimiento, minimizando el riesgo en las operaciones de crédito, con la finalidad de evitar que la cartera de clientes esté en morosidad</a:t>
            </a:r>
            <a:endParaRPr kumimoji="0" lang="es-EC" sz="16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570693" y="3180898"/>
            <a:ext cx="1853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3200" b="1" dirty="0" smtClean="0"/>
              <a:t>OBJETIVO</a:t>
            </a:r>
            <a:endParaRPr lang="es-EC" sz="3200" b="1" dirty="0"/>
          </a:p>
        </p:txBody>
      </p:sp>
      <p:pic>
        <p:nvPicPr>
          <p:cNvPr id="1026" name="Picture 2" descr="Qué es Compensación? » Su Definición y Significado [2022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1" y="0"/>
            <a:ext cx="5012171" cy="322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E8C4FF9-CFB5-4806-842D-B706EBF27C9C}"/>
              </a:ext>
            </a:extLst>
          </p:cNvPr>
          <p:cNvSpPr txBox="1"/>
          <p:nvPr/>
        </p:nvSpPr>
        <p:spPr>
          <a:xfrm>
            <a:off x="5570693" y="1017548"/>
            <a:ext cx="131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/>
              <a:t>POLÍTICA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46504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2590" y="1348778"/>
            <a:ext cx="3545375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/>
              <a:t>Procesar </a:t>
            </a:r>
            <a:r>
              <a:rPr lang="es-ES" sz="1400" b="1" dirty="0"/>
              <a:t>la Cobranza a Clientes</a:t>
            </a:r>
            <a:endParaRPr lang="es-EC" sz="1400" b="1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8D3AADF-1C08-4059-92C8-E9A53FEDB78D}"/>
              </a:ext>
            </a:extLst>
          </p:cNvPr>
          <p:cNvGrpSpPr/>
          <p:nvPr/>
        </p:nvGrpSpPr>
        <p:grpSpPr>
          <a:xfrm>
            <a:off x="0" y="6808424"/>
            <a:ext cx="12192000" cy="49576"/>
            <a:chOff x="148419" y="5828318"/>
            <a:chExt cx="9085400" cy="63966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338A5A93-A01C-403E-BB1E-4060E19CD815}"/>
                </a:ext>
              </a:extLst>
            </p:cNvPr>
            <p:cNvSpPr/>
            <p:nvPr/>
          </p:nvSpPr>
          <p:spPr>
            <a:xfrm>
              <a:off x="6200803" y="5830541"/>
              <a:ext cx="3033016" cy="61743"/>
            </a:xfrm>
            <a:prstGeom prst="rect">
              <a:avLst/>
            </a:prstGeom>
            <a:solidFill>
              <a:srgbClr val="F86B99"/>
            </a:solidFill>
            <a:ln>
              <a:solidFill>
                <a:srgbClr val="F86B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s-EC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41C4F934-E0C9-4036-8B6A-5A8FB953FF53}"/>
                </a:ext>
              </a:extLst>
            </p:cNvPr>
            <p:cNvSpPr/>
            <p:nvPr/>
          </p:nvSpPr>
          <p:spPr>
            <a:xfrm>
              <a:off x="3167787" y="5830541"/>
              <a:ext cx="3033016" cy="61743"/>
            </a:xfrm>
            <a:prstGeom prst="rect">
              <a:avLst/>
            </a:prstGeom>
            <a:solidFill>
              <a:srgbClr val="FFD200"/>
            </a:solidFill>
            <a:ln>
              <a:solidFill>
                <a:srgbClr val="FFD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s-EC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5F3BFF15-5556-440A-B6EF-B812DD115DA8}"/>
                </a:ext>
              </a:extLst>
            </p:cNvPr>
            <p:cNvSpPr/>
            <p:nvPr/>
          </p:nvSpPr>
          <p:spPr>
            <a:xfrm>
              <a:off x="148419" y="5828318"/>
              <a:ext cx="3033016" cy="61743"/>
            </a:xfrm>
            <a:prstGeom prst="rect">
              <a:avLst/>
            </a:prstGeom>
            <a:solidFill>
              <a:srgbClr val="00D8CE"/>
            </a:solidFill>
            <a:ln>
              <a:solidFill>
                <a:srgbClr val="00D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s-EC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9DB2F092-CEDA-C344-9A93-7E69E17C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374" y="6389181"/>
            <a:ext cx="1476306" cy="448080"/>
          </a:xfrm>
          <a:prstGeom prst="rect">
            <a:avLst/>
          </a:prstGeom>
        </p:spPr>
      </p:pic>
      <p:sp>
        <p:nvSpPr>
          <p:cNvPr id="51" name="Rectángulo 50"/>
          <p:cNvSpPr/>
          <p:nvPr/>
        </p:nvSpPr>
        <p:spPr>
          <a:xfrm>
            <a:off x="35947" y="19237"/>
            <a:ext cx="3998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b="1" dirty="0" smtClean="0">
                <a:ea typeface="Calibri" panose="020F0502020204030204" pitchFamily="34" charset="0"/>
              </a:rPr>
              <a:t> Lineamientos  relevantes </a:t>
            </a:r>
            <a:r>
              <a:rPr lang="es-ES" sz="1600" b="1" dirty="0">
                <a:ea typeface="Calibri" panose="020F0502020204030204" pitchFamily="34" charset="0"/>
              </a:rPr>
              <a:t>de la </a:t>
            </a:r>
            <a:r>
              <a:rPr lang="es-ES" sz="1600" b="1" dirty="0" smtClean="0">
                <a:ea typeface="Calibri" panose="020F0502020204030204" pitchFamily="34" charset="0"/>
              </a:rPr>
              <a:t>política</a:t>
            </a:r>
            <a:endParaRPr lang="es-EC" sz="1600" b="1" dirty="0"/>
          </a:p>
        </p:txBody>
      </p:sp>
      <p:sp>
        <p:nvSpPr>
          <p:cNvPr id="10" name="Rectángulo 9"/>
          <p:cNvSpPr/>
          <p:nvPr/>
        </p:nvSpPr>
        <p:spPr>
          <a:xfrm>
            <a:off x="582590" y="2220152"/>
            <a:ext cx="354194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ea typeface="Arial" panose="020B0604020202020204" pitchFamily="34" charset="0"/>
              </a:rPr>
              <a:t>Es responsabilidad </a:t>
            </a:r>
            <a:r>
              <a:rPr lang="es-ES" sz="1400" dirty="0">
                <a:ea typeface="Arial" panose="020B0604020202020204" pitchFamily="34" charset="0"/>
              </a:rPr>
              <a:t>del Analista de Cuentas por Cobrar</a:t>
            </a:r>
            <a:endParaRPr lang="es-EC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82589" y="3199249"/>
            <a:ext cx="354194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Gestionar </a:t>
            </a:r>
            <a:r>
              <a:rPr lang="es-ES" sz="1400" dirty="0"/>
              <a:t>la cobranza con los clientes corporativos </a:t>
            </a:r>
            <a:endParaRPr lang="es-EC" sz="1400" dirty="0"/>
          </a:p>
        </p:txBody>
      </p:sp>
      <p:sp>
        <p:nvSpPr>
          <p:cNvPr id="21" name="Rectángulo 20"/>
          <p:cNvSpPr/>
          <p:nvPr/>
        </p:nvSpPr>
        <p:spPr>
          <a:xfrm>
            <a:off x="6789228" y="4687883"/>
            <a:ext cx="4014061" cy="553357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 smtClean="0">
                <a:solidFill>
                  <a:srgbClr val="0070C0"/>
                </a:solidFill>
                <a:ea typeface="Arial" panose="020B0604020202020204" pitchFamily="34" charset="0"/>
                <a:cs typeface="Arial" panose="020B0604020202020204" pitchFamily="34" charset="0"/>
              </a:rPr>
              <a:t>Canje: </a:t>
            </a:r>
            <a:r>
              <a:rPr lang="es-ES" sz="1400" dirty="0" smtClean="0">
                <a:ea typeface="Arial" panose="020B0604020202020204" pitchFamily="34" charset="0"/>
                <a:cs typeface="Arial" panose="020B0604020202020204" pitchFamily="34" charset="0"/>
              </a:rPr>
              <a:t>Identificar </a:t>
            </a:r>
            <a:r>
              <a:rPr lang="es-ES" sz="1400" dirty="0">
                <a:ea typeface="Arial" panose="020B0604020202020204" pitchFamily="34" charset="0"/>
                <a:cs typeface="Arial" panose="020B0604020202020204" pitchFamily="34" charset="0"/>
              </a:rPr>
              <a:t>si los clientes tienen negociaciones con la figura canje</a:t>
            </a:r>
            <a:endParaRPr lang="es-EC" sz="14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800715" y="2354676"/>
            <a:ext cx="4002574" cy="783869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C" sz="1400" b="1" dirty="0">
                <a:solidFill>
                  <a:srgbClr val="0070C0"/>
                </a:solidFill>
                <a:ea typeface="Arial" panose="020B0604020202020204" pitchFamily="34" charset="0"/>
                <a:cs typeface="Arial" panose="020B0604020202020204" pitchFamily="34" charset="0"/>
              </a:rPr>
              <a:t>Deuda vencida</a:t>
            </a:r>
            <a:r>
              <a:rPr lang="es-EC" sz="1400" dirty="0" smtClean="0">
                <a:ea typeface="Arial" panose="020B0604020202020204" pitchFamily="34" charset="0"/>
                <a:cs typeface="Arial" panose="020B0604020202020204" pitchFamily="34" charset="0"/>
              </a:rPr>
              <a:t>.:</a:t>
            </a:r>
            <a:r>
              <a:rPr lang="es-ES" sz="1400" dirty="0">
                <a:ea typeface="Arial" panose="020B0604020202020204" pitchFamily="34" charset="0"/>
                <a:cs typeface="Arial" panose="020B0604020202020204" pitchFamily="34" charset="0"/>
              </a:rPr>
              <a:t>el Analista de Cuentas por Cobrar debe identificar con la cartera de clientes los que mantienen una deuda vencida</a:t>
            </a:r>
            <a:r>
              <a:rPr lang="es-EC" sz="1400" dirty="0" smtClean="0"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C" sz="14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Flecha derecha 65"/>
          <p:cNvSpPr/>
          <p:nvPr/>
        </p:nvSpPr>
        <p:spPr>
          <a:xfrm rot="5400000">
            <a:off x="2184958" y="1789533"/>
            <a:ext cx="337206" cy="3461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accent3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390671" y="4197108"/>
            <a:ext cx="192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dirty="0" smtClean="0"/>
              <a:t>¿Con que propósito?</a:t>
            </a:r>
            <a:endParaRPr lang="es-EC" sz="1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79716" y="5077131"/>
            <a:ext cx="354194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Recuperar </a:t>
            </a:r>
            <a:r>
              <a:rPr lang="es-ES" sz="1400" dirty="0"/>
              <a:t>las cuentas por cobrar en los plazos de crédito otorgados a los clientes </a:t>
            </a:r>
            <a:endParaRPr lang="es-E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/>
              <a:t>D</a:t>
            </a:r>
            <a:r>
              <a:rPr lang="es-EC" sz="1400" dirty="0" smtClean="0"/>
              <a:t>isminuir </a:t>
            </a:r>
            <a:r>
              <a:rPr lang="es-EC" sz="1400" dirty="0"/>
              <a:t>la deuda vencida.</a:t>
            </a:r>
            <a:endParaRPr lang="es-EC" sz="1400" dirty="0"/>
          </a:p>
        </p:txBody>
      </p:sp>
      <p:sp>
        <p:nvSpPr>
          <p:cNvPr id="30" name="Rectángulo 29"/>
          <p:cNvSpPr/>
          <p:nvPr/>
        </p:nvSpPr>
        <p:spPr>
          <a:xfrm>
            <a:off x="6800715" y="1348778"/>
            <a:ext cx="4002574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/>
              <a:t>La </a:t>
            </a:r>
            <a:r>
              <a:rPr lang="es-ES" sz="1400" b="1" dirty="0"/>
              <a:t>gestión de cobranza constará de las siguientes etapas:</a:t>
            </a:r>
            <a:endParaRPr lang="es-EC" sz="1400" b="1" dirty="0"/>
          </a:p>
        </p:txBody>
      </p:sp>
      <p:cxnSp>
        <p:nvCxnSpPr>
          <p:cNvPr id="26" name="Conector recto 25"/>
          <p:cNvCxnSpPr>
            <a:stCxn id="4" idx="3"/>
          </p:cNvCxnSpPr>
          <p:nvPr/>
        </p:nvCxnSpPr>
        <p:spPr>
          <a:xfrm flipV="1">
            <a:off x="4127965" y="1502666"/>
            <a:ext cx="2672750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echa derecha 43"/>
          <p:cNvSpPr/>
          <p:nvPr/>
        </p:nvSpPr>
        <p:spPr>
          <a:xfrm rot="5400000">
            <a:off x="2162341" y="2798252"/>
            <a:ext cx="337206" cy="3461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accent3"/>
              </a:solidFill>
            </a:endParaRPr>
          </a:p>
        </p:txBody>
      </p:sp>
      <p:sp>
        <p:nvSpPr>
          <p:cNvPr id="45" name="Flecha derecha 44"/>
          <p:cNvSpPr/>
          <p:nvPr/>
        </p:nvSpPr>
        <p:spPr>
          <a:xfrm rot="5400000">
            <a:off x="2158670" y="3840853"/>
            <a:ext cx="337206" cy="3461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accent3"/>
              </a:solidFill>
            </a:endParaRPr>
          </a:p>
        </p:txBody>
      </p:sp>
      <p:sp>
        <p:nvSpPr>
          <p:cNvPr id="47" name="Flecha derecha 46"/>
          <p:cNvSpPr/>
          <p:nvPr/>
        </p:nvSpPr>
        <p:spPr>
          <a:xfrm rot="5400000">
            <a:off x="2158669" y="4509550"/>
            <a:ext cx="337206" cy="3461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accent3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789228" y="5598841"/>
            <a:ext cx="4014061" cy="1014380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400" b="1" dirty="0">
                <a:solidFill>
                  <a:srgbClr val="0070C0"/>
                </a:solidFill>
                <a:ea typeface="Arial" panose="020B0604020202020204" pitchFamily="34" charset="0"/>
                <a:cs typeface="Arial" panose="020B0604020202020204" pitchFamily="34" charset="0"/>
              </a:rPr>
              <a:t>Retenciones</a:t>
            </a:r>
            <a:r>
              <a:rPr lang="es-EC" sz="1400" dirty="0">
                <a:ea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s-EC" sz="1400" dirty="0">
                <a:ea typeface="Arial" panose="020B0604020202020204" pitchFamily="34" charset="0"/>
                <a:cs typeface="Arial" panose="020B0604020202020204" pitchFamily="34" charset="0"/>
              </a:rPr>
              <a:t>revisa la información del sistema, cruza con el portal del SRI para validar que los registros de las retenciones hayan sido efectuados</a:t>
            </a:r>
            <a:r>
              <a:rPr lang="es-EC" sz="1400" dirty="0"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6800715" y="3574883"/>
            <a:ext cx="4002574" cy="738664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rgbClr val="0070C0"/>
                </a:solidFill>
                <a:ea typeface="Arial" panose="020B0604020202020204" pitchFamily="34" charset="0"/>
                <a:cs typeface="Arial" panose="020B0604020202020204" pitchFamily="34" charset="0"/>
              </a:rPr>
              <a:t>Suspensión </a:t>
            </a:r>
            <a:r>
              <a:rPr lang="es-ES" sz="1400" dirty="0" smtClean="0">
                <a:ea typeface="Arial" panose="020B0604020202020204" pitchFamily="34" charset="0"/>
                <a:cs typeface="Arial" panose="020B0604020202020204" pitchFamily="34" charset="0"/>
              </a:rPr>
              <a:t>identificar </a:t>
            </a:r>
            <a:r>
              <a:rPr lang="es-ES" sz="1400" dirty="0">
                <a:ea typeface="Arial" panose="020B0604020202020204" pitchFamily="34" charset="0"/>
                <a:cs typeface="Arial" panose="020B0604020202020204" pitchFamily="34" charset="0"/>
              </a:rPr>
              <a:t>con la cartera de clientes los que mantienen una deuda vencida mayor a 60 días</a:t>
            </a:r>
            <a:endParaRPr lang="es-EC" sz="14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E8C4FF9-CFB5-4806-842D-B706EBF27C9C}"/>
              </a:ext>
            </a:extLst>
          </p:cNvPr>
          <p:cNvSpPr txBox="1"/>
          <p:nvPr/>
        </p:nvSpPr>
        <p:spPr>
          <a:xfrm>
            <a:off x="96086" y="366911"/>
            <a:ext cx="258917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C"/>
            </a:defPPr>
            <a:lvl1pPr algn="ctr">
              <a:defRPr sz="1600" b="1">
                <a:ea typeface="Calibri" panose="020F0502020204030204" pitchFamily="34" charset="0"/>
              </a:defRPr>
            </a:lvl1pPr>
          </a:lstStyle>
          <a:p>
            <a:r>
              <a:rPr lang="es-EC" dirty="0"/>
              <a:t>Cobranza sobre Clientes</a:t>
            </a:r>
            <a:endParaRPr lang="es-EC" dirty="0"/>
          </a:p>
        </p:txBody>
      </p:sp>
      <p:sp>
        <p:nvSpPr>
          <p:cNvPr id="69" name="Flecha derecha 68"/>
          <p:cNvSpPr/>
          <p:nvPr/>
        </p:nvSpPr>
        <p:spPr>
          <a:xfrm rot="5400000">
            <a:off x="8627655" y="1940279"/>
            <a:ext cx="337206" cy="3461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accent3"/>
              </a:solidFill>
            </a:endParaRPr>
          </a:p>
        </p:txBody>
      </p:sp>
      <p:sp>
        <p:nvSpPr>
          <p:cNvPr id="72" name="Flecha derecha 71"/>
          <p:cNvSpPr/>
          <p:nvPr/>
        </p:nvSpPr>
        <p:spPr>
          <a:xfrm rot="5400000">
            <a:off x="8627655" y="3204899"/>
            <a:ext cx="337206" cy="3461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accent3"/>
              </a:solidFill>
            </a:endParaRPr>
          </a:p>
        </p:txBody>
      </p:sp>
      <p:sp>
        <p:nvSpPr>
          <p:cNvPr id="73" name="Flecha derecha 72"/>
          <p:cNvSpPr/>
          <p:nvPr/>
        </p:nvSpPr>
        <p:spPr>
          <a:xfrm rot="5400000">
            <a:off x="8627655" y="4351818"/>
            <a:ext cx="337206" cy="3461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accent3"/>
              </a:solidFill>
            </a:endParaRPr>
          </a:p>
        </p:txBody>
      </p:sp>
      <p:sp>
        <p:nvSpPr>
          <p:cNvPr id="74" name="Flecha derecha 73"/>
          <p:cNvSpPr/>
          <p:nvPr/>
        </p:nvSpPr>
        <p:spPr>
          <a:xfrm rot="5400000">
            <a:off x="8627655" y="5265108"/>
            <a:ext cx="337206" cy="3461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n 59"/>
          <p:cNvPicPr>
            <a:picLocks noChangeAspect="1"/>
          </p:cNvPicPr>
          <p:nvPr/>
        </p:nvPicPr>
        <p:blipFill rotWithShape="1">
          <a:blip r:embed="rId2"/>
          <a:srcRect l="28597" t="51610" r="52023" b="9564"/>
          <a:stretch/>
        </p:blipFill>
        <p:spPr>
          <a:xfrm>
            <a:off x="5348106" y="2747768"/>
            <a:ext cx="2188702" cy="246529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70922" y="1704524"/>
            <a:ext cx="3474317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lvl="0" algn="ctr"/>
            <a:r>
              <a:rPr lang="es-EC" sz="1400" b="1" dirty="0" smtClean="0"/>
              <a:t>Mecanismo </a:t>
            </a:r>
            <a:r>
              <a:rPr lang="es-EC" sz="1400" b="1" dirty="0"/>
              <a:t>de cobranza</a:t>
            </a:r>
            <a:endParaRPr lang="es-EC" sz="1400" b="1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8D3AADF-1C08-4059-92C8-E9A53FEDB78D}"/>
              </a:ext>
            </a:extLst>
          </p:cNvPr>
          <p:cNvGrpSpPr/>
          <p:nvPr/>
        </p:nvGrpSpPr>
        <p:grpSpPr>
          <a:xfrm>
            <a:off x="0" y="6808424"/>
            <a:ext cx="12192000" cy="49576"/>
            <a:chOff x="148419" y="5828318"/>
            <a:chExt cx="9085400" cy="63966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338A5A93-A01C-403E-BB1E-4060E19CD815}"/>
                </a:ext>
              </a:extLst>
            </p:cNvPr>
            <p:cNvSpPr/>
            <p:nvPr/>
          </p:nvSpPr>
          <p:spPr>
            <a:xfrm>
              <a:off x="6200803" y="5830541"/>
              <a:ext cx="3033016" cy="61743"/>
            </a:xfrm>
            <a:prstGeom prst="rect">
              <a:avLst/>
            </a:prstGeom>
            <a:solidFill>
              <a:srgbClr val="F86B99"/>
            </a:solidFill>
            <a:ln>
              <a:solidFill>
                <a:srgbClr val="F86B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s-EC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41C4F934-E0C9-4036-8B6A-5A8FB953FF53}"/>
                </a:ext>
              </a:extLst>
            </p:cNvPr>
            <p:cNvSpPr/>
            <p:nvPr/>
          </p:nvSpPr>
          <p:spPr>
            <a:xfrm>
              <a:off x="3167787" y="5830541"/>
              <a:ext cx="3033016" cy="61743"/>
            </a:xfrm>
            <a:prstGeom prst="rect">
              <a:avLst/>
            </a:prstGeom>
            <a:solidFill>
              <a:srgbClr val="FFD200"/>
            </a:solidFill>
            <a:ln>
              <a:solidFill>
                <a:srgbClr val="FFD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s-EC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5F3BFF15-5556-440A-B6EF-B812DD115DA8}"/>
                </a:ext>
              </a:extLst>
            </p:cNvPr>
            <p:cNvSpPr/>
            <p:nvPr/>
          </p:nvSpPr>
          <p:spPr>
            <a:xfrm>
              <a:off x="148419" y="5828318"/>
              <a:ext cx="3033016" cy="61743"/>
            </a:xfrm>
            <a:prstGeom prst="rect">
              <a:avLst/>
            </a:prstGeom>
            <a:solidFill>
              <a:srgbClr val="00D8CE"/>
            </a:solidFill>
            <a:ln>
              <a:solidFill>
                <a:srgbClr val="00D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s-EC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9DB2F092-CEDA-C344-9A93-7E69E17C9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53" y="6207927"/>
            <a:ext cx="2136144" cy="64835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697703" y="2787956"/>
            <a:ext cx="357952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s-ES" sz="1400" b="1" dirty="0" smtClean="0">
                <a:solidFill>
                  <a:srgbClr val="0070C0"/>
                </a:solidFill>
              </a:rPr>
              <a:t>Vía </a:t>
            </a:r>
            <a:r>
              <a:rPr lang="es-ES" sz="1400" b="1" dirty="0">
                <a:solidFill>
                  <a:srgbClr val="0070C0"/>
                </a:solidFill>
              </a:rPr>
              <a:t>e-mail: </a:t>
            </a:r>
            <a:r>
              <a:rPr lang="es-ES" sz="1400" dirty="0"/>
              <a:t>el analista de cuentas por cobrar envía mediante un correo electrónico a los clientes el estado de cuenta y solicita el pago de las facturas.</a:t>
            </a:r>
            <a:r>
              <a:rPr lang="es-EC" sz="1400" dirty="0"/>
              <a:t> </a:t>
            </a:r>
          </a:p>
        </p:txBody>
      </p:sp>
      <p:cxnSp>
        <p:nvCxnSpPr>
          <p:cNvPr id="46" name="Conector angular 45"/>
          <p:cNvCxnSpPr>
            <a:stCxn id="4" idx="1"/>
            <a:endCxn id="17" idx="1"/>
          </p:cNvCxnSpPr>
          <p:nvPr/>
        </p:nvCxnSpPr>
        <p:spPr>
          <a:xfrm rot="10800000" flipH="1" flipV="1">
            <a:off x="670921" y="1858412"/>
            <a:ext cx="26781" cy="1406597"/>
          </a:xfrm>
          <a:prstGeom prst="bentConnector3">
            <a:avLst>
              <a:gd name="adj1" fmla="val -85359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697703" y="4259965"/>
            <a:ext cx="3468625" cy="1475404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1400" b="1" dirty="0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Vía </a:t>
            </a:r>
            <a:r>
              <a:rPr lang="es-ES" sz="1400" b="1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telefónica:</a:t>
            </a:r>
            <a:r>
              <a:rPr lang="es-E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el analista de cuentas por cobrar se contactará con los clientes para gestionar el cobro de las deudas vencidas y renegociar con el cliente la fecha de pago en caso de no tener respuesta a la solicitud vía email.</a:t>
            </a:r>
            <a:endParaRPr lang="es-E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ector angular 34"/>
          <p:cNvCxnSpPr>
            <a:endCxn id="3" idx="1"/>
          </p:cNvCxnSpPr>
          <p:nvPr/>
        </p:nvCxnSpPr>
        <p:spPr>
          <a:xfrm rot="16200000" flipH="1">
            <a:off x="-305476" y="3994488"/>
            <a:ext cx="1738146" cy="26821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7733129" y="1752204"/>
            <a:ext cx="3101126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lvl="0" algn="ctr"/>
            <a:r>
              <a:rPr lang="es-EC" sz="1400" b="1" dirty="0" smtClean="0"/>
              <a:t>Formas </a:t>
            </a:r>
            <a:r>
              <a:rPr lang="es-EC" sz="1400" b="1" dirty="0"/>
              <a:t>de pago</a:t>
            </a:r>
            <a:endParaRPr lang="es-EC" sz="1400" b="1" dirty="0"/>
          </a:p>
        </p:txBody>
      </p:sp>
      <p:sp>
        <p:nvSpPr>
          <p:cNvPr id="50" name="Rectángulo 49"/>
          <p:cNvSpPr/>
          <p:nvPr/>
        </p:nvSpPr>
        <p:spPr>
          <a:xfrm>
            <a:off x="7647710" y="2312270"/>
            <a:ext cx="31865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Los clientes podrán pagar o documentar su deuda con las formas de pago y canales detallados a continuación:</a:t>
            </a:r>
            <a:endParaRPr lang="es-EC" sz="1400" dirty="0"/>
          </a:p>
        </p:txBody>
      </p:sp>
      <p:graphicFrame>
        <p:nvGraphicFramePr>
          <p:cNvPr id="56" name="Diagrama 55"/>
          <p:cNvGraphicFramePr/>
          <p:nvPr>
            <p:extLst>
              <p:ext uri="{D42A27DB-BD31-4B8C-83A1-F6EECF244321}">
                <p14:modId xmlns:p14="http://schemas.microsoft.com/office/powerpoint/2010/main" val="519203383"/>
              </p:ext>
            </p:extLst>
          </p:nvPr>
        </p:nvGraphicFramePr>
        <p:xfrm>
          <a:off x="6223141" y="3461915"/>
          <a:ext cx="5594786" cy="2634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1" name="Rectángulo 60"/>
          <p:cNvSpPr/>
          <p:nvPr/>
        </p:nvSpPr>
        <p:spPr>
          <a:xfrm>
            <a:off x="53580" y="219315"/>
            <a:ext cx="3998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b="1" dirty="0" smtClean="0">
                <a:ea typeface="Calibri" panose="020F0502020204030204" pitchFamily="34" charset="0"/>
              </a:rPr>
              <a:t> Lineamientos  relevantes </a:t>
            </a:r>
            <a:r>
              <a:rPr lang="es-ES" sz="1600" b="1" dirty="0">
                <a:ea typeface="Calibri" panose="020F0502020204030204" pitchFamily="34" charset="0"/>
              </a:rPr>
              <a:t>de la </a:t>
            </a:r>
            <a:r>
              <a:rPr lang="es-ES" sz="1600" b="1" dirty="0" smtClean="0">
                <a:ea typeface="Calibri" panose="020F0502020204030204" pitchFamily="34" charset="0"/>
              </a:rPr>
              <a:t>política</a:t>
            </a:r>
            <a:endParaRPr lang="es-EC" sz="1600" b="1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E8C4FF9-CFB5-4806-842D-B706EBF27C9C}"/>
              </a:ext>
            </a:extLst>
          </p:cNvPr>
          <p:cNvSpPr txBox="1"/>
          <p:nvPr/>
        </p:nvSpPr>
        <p:spPr>
          <a:xfrm>
            <a:off x="113719" y="566989"/>
            <a:ext cx="258917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C"/>
            </a:defPPr>
            <a:lvl1pPr algn="ctr">
              <a:defRPr sz="1600" b="1">
                <a:ea typeface="Calibri" panose="020F0502020204030204" pitchFamily="34" charset="0"/>
              </a:defRPr>
            </a:lvl1pPr>
          </a:lstStyle>
          <a:p>
            <a:r>
              <a:rPr lang="es-EC" dirty="0"/>
              <a:t>Cobranza sobre Clientes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0588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60769" y="2477599"/>
            <a:ext cx="2109336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 smtClean="0"/>
              <a:t>Lineamientos </a:t>
            </a:r>
            <a:r>
              <a:rPr lang="es-EC" b="1" dirty="0"/>
              <a:t>Generales</a:t>
            </a:r>
            <a:endParaRPr lang="es-EC" b="1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8D3AADF-1C08-4059-92C8-E9A53FEDB78D}"/>
              </a:ext>
            </a:extLst>
          </p:cNvPr>
          <p:cNvGrpSpPr/>
          <p:nvPr/>
        </p:nvGrpSpPr>
        <p:grpSpPr>
          <a:xfrm>
            <a:off x="0" y="6808424"/>
            <a:ext cx="12192000" cy="49576"/>
            <a:chOff x="148419" y="5828318"/>
            <a:chExt cx="9085400" cy="63966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338A5A93-A01C-403E-BB1E-4060E19CD815}"/>
                </a:ext>
              </a:extLst>
            </p:cNvPr>
            <p:cNvSpPr/>
            <p:nvPr/>
          </p:nvSpPr>
          <p:spPr>
            <a:xfrm>
              <a:off x="6200803" y="5830541"/>
              <a:ext cx="3033016" cy="61743"/>
            </a:xfrm>
            <a:prstGeom prst="rect">
              <a:avLst/>
            </a:prstGeom>
            <a:solidFill>
              <a:srgbClr val="F86B99"/>
            </a:solidFill>
            <a:ln>
              <a:solidFill>
                <a:srgbClr val="F86B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s-EC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41C4F934-E0C9-4036-8B6A-5A8FB953FF53}"/>
                </a:ext>
              </a:extLst>
            </p:cNvPr>
            <p:cNvSpPr/>
            <p:nvPr/>
          </p:nvSpPr>
          <p:spPr>
            <a:xfrm>
              <a:off x="3167787" y="5830541"/>
              <a:ext cx="3033016" cy="61743"/>
            </a:xfrm>
            <a:prstGeom prst="rect">
              <a:avLst/>
            </a:prstGeom>
            <a:solidFill>
              <a:srgbClr val="FFD200"/>
            </a:solidFill>
            <a:ln>
              <a:solidFill>
                <a:srgbClr val="FFD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s-EC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5F3BFF15-5556-440A-B6EF-B812DD115DA8}"/>
                </a:ext>
              </a:extLst>
            </p:cNvPr>
            <p:cNvSpPr/>
            <p:nvPr/>
          </p:nvSpPr>
          <p:spPr>
            <a:xfrm>
              <a:off x="148419" y="5828318"/>
              <a:ext cx="3033016" cy="61743"/>
            </a:xfrm>
            <a:prstGeom prst="rect">
              <a:avLst/>
            </a:prstGeom>
            <a:solidFill>
              <a:srgbClr val="00D8CE"/>
            </a:solidFill>
            <a:ln>
              <a:solidFill>
                <a:srgbClr val="00D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s-EC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9DB2F092-CEDA-C344-9A93-7E69E17C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2" y="6281044"/>
            <a:ext cx="1816409" cy="55130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"/>
          <a:srcRect l="28597" t="51610" r="52023" b="9564"/>
          <a:stretch/>
        </p:blipFill>
        <p:spPr>
          <a:xfrm>
            <a:off x="1933258" y="3277179"/>
            <a:ext cx="2558396" cy="2881708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2A68B966-F92C-47F5-A5D6-D97E6E65870C}"/>
              </a:ext>
            </a:extLst>
          </p:cNvPr>
          <p:cNvSpPr/>
          <p:nvPr/>
        </p:nvSpPr>
        <p:spPr>
          <a:xfrm>
            <a:off x="6287720" y="1976486"/>
            <a:ext cx="5184000" cy="941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altLang="ko-KR" sz="1400" dirty="0" smtClean="0">
              <a:solidFill>
                <a:schemeClr val="tx1"/>
              </a:solidFill>
              <a:ea typeface="+mj-ea"/>
            </a:endParaRPr>
          </a:p>
          <a:p>
            <a:r>
              <a:rPr lang="es-ES" altLang="ko-KR" sz="1400" dirty="0" smtClean="0">
                <a:solidFill>
                  <a:schemeClr val="tx1"/>
                </a:solidFill>
                <a:ea typeface="+mj-ea"/>
              </a:rPr>
              <a:t>Para </a:t>
            </a:r>
            <a:r>
              <a:rPr lang="es-ES" altLang="ko-KR" sz="1400" dirty="0">
                <a:solidFill>
                  <a:schemeClr val="tx1"/>
                </a:solidFill>
                <a:ea typeface="+mj-ea"/>
              </a:rPr>
              <a:t>los casos de incobrabilidad de cartera se aplicará los lineamientos descritos en la Política POL-08.3.1.8 Política Pérdida Crediticia y provisión contable.</a:t>
            </a:r>
          </a:p>
          <a:p>
            <a:pPr algn="ctr"/>
            <a:endParaRPr lang="es-ES" altLang="ko-KR" sz="14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107C1CA-7CFA-45DA-9A0A-74C813195FC2}"/>
              </a:ext>
            </a:extLst>
          </p:cNvPr>
          <p:cNvSpPr/>
          <p:nvPr/>
        </p:nvSpPr>
        <p:spPr>
          <a:xfrm>
            <a:off x="6287720" y="3079119"/>
            <a:ext cx="5184000" cy="94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400" dirty="0" smtClean="0">
                <a:solidFill>
                  <a:schemeClr val="tx1"/>
                </a:solidFill>
                <a:ea typeface="+mj-ea"/>
              </a:rPr>
              <a:t>La </a:t>
            </a:r>
            <a:r>
              <a:rPr lang="es-ES" altLang="ko-KR" sz="1400" dirty="0">
                <a:solidFill>
                  <a:schemeClr val="tx1"/>
                </a:solidFill>
                <a:ea typeface="+mj-ea"/>
              </a:rPr>
              <a:t>compañía establecerá un documento modelo para todos los acuerdos de cartera, garantizando que el mismo se suscriba dentro de los parámetros legales y según las políticas internas de la organización</a:t>
            </a:r>
            <a:endParaRPr lang="ko-KR" altLang="en-US" sz="14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3B0790B-28CC-4115-B539-929450D752EF}"/>
              </a:ext>
            </a:extLst>
          </p:cNvPr>
          <p:cNvSpPr/>
          <p:nvPr/>
        </p:nvSpPr>
        <p:spPr>
          <a:xfrm>
            <a:off x="6287720" y="4181752"/>
            <a:ext cx="5184000" cy="94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400" dirty="0" smtClean="0">
                <a:solidFill>
                  <a:schemeClr val="tx1"/>
                </a:solidFill>
                <a:ea typeface="+mj-ea"/>
              </a:rPr>
              <a:t>Para </a:t>
            </a:r>
            <a:r>
              <a:rPr lang="es-ES" altLang="ko-KR" sz="1400" dirty="0">
                <a:solidFill>
                  <a:schemeClr val="tx1"/>
                </a:solidFill>
                <a:ea typeface="+mj-ea"/>
              </a:rPr>
              <a:t>los casos que apliquen iniciar acciones legales contra los clientes, se realizara bajo previa autorización de Gerencia Financiera y Gerencia Genera</a:t>
            </a:r>
            <a:endParaRPr lang="ko-KR" altLang="en-US" sz="14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20" name="Isosceles Triangle 26">
            <a:extLst>
              <a:ext uri="{FF2B5EF4-FFF2-40B4-BE49-F238E27FC236}">
                <a16:creationId xmlns:a16="http://schemas.microsoft.com/office/drawing/2014/main" id="{26EDB45A-15BC-450E-B5F6-B4FC3589B883}"/>
              </a:ext>
            </a:extLst>
          </p:cNvPr>
          <p:cNvSpPr/>
          <p:nvPr/>
        </p:nvSpPr>
        <p:spPr>
          <a:xfrm rot="16200000">
            <a:off x="4382154" y="2105724"/>
            <a:ext cx="2036677" cy="177819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97213 w 2205213"/>
              <a:gd name="connsiteY0" fmla="*/ 1064702 h 1064702"/>
              <a:gd name="connsiteX1" fmla="*/ 0 w 2205213"/>
              <a:gd name="connsiteY1" fmla="*/ 0 h 1064702"/>
              <a:gd name="connsiteX2" fmla="*/ 2205213 w 2205213"/>
              <a:gd name="connsiteY2" fmla="*/ 1064702 h 1064702"/>
              <a:gd name="connsiteX3" fmla="*/ 1197213 w 2205213"/>
              <a:gd name="connsiteY3" fmla="*/ 1064702 h 1064702"/>
              <a:gd name="connsiteX0" fmla="*/ 1180481 w 2188481"/>
              <a:gd name="connsiteY0" fmla="*/ 1064702 h 1064702"/>
              <a:gd name="connsiteX1" fmla="*/ 0 w 2188481"/>
              <a:gd name="connsiteY1" fmla="*/ 0 h 1064702"/>
              <a:gd name="connsiteX2" fmla="*/ 2188481 w 2188481"/>
              <a:gd name="connsiteY2" fmla="*/ 1064702 h 1064702"/>
              <a:gd name="connsiteX3" fmla="*/ 1180481 w 2188481"/>
              <a:gd name="connsiteY3" fmla="*/ 1064702 h 1064702"/>
              <a:gd name="connsiteX0" fmla="*/ 1172115 w 2180115"/>
              <a:gd name="connsiteY0" fmla="*/ 1067431 h 1067431"/>
              <a:gd name="connsiteX1" fmla="*/ 0 w 2180115"/>
              <a:gd name="connsiteY1" fmla="*/ 0 h 1067431"/>
              <a:gd name="connsiteX2" fmla="*/ 2180115 w 2180115"/>
              <a:gd name="connsiteY2" fmla="*/ 1067431 h 1067431"/>
              <a:gd name="connsiteX3" fmla="*/ 1172115 w 2180115"/>
              <a:gd name="connsiteY3" fmla="*/ 1067431 h 10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115" h="1067431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1" name="Isosceles Triangle 48">
            <a:extLst>
              <a:ext uri="{FF2B5EF4-FFF2-40B4-BE49-F238E27FC236}">
                <a16:creationId xmlns:a16="http://schemas.microsoft.com/office/drawing/2014/main" id="{0808ACED-3B71-4EFE-9C34-0FE4D2191F8A}"/>
              </a:ext>
            </a:extLst>
          </p:cNvPr>
          <p:cNvSpPr/>
          <p:nvPr/>
        </p:nvSpPr>
        <p:spPr>
          <a:xfrm rot="16200000">
            <a:off x="4891925" y="2685429"/>
            <a:ext cx="1003975" cy="1791356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2693 w 1120693"/>
              <a:gd name="connsiteY0" fmla="*/ 1075334 h 1075334"/>
              <a:gd name="connsiteX1" fmla="*/ 0 w 1120693"/>
              <a:gd name="connsiteY1" fmla="*/ 0 h 1075334"/>
              <a:gd name="connsiteX2" fmla="*/ 1120693 w 1120693"/>
              <a:gd name="connsiteY2" fmla="*/ 1075334 h 1075334"/>
              <a:gd name="connsiteX3" fmla="*/ 112693 w 1120693"/>
              <a:gd name="connsiteY3" fmla="*/ 1075334 h 1075334"/>
              <a:gd name="connsiteX0" fmla="*/ 83413 w 1091413"/>
              <a:gd name="connsiteY0" fmla="*/ 1072603 h 1072603"/>
              <a:gd name="connsiteX1" fmla="*/ 0 w 1091413"/>
              <a:gd name="connsiteY1" fmla="*/ 0 h 1072603"/>
              <a:gd name="connsiteX2" fmla="*/ 1091413 w 1091413"/>
              <a:gd name="connsiteY2" fmla="*/ 1072603 h 1072603"/>
              <a:gd name="connsiteX3" fmla="*/ 83413 w 1091413"/>
              <a:gd name="connsiteY3" fmla="*/ 1072603 h 1072603"/>
              <a:gd name="connsiteX0" fmla="*/ 79231 w 1087231"/>
              <a:gd name="connsiteY0" fmla="*/ 1069873 h 1069873"/>
              <a:gd name="connsiteX1" fmla="*/ 0 w 1087231"/>
              <a:gd name="connsiteY1" fmla="*/ 0 h 1069873"/>
              <a:gd name="connsiteX2" fmla="*/ 1087231 w 1087231"/>
              <a:gd name="connsiteY2" fmla="*/ 1069873 h 1069873"/>
              <a:gd name="connsiteX3" fmla="*/ 79231 w 1087231"/>
              <a:gd name="connsiteY3" fmla="*/ 1069873 h 1069873"/>
              <a:gd name="connsiteX0" fmla="*/ 62499 w 1070499"/>
              <a:gd name="connsiteY0" fmla="*/ 1075334 h 1075334"/>
              <a:gd name="connsiteX1" fmla="*/ 0 w 1070499"/>
              <a:gd name="connsiteY1" fmla="*/ 0 h 1075334"/>
              <a:gd name="connsiteX2" fmla="*/ 1070499 w 1070499"/>
              <a:gd name="connsiteY2" fmla="*/ 1075334 h 1075334"/>
              <a:gd name="connsiteX3" fmla="*/ 62499 w 1070499"/>
              <a:gd name="connsiteY3" fmla="*/ 1075334 h 1075334"/>
              <a:gd name="connsiteX0" fmla="*/ 66683 w 1074683"/>
              <a:gd name="connsiteY0" fmla="*/ 1075332 h 1075332"/>
              <a:gd name="connsiteX1" fmla="*/ 0 w 1074683"/>
              <a:gd name="connsiteY1" fmla="*/ 0 h 1075332"/>
              <a:gd name="connsiteX2" fmla="*/ 1074683 w 1074683"/>
              <a:gd name="connsiteY2" fmla="*/ 1075332 h 1075332"/>
              <a:gd name="connsiteX3" fmla="*/ 66683 w 1074683"/>
              <a:gd name="connsiteY3" fmla="*/ 1075332 h 10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3" h="1075332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2" name="Isosceles Triangle 49">
            <a:extLst>
              <a:ext uri="{FF2B5EF4-FFF2-40B4-BE49-F238E27FC236}">
                <a16:creationId xmlns:a16="http://schemas.microsoft.com/office/drawing/2014/main" id="{153C4927-A421-4B14-AF54-874BA05359DC}"/>
              </a:ext>
            </a:extLst>
          </p:cNvPr>
          <p:cNvSpPr/>
          <p:nvPr/>
        </p:nvSpPr>
        <p:spPr>
          <a:xfrm rot="16200000">
            <a:off x="4894777" y="3728725"/>
            <a:ext cx="998749" cy="179087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1035624"/>
              <a:gd name="connsiteY0" fmla="*/ 1085967 h 1085967"/>
              <a:gd name="connsiteX1" fmla="*/ 1035624 w 1035624"/>
              <a:gd name="connsiteY1" fmla="*/ 0 h 1085967"/>
              <a:gd name="connsiteX2" fmla="*/ 1008000 w 1035624"/>
              <a:gd name="connsiteY2" fmla="*/ 1085967 h 1085967"/>
              <a:gd name="connsiteX3" fmla="*/ 0 w 1035624"/>
              <a:gd name="connsiteY3" fmla="*/ 1085967 h 1085967"/>
              <a:gd name="connsiteX0" fmla="*/ 0 w 1060722"/>
              <a:gd name="connsiteY0" fmla="*/ 1075043 h 1075043"/>
              <a:gd name="connsiteX1" fmla="*/ 1060722 w 1060722"/>
              <a:gd name="connsiteY1" fmla="*/ 0 h 1075043"/>
              <a:gd name="connsiteX2" fmla="*/ 1008000 w 1060722"/>
              <a:gd name="connsiteY2" fmla="*/ 1075043 h 1075043"/>
              <a:gd name="connsiteX3" fmla="*/ 0 w 1060722"/>
              <a:gd name="connsiteY3" fmla="*/ 1075043 h 1075043"/>
              <a:gd name="connsiteX0" fmla="*/ 0 w 1069087"/>
              <a:gd name="connsiteY0" fmla="*/ 1075043 h 1075043"/>
              <a:gd name="connsiteX1" fmla="*/ 1069087 w 1069087"/>
              <a:gd name="connsiteY1" fmla="*/ 0 h 1075043"/>
              <a:gd name="connsiteX2" fmla="*/ 1008000 w 1069087"/>
              <a:gd name="connsiteY2" fmla="*/ 1075043 h 1075043"/>
              <a:gd name="connsiteX3" fmla="*/ 0 w 1069087"/>
              <a:gd name="connsiteY3" fmla="*/ 1075043 h 10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087" h="1075043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0000"/>
                </a:schemeClr>
              </a:gs>
              <a:gs pos="100000">
                <a:schemeClr val="accent3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53580" y="219315"/>
            <a:ext cx="3998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b="1" dirty="0" smtClean="0">
                <a:ea typeface="Calibri" panose="020F0502020204030204" pitchFamily="34" charset="0"/>
              </a:rPr>
              <a:t> Lineamientos  relevantes </a:t>
            </a:r>
            <a:r>
              <a:rPr lang="es-ES" sz="1600" b="1" dirty="0">
                <a:ea typeface="Calibri" panose="020F0502020204030204" pitchFamily="34" charset="0"/>
              </a:rPr>
              <a:t>de la </a:t>
            </a:r>
            <a:r>
              <a:rPr lang="es-ES" sz="1600" b="1" dirty="0" smtClean="0">
                <a:ea typeface="Calibri" panose="020F0502020204030204" pitchFamily="34" charset="0"/>
              </a:rPr>
              <a:t>política</a:t>
            </a:r>
            <a:endParaRPr lang="es-EC" sz="16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E8C4FF9-CFB5-4806-842D-B706EBF27C9C}"/>
              </a:ext>
            </a:extLst>
          </p:cNvPr>
          <p:cNvSpPr txBox="1"/>
          <p:nvPr/>
        </p:nvSpPr>
        <p:spPr>
          <a:xfrm>
            <a:off x="113719" y="566989"/>
            <a:ext cx="258917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C"/>
            </a:defPPr>
            <a:lvl1pPr algn="ctr">
              <a:defRPr sz="1600" b="1">
                <a:ea typeface="Calibri" panose="020F0502020204030204" pitchFamily="34" charset="0"/>
              </a:defRPr>
            </a:lvl1pPr>
          </a:lstStyle>
          <a:p>
            <a:r>
              <a:rPr lang="es-EC" dirty="0"/>
              <a:t>Cobranza sobre Clientes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0328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394</Words>
  <Application>Microsoft Office PowerPoint</Application>
  <PresentationFormat>Panorámica</PresentationFormat>
  <Paragraphs>37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游ゴシック</vt:lpstr>
      <vt:lpstr>Arial</vt:lpstr>
      <vt:lpstr>Arial Unicode MS</vt:lpstr>
      <vt:lpstr>Calibri</vt:lpstr>
      <vt:lpstr>Calibri Light</vt:lpstr>
      <vt:lpstr>Route 159 SemiBold</vt:lpstr>
      <vt:lpstr>Times New Roman</vt:lpstr>
      <vt:lpstr>Office Theme</vt:lpstr>
      <vt:lpstr>Contents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PASANTE PROCESOS</dc:creator>
  <cp:lastModifiedBy>PASANTE PROCESOS</cp:lastModifiedBy>
  <cp:revision>84</cp:revision>
  <dcterms:created xsi:type="dcterms:W3CDTF">2022-02-15T15:00:54Z</dcterms:created>
  <dcterms:modified xsi:type="dcterms:W3CDTF">2022-05-31T18:08:53Z</dcterms:modified>
</cp:coreProperties>
</file>