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8" r:id="rId4"/>
    <p:sldId id="258" r:id="rId5"/>
    <p:sldId id="259" r:id="rId6"/>
    <p:sldId id="262" r:id="rId7"/>
    <p:sldId id="263" r:id="rId8"/>
    <p:sldId id="269" r:id="rId9"/>
    <p:sldId id="264" r:id="rId10"/>
    <p:sldId id="267" r:id="rId11"/>
    <p:sldId id="260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728CB-F678-4CD9-8356-8BA5EBE38B4B}" type="datetimeFigureOut">
              <a:rPr lang="de-CH" smtClean="0"/>
              <a:pPr/>
              <a:t>29.05.2012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E98EF-2201-4F4D-9B24-DD689E2AE74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11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muster_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Stochastic</a:t>
            </a:r>
            <a:r>
              <a:rPr lang="de-CH" dirty="0" smtClean="0"/>
              <a:t> Simulation </a:t>
            </a:r>
            <a:r>
              <a:rPr lang="de-CH" dirty="0" err="1" smtClean="0"/>
              <a:t>of</a:t>
            </a:r>
            <a:r>
              <a:rPr lang="de-CH" dirty="0" smtClean="0"/>
              <a:t> an </a:t>
            </a:r>
            <a:r>
              <a:rPr lang="de-CH" dirty="0" err="1" smtClean="0"/>
              <a:t>Epidemic</a:t>
            </a:r>
            <a:r>
              <a:rPr lang="de-CH" dirty="0" smtClean="0"/>
              <a:t> </a:t>
            </a:r>
            <a:r>
              <a:rPr lang="de-CH" dirty="0" err="1" smtClean="0"/>
              <a:t>outbreak</a:t>
            </a:r>
            <a:r>
              <a:rPr lang="de-CH" dirty="0" smtClean="0"/>
              <a:t> in a large </a:t>
            </a:r>
            <a:r>
              <a:rPr lang="de-CH" dirty="0" err="1" smtClean="0"/>
              <a:t>network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Lecture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Computer </a:t>
            </a:r>
            <a:r>
              <a:rPr lang="de-CH" dirty="0" err="1" smtClean="0"/>
              <a:t>Exercises</a:t>
            </a:r>
            <a:r>
              <a:rPr lang="de-CH" dirty="0" smtClean="0"/>
              <a:t>:</a:t>
            </a:r>
          </a:p>
          <a:p>
            <a:r>
              <a:rPr lang="de-CH" dirty="0" smtClean="0"/>
              <a:t>Modelling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Simulating</a:t>
            </a:r>
            <a:r>
              <a:rPr lang="de-CH" dirty="0" smtClean="0"/>
              <a:t> </a:t>
            </a:r>
            <a:r>
              <a:rPr lang="de-CH" dirty="0" err="1" smtClean="0"/>
              <a:t>Social</a:t>
            </a:r>
            <a:r>
              <a:rPr lang="de-CH" dirty="0" smtClean="0"/>
              <a:t> Systems </a:t>
            </a:r>
            <a:r>
              <a:rPr lang="de-CH" dirty="0" err="1" smtClean="0"/>
              <a:t>with</a:t>
            </a:r>
            <a:r>
              <a:rPr lang="de-CH" dirty="0" smtClean="0"/>
              <a:t> MATLAB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8674" name="Picture 2" descr="C:\Users\Dr. Stu\Epidemic_Simulation_SS2012\doc\word\degree_co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196752"/>
            <a:ext cx="5207620" cy="2483810"/>
          </a:xfrm>
          <a:prstGeom prst="rect">
            <a:avLst/>
          </a:prstGeom>
          <a:noFill/>
        </p:spPr>
      </p:pic>
      <p:pic>
        <p:nvPicPr>
          <p:cNvPr id="28675" name="Picture 3" descr="C:\Users\Dr. Stu\Epidemic_Simulation_SS2012\doc\word\distance_cor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3681494"/>
            <a:ext cx="5207620" cy="2483810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251520" y="5157192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smtClean="0"/>
              <a:t>Fig. </a:t>
            </a:r>
            <a:r>
              <a:rPr lang="de-CH" b="1" dirty="0" smtClean="0"/>
              <a:t>6</a:t>
            </a:r>
            <a:r>
              <a:rPr lang="de-CH" b="1" dirty="0" smtClean="0"/>
              <a:t>: </a:t>
            </a:r>
            <a:r>
              <a:rPr lang="de-CH" i="1" dirty="0" err="1" smtClean="0"/>
              <a:t>Degree</a:t>
            </a:r>
            <a:r>
              <a:rPr lang="de-CH" i="1" dirty="0" smtClean="0"/>
              <a:t> versus time </a:t>
            </a:r>
            <a:r>
              <a:rPr lang="de-CH" i="1" dirty="0" err="1" smtClean="0"/>
              <a:t>until</a:t>
            </a:r>
            <a:r>
              <a:rPr lang="de-CH" i="1" dirty="0" smtClean="0"/>
              <a:t> 20 </a:t>
            </a:r>
            <a:r>
              <a:rPr lang="de-CH" i="1" dirty="0" err="1" smtClean="0"/>
              <a:t>cities</a:t>
            </a:r>
            <a:r>
              <a:rPr lang="de-CH" i="1" dirty="0" smtClean="0"/>
              <a:t> </a:t>
            </a:r>
            <a:r>
              <a:rPr lang="de-CH" i="1" dirty="0" err="1" smtClean="0"/>
              <a:t>are</a:t>
            </a:r>
            <a:r>
              <a:rPr lang="de-CH" i="1" dirty="0" smtClean="0"/>
              <a:t> </a:t>
            </a:r>
            <a:r>
              <a:rPr lang="de-CH" i="1" dirty="0" err="1" smtClean="0"/>
              <a:t>infected</a:t>
            </a:r>
            <a:endParaRPr lang="de-CH" b="1" dirty="0" smtClean="0"/>
          </a:p>
          <a:p>
            <a:r>
              <a:rPr lang="de-CH" b="1" dirty="0" smtClean="0"/>
              <a:t>Fig. 7: </a:t>
            </a:r>
            <a:r>
              <a:rPr lang="de-CH" i="1" dirty="0" err="1" smtClean="0"/>
              <a:t>Distance</a:t>
            </a:r>
            <a:r>
              <a:rPr lang="de-CH" i="1" dirty="0" smtClean="0"/>
              <a:t> </a:t>
            </a:r>
            <a:r>
              <a:rPr lang="de-CH" i="1" dirty="0" err="1" smtClean="0"/>
              <a:t>between</a:t>
            </a:r>
            <a:r>
              <a:rPr lang="de-CH" i="1" dirty="0" smtClean="0"/>
              <a:t> </a:t>
            </a:r>
            <a:r>
              <a:rPr lang="de-CH" i="1" dirty="0" err="1" smtClean="0"/>
              <a:t>two</a:t>
            </a:r>
            <a:r>
              <a:rPr lang="de-CH" i="1" dirty="0" smtClean="0"/>
              <a:t> </a:t>
            </a:r>
            <a:r>
              <a:rPr lang="de-CH" i="1" dirty="0" err="1" smtClean="0"/>
              <a:t>nodes</a:t>
            </a:r>
            <a:r>
              <a:rPr lang="de-CH" i="1" dirty="0" smtClean="0"/>
              <a:t> </a:t>
            </a:r>
            <a:r>
              <a:rPr lang="de-CH" i="1" dirty="0" smtClean="0"/>
              <a:t>versus time </a:t>
            </a:r>
            <a:r>
              <a:rPr lang="de-CH" i="1" dirty="0" err="1" smtClean="0"/>
              <a:t>until</a:t>
            </a:r>
            <a:r>
              <a:rPr lang="de-CH" i="1" dirty="0" smtClean="0"/>
              <a:t> </a:t>
            </a:r>
            <a:r>
              <a:rPr lang="de-CH" i="1" dirty="0" err="1" smtClean="0"/>
              <a:t>second</a:t>
            </a:r>
            <a:r>
              <a:rPr lang="de-CH" i="1" dirty="0" smtClean="0"/>
              <a:t> </a:t>
            </a:r>
            <a:r>
              <a:rPr lang="de-CH" i="1" dirty="0" err="1" smtClean="0"/>
              <a:t>node</a:t>
            </a:r>
            <a:r>
              <a:rPr lang="de-CH" i="1" dirty="0" smtClean="0"/>
              <a:t> </a:t>
            </a:r>
            <a:r>
              <a:rPr lang="de-CH" i="1" dirty="0" err="1" smtClean="0"/>
              <a:t>is</a:t>
            </a:r>
            <a:r>
              <a:rPr lang="de-CH" i="1" dirty="0" smtClean="0"/>
              <a:t> </a:t>
            </a:r>
            <a:r>
              <a:rPr lang="de-CH" i="1" dirty="0" err="1" smtClean="0"/>
              <a:t>infected</a:t>
            </a:r>
            <a:endParaRPr lang="de-CH" i="1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51520" y="4653136"/>
          <a:ext cx="3760787" cy="406400"/>
        </p:xfrm>
        <a:graphic>
          <a:graphicData uri="http://schemas.openxmlformats.org/presentationml/2006/ole">
            <p:oleObj spid="_x0000_s28677" name="Formel" r:id="rId5" imgW="1879560" imgH="203040" progId="Equation.3">
              <p:embed/>
            </p:oleObj>
          </a:graphicData>
        </a:graphic>
      </p:graphicFrame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381000" y="1751013"/>
            <a:ext cx="3326904" cy="4678362"/>
          </a:xfrm>
        </p:spPr>
        <p:txBody>
          <a:bodyPr/>
          <a:lstStyle/>
          <a:p>
            <a:r>
              <a:rPr lang="en-US" dirty="0" smtClean="0"/>
              <a:t>Weak correlation of degree and disease spreading</a:t>
            </a:r>
          </a:p>
          <a:p>
            <a:endParaRPr lang="en-US" dirty="0" smtClean="0"/>
          </a:p>
          <a:p>
            <a:r>
              <a:rPr lang="en-US" dirty="0" smtClean="0"/>
              <a:t>Linear correlation of distance and disease spreading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Movie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Jordi</a:t>
            </a:r>
            <a:r>
              <a:rPr lang="en-US" dirty="0" smtClean="0"/>
              <a:t>, </a:t>
            </a:r>
            <a:r>
              <a:rPr lang="en-US" dirty="0" err="1" smtClean="0"/>
              <a:t>Yannick</a:t>
            </a:r>
            <a:r>
              <a:rPr lang="en-US" dirty="0" smtClean="0"/>
              <a:t> </a:t>
            </a:r>
            <a:r>
              <a:rPr lang="en-US" dirty="0" err="1" smtClean="0"/>
              <a:t>Schmid</a:t>
            </a:r>
            <a:r>
              <a:rPr lang="en-US" dirty="0" smtClean="0"/>
              <a:t>, Pascal </a:t>
            </a:r>
            <a:r>
              <a:rPr lang="en-US" dirty="0" err="1" smtClean="0"/>
              <a:t>Stücheli</a:t>
            </a:r>
            <a:endParaRPr lang="de-CH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Infection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500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colour</a:t>
            </a:r>
            <a:r>
              <a:rPr lang="de-CH" dirty="0" smtClean="0"/>
              <a:t>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linear,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infected</a:t>
            </a:r>
            <a:r>
              <a:rPr lang="de-CH" dirty="0" smtClean="0"/>
              <a:t> </a:t>
            </a:r>
            <a:r>
              <a:rPr lang="de-CH" dirty="0" err="1" smtClean="0"/>
              <a:t>numbers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shown</a:t>
            </a:r>
            <a:r>
              <a:rPr lang="de-CH" dirty="0" smtClean="0"/>
              <a:t> </a:t>
            </a:r>
            <a:r>
              <a:rPr lang="de-CH" dirty="0" err="1" smtClean="0"/>
              <a:t>stronger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[1]:</a:t>
            </a:r>
            <a:r>
              <a:rPr lang="en-GB" dirty="0" err="1" smtClean="0"/>
              <a:t>Berliant</a:t>
            </a:r>
            <a:r>
              <a:rPr lang="en-GB" dirty="0" smtClean="0"/>
              <a:t> M. and Watanabe H, "A Scale-Free Network Structure Explains the City-Size Distribution." mimeo </a:t>
            </a:r>
            <a:r>
              <a:rPr lang="en-GB" b="1" dirty="0" smtClean="0"/>
              <a:t>1-11, </a:t>
            </a:r>
            <a:r>
              <a:rPr lang="en-GB" dirty="0" smtClean="0"/>
              <a:t>2008.</a:t>
            </a:r>
            <a:endParaRPr lang="de-CH" dirty="0" smtClean="0"/>
          </a:p>
          <a:p>
            <a:pPr lvl="0"/>
            <a:r>
              <a:rPr lang="de-CH" dirty="0" smtClean="0"/>
              <a:t>[2]:</a:t>
            </a:r>
            <a:r>
              <a:rPr lang="en-GB" dirty="0" smtClean="0"/>
              <a:t>Just T and Stephan P, "Die </a:t>
            </a:r>
            <a:r>
              <a:rPr lang="en-GB" dirty="0" err="1" smtClean="0"/>
              <a:t>seltsam</a:t>
            </a:r>
            <a:r>
              <a:rPr lang="en-GB" dirty="0" smtClean="0"/>
              <a:t> stabile </a:t>
            </a:r>
            <a:r>
              <a:rPr lang="en-GB" dirty="0" err="1" smtClean="0"/>
              <a:t>Größenstruktur</a:t>
            </a:r>
            <a:r>
              <a:rPr lang="en-GB" dirty="0" smtClean="0"/>
              <a:t> </a:t>
            </a:r>
            <a:r>
              <a:rPr lang="en-GB" dirty="0" err="1" smtClean="0"/>
              <a:t>deutscher</a:t>
            </a:r>
            <a:r>
              <a:rPr lang="en-GB" dirty="0" smtClean="0"/>
              <a:t> </a:t>
            </a:r>
            <a:r>
              <a:rPr lang="en-GB" dirty="0" err="1" smtClean="0"/>
              <a:t>Städte</a:t>
            </a:r>
            <a:r>
              <a:rPr lang="en-GB" dirty="0" smtClean="0"/>
              <a:t>: Das </a:t>
            </a:r>
            <a:r>
              <a:rPr lang="en-GB" dirty="0" err="1" smtClean="0"/>
              <a:t>Zipfsche</a:t>
            </a:r>
            <a:r>
              <a:rPr lang="en-GB" dirty="0" smtClean="0"/>
              <a:t> </a:t>
            </a:r>
            <a:r>
              <a:rPr lang="en-GB" dirty="0" err="1" smtClean="0"/>
              <a:t>Gesetz</a:t>
            </a:r>
            <a:r>
              <a:rPr lang="en-GB" dirty="0" smtClean="0"/>
              <a:t> und seine </a:t>
            </a:r>
            <a:r>
              <a:rPr lang="en-GB" dirty="0" err="1" smtClean="0"/>
              <a:t>Implikationen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urbane </a:t>
            </a:r>
            <a:r>
              <a:rPr lang="en-GB" dirty="0" err="1" smtClean="0"/>
              <a:t>Regionen</a:t>
            </a:r>
            <a:r>
              <a:rPr lang="en-GB" dirty="0" smtClean="0"/>
              <a:t>." Deutsche Bank Research, No </a:t>
            </a:r>
            <a:r>
              <a:rPr lang="en-GB" b="1" dirty="0" smtClean="0"/>
              <a:t>31</a:t>
            </a:r>
            <a:r>
              <a:rPr lang="en-GB" dirty="0" smtClean="0"/>
              <a:t>, 2009;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/ </a:t>
            </a:r>
            <a:r>
              <a:rPr lang="de-CH" dirty="0" err="1" smtClean="0"/>
              <a:t>aim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Realization of our own ideas for a stochastic simulation of an epidemic outbreak in a large network.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generation (10000 cities, 93 mil. people)</a:t>
            </a:r>
          </a:p>
          <a:p>
            <a:pPr lvl="1"/>
            <a:r>
              <a:rPr lang="en-US" dirty="0" smtClean="0"/>
              <a:t>Cities with inhabitants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Travelling parameters</a:t>
            </a:r>
            <a:endParaRPr lang="en-US" dirty="0" smtClean="0"/>
          </a:p>
          <a:p>
            <a:r>
              <a:rPr lang="en-US" dirty="0" smtClean="0"/>
              <a:t>Disease spreading through infections</a:t>
            </a:r>
          </a:p>
          <a:p>
            <a:r>
              <a:rPr lang="en-US" dirty="0" smtClean="0"/>
              <a:t>Disease spreading through traffic</a:t>
            </a:r>
          </a:p>
          <a:p>
            <a:r>
              <a:rPr lang="en-US" dirty="0" smtClean="0"/>
              <a:t>Data output</a:t>
            </a:r>
            <a:endParaRPr lang="en-US" dirty="0" smtClean="0"/>
          </a:p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Barabási</a:t>
            </a:r>
            <a:r>
              <a:rPr lang="de-CH" dirty="0" smtClean="0"/>
              <a:t>-Albert Model </a:t>
            </a:r>
            <a:r>
              <a:rPr lang="de-CH" dirty="0" err="1" smtClean="0"/>
              <a:t>to</a:t>
            </a:r>
            <a:r>
              <a:rPr lang="de-CH" dirty="0" smtClean="0"/>
              <a:t> form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pPr lvl="1">
              <a:buNone/>
            </a:pPr>
            <a:r>
              <a:rPr lang="de-CH" dirty="0" smtClean="0">
                <a:solidFill>
                  <a:schemeClr val="bg1"/>
                </a:solidFill>
              </a:rPr>
              <a:t>a</a:t>
            </a:r>
          </a:p>
          <a:p>
            <a:endParaRPr lang="de-CH" dirty="0" smtClean="0"/>
          </a:p>
          <a:p>
            <a:r>
              <a:rPr lang="de-CH" dirty="0" err="1" smtClean="0"/>
              <a:t>Storing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node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edge</a:t>
            </a:r>
            <a:r>
              <a:rPr lang="de-CH" dirty="0" smtClean="0"/>
              <a:t> </a:t>
            </a:r>
            <a:r>
              <a:rPr lang="de-CH" dirty="0" err="1" smtClean="0"/>
              <a:t>lists</a:t>
            </a:r>
            <a:endParaRPr lang="de-CH" dirty="0" smtClean="0"/>
          </a:p>
          <a:p>
            <a:r>
              <a:rPr lang="de-CH" dirty="0" err="1" smtClean="0"/>
              <a:t>Why</a:t>
            </a:r>
            <a:r>
              <a:rPr lang="de-CH" dirty="0" smtClean="0"/>
              <a:t>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generation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hubs</a:t>
            </a:r>
            <a:r>
              <a:rPr lang="de-CH" dirty="0" smtClean="0"/>
              <a:t> was </a:t>
            </a:r>
            <a:r>
              <a:rPr lang="de-CH" dirty="0" err="1" smtClean="0"/>
              <a:t>desired</a:t>
            </a:r>
            <a:endParaRPr lang="de-CH" dirty="0" smtClean="0"/>
          </a:p>
          <a:p>
            <a:pPr lvl="1"/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modell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air</a:t>
            </a:r>
            <a:r>
              <a:rPr lang="de-CH" dirty="0" smtClean="0"/>
              <a:t> </a:t>
            </a:r>
            <a:r>
              <a:rPr lang="de-CH" dirty="0" err="1" smtClean="0"/>
              <a:t>traffic</a:t>
            </a:r>
            <a:r>
              <a:rPr lang="de-CH" dirty="0" smtClean="0"/>
              <a:t> [1]</a:t>
            </a:r>
          </a:p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loops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dead</a:t>
            </a:r>
            <a:r>
              <a:rPr lang="de-CH" dirty="0" smtClean="0"/>
              <a:t> </a:t>
            </a:r>
            <a:r>
              <a:rPr lang="de-CH" dirty="0" err="1" smtClean="0"/>
              <a:t>ends</a:t>
            </a:r>
            <a:endParaRPr lang="de-CH" dirty="0" smtClean="0"/>
          </a:p>
          <a:p>
            <a:pPr lvl="1"/>
            <a:r>
              <a:rPr lang="de-CH" dirty="0" smtClean="0"/>
              <a:t>More </a:t>
            </a:r>
            <a:r>
              <a:rPr lang="de-CH" dirty="0" err="1" smtClean="0"/>
              <a:t>realistic</a:t>
            </a:r>
            <a:r>
              <a:rPr lang="de-CH" dirty="0" smtClean="0"/>
              <a:t> </a:t>
            </a:r>
            <a:r>
              <a:rPr lang="de-CH" dirty="0" err="1" smtClean="0"/>
              <a:t>appearance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Zipf‘s</a:t>
            </a:r>
            <a:r>
              <a:rPr lang="de-CH" dirty="0" smtClean="0"/>
              <a:t> Law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generate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population</a:t>
            </a:r>
            <a:endParaRPr lang="de-CH" dirty="0" smtClean="0"/>
          </a:p>
          <a:p>
            <a:pPr lvl="1">
              <a:buNone/>
            </a:pPr>
            <a:r>
              <a:rPr lang="de-CH" dirty="0" smtClean="0"/>
              <a:t>	 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2276872"/>
            <a:ext cx="856895" cy="50405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9" name="Grafik 5" descr="100loop.png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6567"/>
          <a:stretch>
            <a:fillRect/>
          </a:stretch>
        </p:blipFill>
        <p:spPr bwMode="auto">
          <a:xfrm>
            <a:off x="179512" y="1700808"/>
            <a:ext cx="4114800" cy="330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132856"/>
            <a:ext cx="443216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467544" y="501317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1: </a:t>
            </a:r>
            <a:r>
              <a:rPr lang="de-CH" i="1" dirty="0" smtClean="0"/>
              <a:t>100 </a:t>
            </a:r>
            <a:r>
              <a:rPr lang="de-CH" i="1" dirty="0" err="1" smtClean="0"/>
              <a:t>node</a:t>
            </a:r>
            <a:r>
              <a:rPr lang="de-CH" i="1" dirty="0" smtClean="0"/>
              <a:t> </a:t>
            </a:r>
            <a:r>
              <a:rPr lang="de-CH" i="1" dirty="0" err="1" smtClean="0"/>
              <a:t>scale</a:t>
            </a:r>
            <a:r>
              <a:rPr lang="de-CH" i="1" dirty="0" smtClean="0"/>
              <a:t> </a:t>
            </a:r>
            <a:r>
              <a:rPr lang="de-CH" i="1" dirty="0" err="1" smtClean="0"/>
              <a:t>free</a:t>
            </a:r>
            <a:r>
              <a:rPr lang="de-CH" i="1" dirty="0" smtClean="0"/>
              <a:t> </a:t>
            </a:r>
            <a:r>
              <a:rPr lang="de-CH" i="1" dirty="0" err="1" smtClean="0"/>
              <a:t>network</a:t>
            </a:r>
            <a:r>
              <a:rPr lang="de-CH" i="1" dirty="0" smtClean="0"/>
              <a:t> </a:t>
            </a:r>
            <a:r>
              <a:rPr lang="de-CH" i="1" dirty="0" err="1" smtClean="0"/>
              <a:t>plotted</a:t>
            </a:r>
            <a:r>
              <a:rPr lang="de-CH" i="1" dirty="0" smtClean="0"/>
              <a:t> </a:t>
            </a:r>
            <a:r>
              <a:rPr lang="de-CH" i="1" dirty="0" err="1" smtClean="0"/>
              <a:t>using</a:t>
            </a:r>
            <a:r>
              <a:rPr lang="de-CH" i="1" dirty="0" smtClean="0"/>
              <a:t> </a:t>
            </a:r>
            <a:r>
              <a:rPr lang="de-CH" i="1" dirty="0" err="1" smtClean="0"/>
              <a:t>Gephi</a:t>
            </a:r>
            <a:r>
              <a:rPr lang="de-CH" i="1" dirty="0" smtClean="0"/>
              <a:t> 0.81 </a:t>
            </a:r>
            <a:r>
              <a:rPr lang="de-CH" i="1" dirty="0" err="1" smtClean="0"/>
              <a:t>beta</a:t>
            </a:r>
            <a:endParaRPr lang="de-CH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4067944" y="494290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2: </a:t>
            </a:r>
            <a:r>
              <a:rPr lang="de-CH" i="1" dirty="0" err="1" smtClean="0"/>
              <a:t>Estimation</a:t>
            </a:r>
            <a:r>
              <a:rPr lang="de-CH" i="1" dirty="0" smtClean="0"/>
              <a:t>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Zipf-Parameter </a:t>
            </a:r>
            <a:r>
              <a:rPr lang="de-CH" i="1" dirty="0" err="1" smtClean="0"/>
              <a:t>for</a:t>
            </a:r>
            <a:r>
              <a:rPr lang="de-CH" i="1" dirty="0" smtClean="0"/>
              <a:t> </a:t>
            </a:r>
            <a:r>
              <a:rPr lang="de-CH" i="1" dirty="0" err="1" smtClean="0"/>
              <a:t>german</a:t>
            </a:r>
            <a:r>
              <a:rPr lang="de-CH" i="1" dirty="0" smtClean="0"/>
              <a:t> </a:t>
            </a:r>
            <a:r>
              <a:rPr lang="de-CH" i="1" dirty="0" err="1" smtClean="0"/>
              <a:t>cities</a:t>
            </a:r>
            <a:r>
              <a:rPr lang="de-CH" i="1" dirty="0" smtClean="0"/>
              <a:t>, 2008 [2]</a:t>
            </a:r>
            <a:endParaRPr lang="de-CH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- </a:t>
            </a:r>
            <a:r>
              <a:rPr lang="de-CH" dirty="0" err="1" smtClean="0"/>
              <a:t>Infection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– model (non lethal / no resistance)</a:t>
            </a:r>
          </a:p>
          <a:p>
            <a:endParaRPr lang="en-US" dirty="0" smtClean="0"/>
          </a:p>
          <a:p>
            <a:r>
              <a:rPr lang="en-US" dirty="0" smtClean="0"/>
              <a:t> ODE:</a:t>
            </a:r>
          </a:p>
          <a:p>
            <a:endParaRPr lang="en-US" dirty="0" smtClean="0"/>
          </a:p>
          <a:p>
            <a:r>
              <a:rPr lang="en-US" dirty="0" smtClean="0"/>
              <a:t>Stochastic model: Normal distributed numbers of meetings for each infected. Depending on </a:t>
            </a:r>
            <a:r>
              <a:rPr lang="en-US" dirty="0" err="1" smtClean="0"/>
              <a:t>Δt</a:t>
            </a:r>
            <a:endParaRPr lang="en-US" dirty="0" smtClean="0"/>
          </a:p>
          <a:p>
            <a:r>
              <a:rPr lang="en-US" dirty="0" smtClean="0"/>
              <a:t>For each meeting: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Parameters were estimated with a disease outbreak of a flu. Very rough approximation. </a:t>
            </a:r>
          </a:p>
          <a:p>
            <a:pPr>
              <a:buNone/>
            </a:pP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80975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/>
        </p:nvGraphicFramePr>
        <p:xfrm>
          <a:off x="1907704" y="2420888"/>
          <a:ext cx="1474788" cy="788987"/>
        </p:xfrm>
        <a:graphic>
          <a:graphicData uri="http://schemas.openxmlformats.org/presentationml/2006/ole">
            <p:oleObj spid="_x0000_s9224" name="Formel" r:id="rId3" imgW="736560" imgH="393480" progId="Equation.3">
              <p:embed/>
            </p:oleObj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3779912" y="4149080"/>
          <a:ext cx="2490788" cy="787400"/>
        </p:xfrm>
        <a:graphic>
          <a:graphicData uri="http://schemas.openxmlformats.org/presentationml/2006/ole">
            <p:oleObj spid="_x0000_s9225" name="Formel" r:id="rId4" imgW="1244520" imgH="39348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- Traffic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edge in the network the number of travelers per time step were calculated based on the population of the smaller city (to avoid transport ˃ population).</a:t>
            </a:r>
          </a:p>
          <a:p>
            <a:r>
              <a:rPr lang="en-US" dirty="0" smtClean="0"/>
              <a:t>Scale transport according the degrees of connected cities (e.g. airports, train stations).</a:t>
            </a:r>
          </a:p>
          <a:p>
            <a:r>
              <a:rPr lang="en-US" dirty="0" smtClean="0"/>
              <a:t>Number of infected travelers is hyper geometrically distributed.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376264" y="4221088"/>
          <a:ext cx="5796136" cy="1614381"/>
        </p:xfrm>
        <a:graphic>
          <a:graphicData uri="http://schemas.openxmlformats.org/presentationml/2006/ole">
            <p:oleObj spid="_x0000_s26626" name="CS ChemDraw Drawing" r:id="rId3" imgW="4827892" imgH="1345349" progId="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5661248"/>
            <a:ext cx="3131840" cy="611801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504056" y="4687976"/>
            <a:ext cx="2123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smtClean="0"/>
              <a:t>Fig. 3: </a:t>
            </a:r>
            <a:r>
              <a:rPr lang="de-CH" i="1" dirty="0" smtClean="0"/>
              <a:t>Sketch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two</a:t>
            </a:r>
            <a:r>
              <a:rPr lang="de-CH" i="1" dirty="0" smtClean="0"/>
              <a:t> </a:t>
            </a:r>
            <a:r>
              <a:rPr lang="de-CH" i="1" dirty="0" err="1" smtClean="0"/>
              <a:t>cities</a:t>
            </a:r>
            <a:r>
              <a:rPr lang="de-CH" i="1" dirty="0" smtClean="0"/>
              <a:t> x </a:t>
            </a:r>
            <a:r>
              <a:rPr lang="de-CH" i="1" dirty="0" err="1" smtClean="0"/>
              <a:t>and</a:t>
            </a:r>
            <a:r>
              <a:rPr lang="de-CH" i="1" dirty="0" smtClean="0"/>
              <a:t> y. </a:t>
            </a:r>
            <a:r>
              <a:rPr lang="de-CH" i="1" dirty="0" err="1" smtClean="0"/>
              <a:t>Edges</a:t>
            </a:r>
            <a:r>
              <a:rPr lang="de-CH" i="1" dirty="0" smtClean="0"/>
              <a:t> </a:t>
            </a:r>
            <a:r>
              <a:rPr lang="de-CH" i="1" dirty="0" err="1" smtClean="0"/>
              <a:t>are</a:t>
            </a:r>
            <a:r>
              <a:rPr lang="de-CH" i="1" dirty="0" smtClean="0"/>
              <a:t> </a:t>
            </a:r>
            <a:r>
              <a:rPr lang="de-CH" i="1" dirty="0" err="1" smtClean="0"/>
              <a:t>indicated</a:t>
            </a:r>
            <a:r>
              <a:rPr lang="de-CH" i="1" dirty="0" smtClean="0"/>
              <a:t> </a:t>
            </a:r>
            <a:r>
              <a:rPr lang="de-CH" i="1" dirty="0" err="1" smtClean="0"/>
              <a:t>as</a:t>
            </a:r>
            <a:r>
              <a:rPr lang="de-CH" i="1" dirty="0" smtClean="0"/>
              <a:t> double </a:t>
            </a:r>
            <a:r>
              <a:rPr lang="de-CH" i="1" dirty="0" err="1" smtClean="0"/>
              <a:t>arrows</a:t>
            </a:r>
            <a:r>
              <a:rPr lang="de-CH" i="1" dirty="0" smtClean="0"/>
              <a:t>.</a:t>
            </a:r>
            <a:endParaRPr lang="de-CH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calculations</a:t>
            </a:r>
          </a:p>
          <a:p>
            <a:r>
              <a:rPr lang="en-US" dirty="0" smtClean="0"/>
              <a:t>Infections approximations:</a:t>
            </a:r>
          </a:p>
          <a:p>
            <a:pPr lvl="1"/>
            <a:r>
              <a:rPr lang="en-US" dirty="0" smtClean="0"/>
              <a:t>With binomial distributed random variable (multiple infections of the same susceptible possible)</a:t>
            </a:r>
          </a:p>
          <a:p>
            <a:pPr lvl="1"/>
            <a:r>
              <a:rPr lang="en-US" dirty="0" smtClean="0"/>
              <a:t>In a later stage (above 10,000 infected) no random component anymore</a:t>
            </a:r>
          </a:p>
          <a:p>
            <a:r>
              <a:rPr lang="en-US" dirty="0" smtClean="0"/>
              <a:t>Traffic approximations:</a:t>
            </a:r>
          </a:p>
          <a:p>
            <a:pPr lvl="1"/>
            <a:r>
              <a:rPr lang="en-US" dirty="0" smtClean="0"/>
              <a:t>Same number of travelers in both direction of an edge</a:t>
            </a:r>
          </a:p>
          <a:p>
            <a:pPr lvl="1"/>
            <a:r>
              <a:rPr lang="en-US" dirty="0" smtClean="0"/>
              <a:t>Un-weighted edges -&gt; no distances considered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of </a:t>
            </a:r>
            <a:r>
              <a:rPr lang="en-US" dirty="0" err="1" smtClean="0"/>
              <a:t>parfor</a:t>
            </a:r>
            <a:r>
              <a:rPr lang="en-US" dirty="0" smtClean="0"/>
              <a:t> </a:t>
            </a:r>
            <a:r>
              <a:rPr lang="en-US" dirty="0" smtClean="0"/>
              <a:t>for simultaneous simulations. (One run, 80 days simulated approx. 30 min on a standard laptop).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3254896" cy="4678362"/>
          </a:xfrm>
        </p:spPr>
        <p:txBody>
          <a:bodyPr/>
          <a:lstStyle/>
          <a:p>
            <a:r>
              <a:rPr lang="de-CH" dirty="0" smtClean="0"/>
              <a:t>Time </a:t>
            </a:r>
            <a:r>
              <a:rPr lang="de-CH" dirty="0" err="1" smtClean="0"/>
              <a:t>until</a:t>
            </a:r>
            <a:r>
              <a:rPr lang="de-CH" dirty="0" smtClean="0"/>
              <a:t> 1000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infected</a:t>
            </a:r>
            <a:r>
              <a:rPr lang="de-CH" dirty="0" smtClean="0"/>
              <a:t>: 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7650" name="Picture 2" descr="C:\Users\Dr. Stu\Epidemic_Simulation_SS2012\doc\word\sample_disease_evolu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844" y="1268760"/>
            <a:ext cx="5207620" cy="2483810"/>
          </a:xfrm>
          <a:prstGeom prst="rect">
            <a:avLst/>
          </a:prstGeom>
          <a:noFill/>
        </p:spPr>
      </p:pic>
      <p:pic>
        <p:nvPicPr>
          <p:cNvPr id="27651" name="Picture 3" descr="C:\Users\Dr. Stu\Epidemic_Simulation_SS2012\doc\word\infection_evolution_rat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7800" y="3753502"/>
            <a:ext cx="5207620" cy="2483810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755576" y="5589240"/>
            <a:ext cx="3203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smtClean="0"/>
              <a:t>Fig. </a:t>
            </a:r>
            <a:r>
              <a:rPr lang="de-CH" b="1" dirty="0" smtClean="0"/>
              <a:t>4: </a:t>
            </a:r>
            <a:r>
              <a:rPr lang="de-CH" i="1" dirty="0" err="1" smtClean="0"/>
              <a:t>Example</a:t>
            </a:r>
            <a:r>
              <a:rPr lang="de-CH" i="1" dirty="0" smtClean="0"/>
              <a:t> </a:t>
            </a:r>
            <a:r>
              <a:rPr lang="de-CH" i="1" dirty="0" err="1" smtClean="0"/>
              <a:t>simulations</a:t>
            </a:r>
            <a:endParaRPr lang="de-CH" b="1" dirty="0" smtClean="0"/>
          </a:p>
          <a:p>
            <a:r>
              <a:rPr lang="de-CH" b="1" dirty="0" smtClean="0"/>
              <a:t>Fig. 5: </a:t>
            </a:r>
            <a:r>
              <a:rPr lang="de-CH" i="1" dirty="0" err="1" smtClean="0"/>
              <a:t>Mean</a:t>
            </a:r>
            <a:r>
              <a:rPr lang="de-CH" i="1" dirty="0" smtClean="0"/>
              <a:t> </a:t>
            </a:r>
            <a:r>
              <a:rPr lang="de-CH" i="1" dirty="0" err="1" smtClean="0"/>
              <a:t>and</a:t>
            </a:r>
            <a:r>
              <a:rPr lang="de-CH" i="1" dirty="0" smtClean="0"/>
              <a:t> </a:t>
            </a:r>
            <a:r>
              <a:rPr lang="de-CH" i="1" dirty="0" err="1" smtClean="0"/>
              <a:t>expectation</a:t>
            </a:r>
            <a:r>
              <a:rPr lang="de-CH" i="1" dirty="0" smtClean="0"/>
              <a:t> </a:t>
            </a:r>
            <a:r>
              <a:rPr lang="de-CH" i="1" dirty="0" err="1" smtClean="0"/>
              <a:t>range</a:t>
            </a:r>
            <a:r>
              <a:rPr lang="de-CH" i="1" dirty="0" smtClean="0"/>
              <a:t>. n= 147</a:t>
            </a:r>
            <a:endParaRPr lang="de-CH" i="1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/>
        </p:nvGraphicFramePr>
        <p:xfrm>
          <a:off x="899592" y="2780928"/>
          <a:ext cx="1727200" cy="457200"/>
        </p:xfrm>
        <a:graphic>
          <a:graphicData uri="http://schemas.openxmlformats.org/presentationml/2006/ole">
            <p:oleObj spid="_x0000_s27654" name="Formel" r:id="rId5" imgW="863280" imgH="22860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official_design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ETH_official_design</Template>
  <TotalTime>0</TotalTime>
  <Words>721</Words>
  <Application>Microsoft Office PowerPoint</Application>
  <PresentationFormat>Bildschirmpräsentation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ETH_official_design</vt:lpstr>
      <vt:lpstr>Formel</vt:lpstr>
      <vt:lpstr>CS ChemDraw Drawing</vt:lpstr>
      <vt:lpstr>Microsoft Formel-Editor 3.0</vt:lpstr>
      <vt:lpstr>Stochastic Simulation of an Epidemic outbreak in a large network</vt:lpstr>
      <vt:lpstr>Introduction / aim of the project</vt:lpstr>
      <vt:lpstr>Simulation overview</vt:lpstr>
      <vt:lpstr>Network generation</vt:lpstr>
      <vt:lpstr>Network generation</vt:lpstr>
      <vt:lpstr>Disease spreading - Infection</vt:lpstr>
      <vt:lpstr>Disease spreading - Traffic</vt:lpstr>
      <vt:lpstr>Approximations</vt:lpstr>
      <vt:lpstr>Results</vt:lpstr>
      <vt:lpstr>Results</vt:lpstr>
      <vt:lpstr>Movie of the disease spreading </vt:lpstr>
      <vt:lpstr>Discussion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Simulation of an Epidemic outbreak in a large network</dc:title>
  <dc:creator>Christian</dc:creator>
  <cp:lastModifiedBy>Dr. Stu</cp:lastModifiedBy>
  <cp:revision>36</cp:revision>
  <dcterms:created xsi:type="dcterms:W3CDTF">2012-05-26T12:04:15Z</dcterms:created>
  <dcterms:modified xsi:type="dcterms:W3CDTF">2012-05-29T06:56:12Z</dcterms:modified>
</cp:coreProperties>
</file>