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1" r:id="rId3"/>
    <p:sldId id="268" r:id="rId4"/>
    <p:sldId id="258" r:id="rId5"/>
    <p:sldId id="259" r:id="rId6"/>
    <p:sldId id="262" r:id="rId7"/>
    <p:sldId id="263" r:id="rId8"/>
    <p:sldId id="269" r:id="rId9"/>
    <p:sldId id="264" r:id="rId10"/>
    <p:sldId id="267" r:id="rId11"/>
    <p:sldId id="260" r:id="rId12"/>
    <p:sldId id="265" r:id="rId13"/>
    <p:sldId id="266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728CB-F678-4CD9-8356-8BA5EBE38B4B}" type="datetimeFigureOut">
              <a:rPr lang="de-CH" smtClean="0"/>
              <a:pPr/>
              <a:t>29.05.2012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E98EF-2201-4F4D-9B24-DD689E2AE74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pic>
        <p:nvPicPr>
          <p:cNvPr id="135187" name="Grafik 20" descr="footer.jpg"/>
          <p:cNvPicPr>
            <a:picLocks noChangeAspect="1"/>
          </p:cNvPicPr>
          <p:nvPr/>
        </p:nvPicPr>
        <p:blipFill>
          <a:blip r:embed="rId2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pic>
        <p:nvPicPr>
          <p:cNvPr id="17" name="Grafik 16" descr="pic_titel_1.jpg"/>
          <p:cNvPicPr>
            <a:picLocks noChangeAspect="1"/>
          </p:cNvPicPr>
          <p:nvPr/>
        </p:nvPicPr>
        <p:blipFill>
          <a:blip r:embed="rId3" cstate="print"/>
          <a:srcRect b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Grafik 13" descr="muster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67575" y="152807"/>
            <a:ext cx="825879" cy="32344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pic>
        <p:nvPicPr>
          <p:cNvPr id="135187" name="Grafik 20" descr="footer.jpg"/>
          <p:cNvPicPr>
            <a:picLocks noChangeAspect="1"/>
          </p:cNvPicPr>
          <p:nvPr/>
        </p:nvPicPr>
        <p:blipFill>
          <a:blip r:embed="rId2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pic_titel_2.jpg"/>
          <p:cNvPicPr>
            <a:picLocks noChangeAspect="1"/>
          </p:cNvPicPr>
          <p:nvPr/>
        </p:nvPicPr>
        <p:blipFill>
          <a:blip r:embed="rId4" cstate="print"/>
          <a:srcRect t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pic>
        <p:nvPicPr>
          <p:cNvPr id="14" name="Grafik 13" descr="muster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67575" y="152807"/>
            <a:ext cx="825879" cy="32344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hg.jpg"/>
          <p:cNvPicPr>
            <a:picLocks noChangeAspect="1"/>
          </p:cNvPicPr>
          <p:nvPr/>
        </p:nvPicPr>
        <p:blipFill>
          <a:blip r:embed="rId2" cstate="print"/>
          <a:srcRect t="13959"/>
          <a:stretch>
            <a:fillRect/>
          </a:stretch>
        </p:blipFill>
        <p:spPr>
          <a:xfrm>
            <a:off x="0" y="957263"/>
            <a:ext cx="9144000" cy="567213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528764"/>
            <a:ext cx="8382000" cy="1052512"/>
          </a:xfrm>
        </p:spPr>
        <p:txBody>
          <a:bodyPr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620962"/>
            <a:ext cx="8382000" cy="1970088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957263"/>
            <a:ext cx="9144000" cy="56213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957263"/>
            <a:ext cx="9144000" cy="56213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61" name="Grafik 20" descr="footer.jpg"/>
          <p:cNvPicPr>
            <a:picLocks noChangeAspect="1"/>
          </p:cNvPicPr>
          <p:nvPr/>
        </p:nvPicPr>
        <p:blipFill>
          <a:blip r:embed="rId11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87630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4229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754438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341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57261"/>
            <a:ext cx="8382000" cy="76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3415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1013"/>
            <a:ext cx="8382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32" name="Datumsplatzhalter 18"/>
          <p:cNvSpPr>
            <a:spLocks noGrp="1"/>
          </p:cNvSpPr>
          <p:nvPr>
            <p:ph type="dt" sz="half" idx="2"/>
          </p:nvPr>
        </p:nvSpPr>
        <p:spPr bwMode="auto">
          <a:xfrm>
            <a:off x="292100" y="6635750"/>
            <a:ext cx="18224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35750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34" name="Fußzeilenplatzhalter 20"/>
          <p:cNvSpPr>
            <a:spLocks noGrp="1"/>
          </p:cNvSpPr>
          <p:nvPr>
            <p:ph type="ftr" sz="quarter" idx="3"/>
          </p:nvPr>
        </p:nvSpPr>
        <p:spPr bwMode="auto">
          <a:xfrm>
            <a:off x="2239963" y="6635750"/>
            <a:ext cx="4773612" cy="449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pic>
        <p:nvPicPr>
          <p:cNvPr id="17" name="Picture 12" descr="eth_o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muster_log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67575" y="152807"/>
            <a:ext cx="825879" cy="323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 spd="slow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361950" indent="-3619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16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42888" algn="l" rtl="0" eaLnBrk="1" fontAlgn="base" hangingPunct="1">
        <a:lnSpc>
          <a:spcPts val="2200"/>
        </a:lnSpc>
        <a:spcBef>
          <a:spcPts val="400"/>
        </a:spcBef>
        <a:spcAft>
          <a:spcPct val="0"/>
        </a:spcAft>
        <a:buClr>
          <a:schemeClr val="accent3"/>
        </a:buClr>
        <a:buFont typeface="Wingdings" pitchFamily="16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957263" indent="-1905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343025" indent="-195263" algn="l" rtl="0" eaLnBrk="1" fontAlgn="base" hangingPunct="1">
        <a:lnSpc>
          <a:spcPts val="1800"/>
        </a:lnSpc>
        <a:spcBef>
          <a:spcPts val="2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1524000" indent="-96838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5pPr>
      <a:lvl6pPr marL="19812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Stochastic</a:t>
            </a:r>
            <a:r>
              <a:rPr lang="de-CH" dirty="0" smtClean="0"/>
              <a:t> Simulation </a:t>
            </a:r>
            <a:r>
              <a:rPr lang="de-CH" dirty="0" err="1" smtClean="0"/>
              <a:t>of</a:t>
            </a:r>
            <a:r>
              <a:rPr lang="de-CH" dirty="0" smtClean="0"/>
              <a:t> an </a:t>
            </a:r>
            <a:r>
              <a:rPr lang="de-CH" dirty="0" err="1" smtClean="0"/>
              <a:t>Epidemic</a:t>
            </a:r>
            <a:r>
              <a:rPr lang="de-CH" dirty="0" smtClean="0"/>
              <a:t> </a:t>
            </a:r>
            <a:r>
              <a:rPr lang="de-CH" dirty="0" err="1" smtClean="0"/>
              <a:t>outbreak</a:t>
            </a:r>
            <a:r>
              <a:rPr lang="de-CH" dirty="0" smtClean="0"/>
              <a:t> in a large </a:t>
            </a:r>
            <a:r>
              <a:rPr lang="de-CH" dirty="0" err="1" smtClean="0"/>
              <a:t>network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err="1" smtClean="0"/>
              <a:t>Lecture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Computer </a:t>
            </a:r>
            <a:r>
              <a:rPr lang="de-CH" dirty="0" err="1" smtClean="0"/>
              <a:t>Exercises</a:t>
            </a:r>
            <a:r>
              <a:rPr lang="de-CH" dirty="0" smtClean="0"/>
              <a:t>:</a:t>
            </a:r>
          </a:p>
          <a:p>
            <a:r>
              <a:rPr lang="de-CH" dirty="0" smtClean="0"/>
              <a:t>Modelling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Simulating</a:t>
            </a:r>
            <a:r>
              <a:rPr lang="de-CH" dirty="0" smtClean="0"/>
              <a:t> </a:t>
            </a:r>
            <a:r>
              <a:rPr lang="de-CH" dirty="0" err="1" smtClean="0"/>
              <a:t>Social</a:t>
            </a:r>
            <a:r>
              <a:rPr lang="de-CH" dirty="0" smtClean="0"/>
              <a:t> Systems </a:t>
            </a:r>
            <a:r>
              <a:rPr lang="de-CH" dirty="0" err="1" smtClean="0"/>
              <a:t>with</a:t>
            </a:r>
            <a:r>
              <a:rPr lang="de-CH" dirty="0" smtClean="0"/>
              <a:t> MATLAB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1</a:t>
            </a:fld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pic>
        <p:nvPicPr>
          <p:cNvPr id="28674" name="Picture 2" descr="C:\Users\Dr. Stu\Epidemic_Simulation_SS2012\doc\word\degree_cor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1196752"/>
            <a:ext cx="5207620" cy="2483810"/>
          </a:xfrm>
          <a:prstGeom prst="rect">
            <a:avLst/>
          </a:prstGeom>
          <a:noFill/>
        </p:spPr>
      </p:pic>
      <p:pic>
        <p:nvPicPr>
          <p:cNvPr id="28675" name="Picture 3" descr="C:\Users\Dr. Stu\Epidemic_Simulation_SS2012\doc\word\distance_cor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3681494"/>
            <a:ext cx="5207620" cy="2483810"/>
          </a:xfrm>
          <a:prstGeom prst="rect">
            <a:avLst/>
          </a:prstGeom>
          <a:noFill/>
        </p:spPr>
      </p:pic>
      <p:sp>
        <p:nvSpPr>
          <p:cNvPr id="9" name="Rechteck 8"/>
          <p:cNvSpPr/>
          <p:nvPr/>
        </p:nvSpPr>
        <p:spPr>
          <a:xfrm>
            <a:off x="251520" y="5157192"/>
            <a:ext cx="39604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b="1" dirty="0" smtClean="0"/>
              <a:t>Fig. 6: </a:t>
            </a:r>
            <a:r>
              <a:rPr lang="de-CH" i="1" dirty="0" err="1" smtClean="0"/>
              <a:t>Degree</a:t>
            </a:r>
            <a:r>
              <a:rPr lang="de-CH" i="1" dirty="0" smtClean="0"/>
              <a:t> versus time </a:t>
            </a:r>
            <a:r>
              <a:rPr lang="de-CH" i="1" dirty="0" err="1" smtClean="0"/>
              <a:t>until</a:t>
            </a:r>
            <a:r>
              <a:rPr lang="de-CH" i="1" dirty="0" smtClean="0"/>
              <a:t> 20 </a:t>
            </a:r>
            <a:r>
              <a:rPr lang="de-CH" i="1" dirty="0" err="1" smtClean="0"/>
              <a:t>cities</a:t>
            </a:r>
            <a:r>
              <a:rPr lang="de-CH" i="1" dirty="0" smtClean="0"/>
              <a:t> </a:t>
            </a:r>
            <a:r>
              <a:rPr lang="de-CH" i="1" dirty="0" err="1" smtClean="0"/>
              <a:t>are</a:t>
            </a:r>
            <a:r>
              <a:rPr lang="de-CH" i="1" dirty="0" smtClean="0"/>
              <a:t> </a:t>
            </a:r>
            <a:r>
              <a:rPr lang="de-CH" i="1" dirty="0" err="1" smtClean="0"/>
              <a:t>infected</a:t>
            </a:r>
            <a:endParaRPr lang="de-CH" b="1" dirty="0" smtClean="0"/>
          </a:p>
          <a:p>
            <a:r>
              <a:rPr lang="de-CH" b="1" dirty="0" smtClean="0"/>
              <a:t>Fig. 7: </a:t>
            </a:r>
            <a:r>
              <a:rPr lang="de-CH" i="1" dirty="0" err="1" smtClean="0"/>
              <a:t>Distance</a:t>
            </a:r>
            <a:r>
              <a:rPr lang="de-CH" i="1" dirty="0" smtClean="0"/>
              <a:t> </a:t>
            </a:r>
            <a:r>
              <a:rPr lang="de-CH" i="1" dirty="0" err="1" smtClean="0"/>
              <a:t>between</a:t>
            </a:r>
            <a:r>
              <a:rPr lang="de-CH" i="1" dirty="0" smtClean="0"/>
              <a:t> </a:t>
            </a:r>
            <a:r>
              <a:rPr lang="de-CH" i="1" dirty="0" err="1" smtClean="0"/>
              <a:t>two</a:t>
            </a:r>
            <a:r>
              <a:rPr lang="de-CH" i="1" dirty="0" smtClean="0"/>
              <a:t> </a:t>
            </a:r>
            <a:r>
              <a:rPr lang="de-CH" i="1" dirty="0" err="1" smtClean="0"/>
              <a:t>nodes</a:t>
            </a:r>
            <a:r>
              <a:rPr lang="de-CH" i="1" dirty="0" smtClean="0"/>
              <a:t> versus time </a:t>
            </a:r>
            <a:r>
              <a:rPr lang="de-CH" i="1" dirty="0" err="1" smtClean="0"/>
              <a:t>until</a:t>
            </a:r>
            <a:r>
              <a:rPr lang="de-CH" i="1" dirty="0" smtClean="0"/>
              <a:t> </a:t>
            </a:r>
            <a:r>
              <a:rPr lang="de-CH" i="1" dirty="0" err="1" smtClean="0"/>
              <a:t>second</a:t>
            </a:r>
            <a:r>
              <a:rPr lang="de-CH" i="1" dirty="0" smtClean="0"/>
              <a:t> </a:t>
            </a:r>
            <a:r>
              <a:rPr lang="de-CH" i="1" dirty="0" err="1" smtClean="0"/>
              <a:t>node</a:t>
            </a:r>
            <a:r>
              <a:rPr lang="de-CH" i="1" dirty="0" smtClean="0"/>
              <a:t> </a:t>
            </a:r>
            <a:r>
              <a:rPr lang="de-CH" i="1" dirty="0" err="1" smtClean="0"/>
              <a:t>is</a:t>
            </a:r>
            <a:r>
              <a:rPr lang="de-CH" i="1" dirty="0" smtClean="0"/>
              <a:t> </a:t>
            </a:r>
            <a:r>
              <a:rPr lang="de-CH" i="1" dirty="0" err="1" smtClean="0"/>
              <a:t>infected</a:t>
            </a:r>
            <a:endParaRPr lang="de-CH" i="1" dirty="0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251520" y="4653136"/>
          <a:ext cx="3760787" cy="406400"/>
        </p:xfrm>
        <a:graphic>
          <a:graphicData uri="http://schemas.openxmlformats.org/presentationml/2006/ole">
            <p:oleObj spid="_x0000_s28677" name="Formel" r:id="rId5" imgW="1879560" imgH="203040" progId="Equation.3">
              <p:embed/>
            </p:oleObj>
          </a:graphicData>
        </a:graphic>
      </p:graphicFrame>
      <p:sp>
        <p:nvSpPr>
          <p:cNvPr id="12" name="Inhaltsplatzhalter 11"/>
          <p:cNvSpPr>
            <a:spLocks noGrp="1"/>
          </p:cNvSpPr>
          <p:nvPr>
            <p:ph idx="1"/>
          </p:nvPr>
        </p:nvSpPr>
        <p:spPr>
          <a:xfrm>
            <a:off x="381000" y="1751013"/>
            <a:ext cx="3326904" cy="4678362"/>
          </a:xfrm>
        </p:spPr>
        <p:txBody>
          <a:bodyPr/>
          <a:lstStyle/>
          <a:p>
            <a:r>
              <a:rPr lang="en-US" dirty="0" smtClean="0"/>
              <a:t>Weak correlation of degree and disease spreading</a:t>
            </a:r>
          </a:p>
          <a:p>
            <a:endParaRPr lang="en-US" dirty="0" smtClean="0"/>
          </a:p>
          <a:p>
            <a:r>
              <a:rPr lang="en-US" dirty="0" smtClean="0"/>
              <a:t>Linear correlation of distance and disease spreading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Movie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disease</a:t>
            </a:r>
            <a:r>
              <a:rPr lang="de-CH" dirty="0" smtClean="0"/>
              <a:t> </a:t>
            </a:r>
            <a:r>
              <a:rPr lang="de-CH" dirty="0" err="1" smtClean="0"/>
              <a:t>spreading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11</a:t>
            </a:fld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Christian </a:t>
            </a:r>
            <a:r>
              <a:rPr lang="en-US" dirty="0" err="1" smtClean="0"/>
              <a:t>Jordi</a:t>
            </a:r>
            <a:r>
              <a:rPr lang="en-US" dirty="0" smtClean="0"/>
              <a:t>, </a:t>
            </a:r>
            <a:r>
              <a:rPr lang="en-US" dirty="0" err="1" smtClean="0"/>
              <a:t>Yannick</a:t>
            </a:r>
            <a:r>
              <a:rPr lang="en-US" dirty="0" smtClean="0"/>
              <a:t> </a:t>
            </a:r>
            <a:r>
              <a:rPr lang="en-US" dirty="0" err="1" smtClean="0"/>
              <a:t>Schmid</a:t>
            </a:r>
            <a:r>
              <a:rPr lang="en-US" dirty="0" smtClean="0"/>
              <a:t>, Pascal </a:t>
            </a:r>
            <a:r>
              <a:rPr lang="en-US" dirty="0" err="1" smtClean="0"/>
              <a:t>Stücheli</a:t>
            </a:r>
            <a:endParaRPr lang="de-CH" dirty="0"/>
          </a:p>
        </p:txBody>
      </p:sp>
      <p:sp>
        <p:nvSpPr>
          <p:cNvPr id="15" name="Inhaltsplatzhalt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Infection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 500 </a:t>
            </a:r>
            <a:r>
              <a:rPr lang="de-CH" dirty="0" err="1" smtClean="0"/>
              <a:t>city</a:t>
            </a:r>
            <a:r>
              <a:rPr lang="de-CH" dirty="0" smtClean="0"/>
              <a:t> </a:t>
            </a:r>
            <a:r>
              <a:rPr lang="de-CH" dirty="0" err="1" smtClean="0"/>
              <a:t>network</a:t>
            </a:r>
            <a:endParaRPr lang="de-CH" dirty="0" smtClean="0"/>
          </a:p>
          <a:p>
            <a:r>
              <a:rPr lang="de-CH" dirty="0" smtClean="0"/>
              <a:t>The </a:t>
            </a:r>
            <a:r>
              <a:rPr lang="de-CH" dirty="0" err="1" smtClean="0"/>
              <a:t>colour</a:t>
            </a:r>
            <a:r>
              <a:rPr lang="de-CH" dirty="0" smtClean="0"/>
              <a:t> </a:t>
            </a:r>
            <a:r>
              <a:rPr lang="de-CH" dirty="0" err="1" smtClean="0"/>
              <a:t>scale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not linear, </a:t>
            </a:r>
            <a:r>
              <a:rPr lang="de-CH" dirty="0" err="1" smtClean="0"/>
              <a:t>small</a:t>
            </a:r>
            <a:r>
              <a:rPr lang="de-CH" dirty="0" smtClean="0"/>
              <a:t> </a:t>
            </a:r>
            <a:r>
              <a:rPr lang="de-CH" dirty="0" err="1" smtClean="0"/>
              <a:t>infected</a:t>
            </a:r>
            <a:r>
              <a:rPr lang="de-CH" dirty="0" smtClean="0"/>
              <a:t> </a:t>
            </a:r>
            <a:r>
              <a:rPr lang="de-CH" dirty="0" err="1" smtClean="0"/>
              <a:t>numbers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shown</a:t>
            </a:r>
            <a:r>
              <a:rPr lang="de-CH" dirty="0" smtClean="0"/>
              <a:t> </a:t>
            </a:r>
            <a:r>
              <a:rPr lang="de-CH" dirty="0" err="1" smtClean="0"/>
              <a:t>stronger</a:t>
            </a:r>
            <a:endParaRPr lang="de-CH" dirty="0" smtClean="0"/>
          </a:p>
          <a:p>
            <a:endParaRPr lang="de-CH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Discussion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References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[1]:</a:t>
            </a:r>
            <a:r>
              <a:rPr lang="en-GB" dirty="0" err="1" smtClean="0"/>
              <a:t>Berliant</a:t>
            </a:r>
            <a:r>
              <a:rPr lang="en-GB" dirty="0" smtClean="0"/>
              <a:t> M. and Watanabe H, "A Scale-Free Network Structure Explains the City-Size Distribution." mimeo </a:t>
            </a:r>
            <a:r>
              <a:rPr lang="en-GB" b="1" dirty="0" smtClean="0"/>
              <a:t>1-11, </a:t>
            </a:r>
            <a:r>
              <a:rPr lang="en-GB" dirty="0" smtClean="0"/>
              <a:t>2008.</a:t>
            </a:r>
            <a:endParaRPr lang="de-CH" dirty="0" smtClean="0"/>
          </a:p>
          <a:p>
            <a:pPr lvl="0"/>
            <a:r>
              <a:rPr lang="de-CH" dirty="0" smtClean="0"/>
              <a:t>[2]:</a:t>
            </a:r>
            <a:r>
              <a:rPr lang="en-GB" dirty="0" smtClean="0"/>
              <a:t>Just T and Stephan P, "Die </a:t>
            </a:r>
            <a:r>
              <a:rPr lang="en-GB" dirty="0" err="1" smtClean="0"/>
              <a:t>seltsam</a:t>
            </a:r>
            <a:r>
              <a:rPr lang="en-GB" dirty="0" smtClean="0"/>
              <a:t> stabile </a:t>
            </a:r>
            <a:r>
              <a:rPr lang="en-GB" dirty="0" err="1" smtClean="0"/>
              <a:t>Größenstruktur</a:t>
            </a:r>
            <a:r>
              <a:rPr lang="en-GB" dirty="0" smtClean="0"/>
              <a:t> </a:t>
            </a:r>
            <a:r>
              <a:rPr lang="en-GB" dirty="0" err="1" smtClean="0"/>
              <a:t>deutscher</a:t>
            </a:r>
            <a:r>
              <a:rPr lang="en-GB" dirty="0" smtClean="0"/>
              <a:t> </a:t>
            </a:r>
            <a:r>
              <a:rPr lang="en-GB" dirty="0" err="1" smtClean="0"/>
              <a:t>Städte</a:t>
            </a:r>
            <a:r>
              <a:rPr lang="en-GB" dirty="0" smtClean="0"/>
              <a:t>: Das </a:t>
            </a:r>
            <a:r>
              <a:rPr lang="en-GB" dirty="0" err="1" smtClean="0"/>
              <a:t>Zipfsche</a:t>
            </a:r>
            <a:r>
              <a:rPr lang="en-GB" dirty="0" smtClean="0"/>
              <a:t> </a:t>
            </a:r>
            <a:r>
              <a:rPr lang="en-GB" dirty="0" err="1" smtClean="0"/>
              <a:t>Gesetz</a:t>
            </a:r>
            <a:r>
              <a:rPr lang="en-GB" dirty="0" smtClean="0"/>
              <a:t> und seine </a:t>
            </a:r>
            <a:r>
              <a:rPr lang="en-GB" dirty="0" err="1" smtClean="0"/>
              <a:t>Implikationen</a:t>
            </a:r>
            <a:r>
              <a:rPr lang="en-GB" dirty="0" smtClean="0"/>
              <a:t> </a:t>
            </a:r>
            <a:r>
              <a:rPr lang="en-GB" dirty="0" err="1" smtClean="0"/>
              <a:t>für</a:t>
            </a:r>
            <a:r>
              <a:rPr lang="en-GB" dirty="0" smtClean="0"/>
              <a:t> urbane </a:t>
            </a:r>
            <a:r>
              <a:rPr lang="en-GB" dirty="0" err="1" smtClean="0"/>
              <a:t>Regionen</a:t>
            </a:r>
            <a:r>
              <a:rPr lang="en-GB" dirty="0" smtClean="0"/>
              <a:t>." Deutsche Bank Research, No </a:t>
            </a:r>
            <a:r>
              <a:rPr lang="en-GB" b="1" dirty="0" smtClean="0"/>
              <a:t>31</a:t>
            </a:r>
            <a:r>
              <a:rPr lang="en-GB" dirty="0" smtClean="0"/>
              <a:t>, 2009; 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r>
              <a:rPr lang="de-CH" dirty="0" smtClean="0"/>
              <a:t> / </a:t>
            </a:r>
            <a:r>
              <a:rPr lang="de-CH" dirty="0" err="1" smtClean="0"/>
              <a:t>aim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project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Realization of our own ideas for a stochastic simulation of an epidemic outbreak in a large network.</a:t>
            </a:r>
          </a:p>
          <a:p>
            <a:r>
              <a:rPr lang="en-US" dirty="0" smtClean="0"/>
              <a:t>Analyze the differences between different realizations of a disease outbreak</a:t>
            </a:r>
          </a:p>
          <a:p>
            <a:pPr lvl="1"/>
            <a:r>
              <a:rPr lang="en-US" dirty="0" smtClean="0"/>
              <a:t>What influences do random variations have?</a:t>
            </a:r>
          </a:p>
          <a:p>
            <a:pPr lvl="1"/>
            <a:r>
              <a:rPr lang="en-US" dirty="0" smtClean="0"/>
              <a:t>Is the disease outbreak predictable?</a:t>
            </a:r>
          </a:p>
          <a:p>
            <a:r>
              <a:rPr lang="en-US" dirty="0" smtClean="0"/>
              <a:t>How do the start conditions influence the disease spreading?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generation (10000 cities, 93 mil. people)</a:t>
            </a:r>
          </a:p>
          <a:p>
            <a:pPr lvl="1"/>
            <a:r>
              <a:rPr lang="en-US" dirty="0" smtClean="0"/>
              <a:t>Cities with inhabitants</a:t>
            </a:r>
          </a:p>
          <a:p>
            <a:pPr lvl="1"/>
            <a:r>
              <a:rPr lang="en-US" dirty="0" smtClean="0"/>
              <a:t>Connections</a:t>
            </a:r>
          </a:p>
          <a:p>
            <a:pPr lvl="1"/>
            <a:r>
              <a:rPr lang="en-US" dirty="0" smtClean="0"/>
              <a:t>Travelling parameters</a:t>
            </a:r>
          </a:p>
          <a:p>
            <a:r>
              <a:rPr lang="en-US" dirty="0" smtClean="0"/>
              <a:t>Disease spreading through infections</a:t>
            </a:r>
          </a:p>
          <a:p>
            <a:r>
              <a:rPr lang="en-US" dirty="0" smtClean="0"/>
              <a:t>Disease spreading through traffic</a:t>
            </a:r>
          </a:p>
          <a:p>
            <a:r>
              <a:rPr lang="en-US" dirty="0" smtClean="0"/>
              <a:t>Data output</a:t>
            </a:r>
          </a:p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Network </a:t>
            </a:r>
            <a:r>
              <a:rPr lang="de-CH" dirty="0" err="1" smtClean="0"/>
              <a:t>generation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 err="1" smtClean="0"/>
              <a:t>Barabási</a:t>
            </a:r>
            <a:r>
              <a:rPr lang="de-CH" dirty="0" smtClean="0"/>
              <a:t>-Albert Model </a:t>
            </a:r>
            <a:r>
              <a:rPr lang="de-CH" dirty="0" err="1" smtClean="0"/>
              <a:t>to</a:t>
            </a:r>
            <a:r>
              <a:rPr lang="de-CH" dirty="0" smtClean="0"/>
              <a:t> form a </a:t>
            </a:r>
            <a:r>
              <a:rPr lang="de-CH" dirty="0" err="1" smtClean="0"/>
              <a:t>scale</a:t>
            </a:r>
            <a:r>
              <a:rPr lang="de-CH" dirty="0" smtClean="0"/>
              <a:t> </a:t>
            </a:r>
            <a:r>
              <a:rPr lang="de-CH" dirty="0" err="1" smtClean="0"/>
              <a:t>free</a:t>
            </a:r>
            <a:r>
              <a:rPr lang="de-CH" dirty="0" smtClean="0"/>
              <a:t> </a:t>
            </a:r>
            <a:r>
              <a:rPr lang="de-CH" dirty="0" err="1" smtClean="0"/>
              <a:t>network</a:t>
            </a:r>
            <a:endParaRPr lang="de-CH" dirty="0" smtClean="0"/>
          </a:p>
          <a:p>
            <a:pPr lvl="1">
              <a:buNone/>
            </a:pPr>
            <a:r>
              <a:rPr lang="de-CH" dirty="0" smtClean="0">
                <a:solidFill>
                  <a:schemeClr val="bg1"/>
                </a:solidFill>
              </a:rPr>
              <a:t>a</a:t>
            </a:r>
          </a:p>
          <a:p>
            <a:endParaRPr lang="de-CH" dirty="0" smtClean="0"/>
          </a:p>
          <a:p>
            <a:r>
              <a:rPr lang="de-CH" dirty="0" err="1" smtClean="0"/>
              <a:t>Storing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network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node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edge</a:t>
            </a:r>
            <a:r>
              <a:rPr lang="de-CH" dirty="0" smtClean="0"/>
              <a:t> </a:t>
            </a:r>
            <a:r>
              <a:rPr lang="de-CH" dirty="0" err="1" smtClean="0"/>
              <a:t>lists</a:t>
            </a:r>
            <a:endParaRPr lang="de-CH" dirty="0" smtClean="0"/>
          </a:p>
          <a:p>
            <a:r>
              <a:rPr lang="de-CH" dirty="0" err="1" smtClean="0"/>
              <a:t>Why</a:t>
            </a:r>
            <a:r>
              <a:rPr lang="de-CH" dirty="0" smtClean="0"/>
              <a:t> a </a:t>
            </a:r>
            <a:r>
              <a:rPr lang="de-CH" dirty="0" err="1" smtClean="0"/>
              <a:t>scale</a:t>
            </a:r>
            <a:r>
              <a:rPr lang="de-CH" dirty="0" smtClean="0"/>
              <a:t> </a:t>
            </a:r>
            <a:r>
              <a:rPr lang="de-CH" dirty="0" err="1" smtClean="0"/>
              <a:t>free</a:t>
            </a:r>
            <a:r>
              <a:rPr lang="de-CH" dirty="0" smtClean="0"/>
              <a:t> </a:t>
            </a:r>
            <a:r>
              <a:rPr lang="de-CH" dirty="0" err="1" smtClean="0"/>
              <a:t>network</a:t>
            </a:r>
            <a:r>
              <a:rPr lang="de-CH" dirty="0" smtClean="0"/>
              <a:t>?</a:t>
            </a:r>
          </a:p>
          <a:p>
            <a:pPr lvl="1"/>
            <a:r>
              <a:rPr lang="de-CH" dirty="0" err="1" smtClean="0"/>
              <a:t>generation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hubs</a:t>
            </a:r>
            <a:r>
              <a:rPr lang="de-CH" dirty="0" smtClean="0"/>
              <a:t> was </a:t>
            </a:r>
            <a:r>
              <a:rPr lang="de-CH" dirty="0" err="1" smtClean="0"/>
              <a:t>desired</a:t>
            </a:r>
            <a:endParaRPr lang="de-CH" dirty="0" smtClean="0"/>
          </a:p>
          <a:p>
            <a:pPr lvl="1"/>
            <a:r>
              <a:rPr lang="de-CH" dirty="0" err="1" smtClean="0"/>
              <a:t>good</a:t>
            </a:r>
            <a:r>
              <a:rPr lang="de-CH" dirty="0" smtClean="0"/>
              <a:t> </a:t>
            </a:r>
            <a:r>
              <a:rPr lang="de-CH" dirty="0" err="1" smtClean="0"/>
              <a:t>modell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air</a:t>
            </a:r>
            <a:r>
              <a:rPr lang="de-CH" dirty="0" smtClean="0"/>
              <a:t> </a:t>
            </a:r>
            <a:r>
              <a:rPr lang="de-CH" dirty="0" err="1" smtClean="0"/>
              <a:t>traffic</a:t>
            </a:r>
            <a:r>
              <a:rPr lang="de-CH" dirty="0" smtClean="0"/>
              <a:t> [1]</a:t>
            </a:r>
          </a:p>
          <a:p>
            <a:r>
              <a:rPr lang="de-CH" dirty="0" err="1" smtClean="0"/>
              <a:t>Why</a:t>
            </a:r>
            <a:r>
              <a:rPr lang="de-CH" dirty="0" smtClean="0"/>
              <a:t> </a:t>
            </a:r>
            <a:r>
              <a:rPr lang="de-CH" dirty="0" err="1" smtClean="0"/>
              <a:t>loops</a:t>
            </a:r>
            <a:r>
              <a:rPr lang="de-CH" dirty="0" smtClean="0"/>
              <a:t>?</a:t>
            </a:r>
          </a:p>
          <a:p>
            <a:pPr lvl="1"/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dead</a:t>
            </a:r>
            <a:r>
              <a:rPr lang="de-CH" dirty="0" smtClean="0"/>
              <a:t> </a:t>
            </a:r>
            <a:r>
              <a:rPr lang="de-CH" dirty="0" err="1" smtClean="0"/>
              <a:t>ends</a:t>
            </a:r>
            <a:endParaRPr lang="de-CH" dirty="0" smtClean="0"/>
          </a:p>
          <a:p>
            <a:pPr lvl="1"/>
            <a:r>
              <a:rPr lang="de-CH" dirty="0" smtClean="0"/>
              <a:t>More </a:t>
            </a:r>
            <a:r>
              <a:rPr lang="de-CH" dirty="0" err="1" smtClean="0"/>
              <a:t>realistic</a:t>
            </a:r>
            <a:r>
              <a:rPr lang="de-CH" dirty="0" smtClean="0"/>
              <a:t> </a:t>
            </a:r>
            <a:r>
              <a:rPr lang="de-CH" dirty="0" err="1" smtClean="0"/>
              <a:t>appearance</a:t>
            </a:r>
            <a:endParaRPr lang="de-CH" dirty="0" smtClean="0"/>
          </a:p>
          <a:p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 err="1" smtClean="0"/>
              <a:t>Zipf‘s</a:t>
            </a:r>
            <a:r>
              <a:rPr lang="de-CH" dirty="0" smtClean="0"/>
              <a:t> Law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generate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city</a:t>
            </a:r>
            <a:r>
              <a:rPr lang="de-CH" dirty="0" smtClean="0"/>
              <a:t> </a:t>
            </a:r>
            <a:r>
              <a:rPr lang="de-CH" dirty="0" err="1" smtClean="0"/>
              <a:t>population</a:t>
            </a:r>
            <a:endParaRPr lang="de-CH" dirty="0" smtClean="0"/>
          </a:p>
          <a:p>
            <a:pPr lvl="1">
              <a:buNone/>
            </a:pPr>
            <a:r>
              <a:rPr lang="de-CH" dirty="0" smtClean="0"/>
              <a:t>	 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7704" y="2276872"/>
            <a:ext cx="856895" cy="50405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Network </a:t>
            </a:r>
            <a:r>
              <a:rPr lang="de-CH" dirty="0" err="1" smtClean="0"/>
              <a:t>generation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pic>
        <p:nvPicPr>
          <p:cNvPr id="9" name="Grafik 5" descr="100loop.png"/>
          <p:cNvPicPr>
            <a:picLocks noGrp="1"/>
          </p:cNvPicPr>
          <p:nvPr>
            <p:ph sz="half" idx="1"/>
          </p:nvPr>
        </p:nvPicPr>
        <p:blipFill>
          <a:blip r:embed="rId2" cstate="print"/>
          <a:srcRect r="6567"/>
          <a:stretch>
            <a:fillRect/>
          </a:stretch>
        </p:blipFill>
        <p:spPr bwMode="auto">
          <a:xfrm>
            <a:off x="179512" y="1700808"/>
            <a:ext cx="4114800" cy="3303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2132856"/>
            <a:ext cx="443216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feld 10"/>
          <p:cNvSpPr txBox="1"/>
          <p:nvPr/>
        </p:nvSpPr>
        <p:spPr>
          <a:xfrm>
            <a:off x="467544" y="5013176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Fig. 1: </a:t>
            </a:r>
            <a:r>
              <a:rPr lang="de-CH" i="1" dirty="0" smtClean="0"/>
              <a:t>100 </a:t>
            </a:r>
            <a:r>
              <a:rPr lang="de-CH" i="1" dirty="0" err="1" smtClean="0"/>
              <a:t>node</a:t>
            </a:r>
            <a:r>
              <a:rPr lang="de-CH" i="1" dirty="0" smtClean="0"/>
              <a:t> </a:t>
            </a:r>
            <a:r>
              <a:rPr lang="de-CH" i="1" dirty="0" err="1" smtClean="0"/>
              <a:t>scale</a:t>
            </a:r>
            <a:r>
              <a:rPr lang="de-CH" i="1" dirty="0" smtClean="0"/>
              <a:t> </a:t>
            </a:r>
            <a:r>
              <a:rPr lang="de-CH" i="1" dirty="0" err="1" smtClean="0"/>
              <a:t>free</a:t>
            </a:r>
            <a:r>
              <a:rPr lang="de-CH" i="1" dirty="0" smtClean="0"/>
              <a:t> </a:t>
            </a:r>
            <a:r>
              <a:rPr lang="de-CH" i="1" dirty="0" err="1" smtClean="0"/>
              <a:t>network</a:t>
            </a:r>
            <a:r>
              <a:rPr lang="de-CH" i="1" dirty="0" smtClean="0"/>
              <a:t> </a:t>
            </a:r>
            <a:r>
              <a:rPr lang="de-CH" i="1" dirty="0" err="1" smtClean="0"/>
              <a:t>plotted</a:t>
            </a:r>
            <a:r>
              <a:rPr lang="de-CH" i="1" dirty="0" smtClean="0"/>
              <a:t> </a:t>
            </a:r>
            <a:r>
              <a:rPr lang="de-CH" i="1" dirty="0" err="1" smtClean="0"/>
              <a:t>using</a:t>
            </a:r>
            <a:r>
              <a:rPr lang="de-CH" i="1" dirty="0" smtClean="0"/>
              <a:t> </a:t>
            </a:r>
            <a:r>
              <a:rPr lang="de-CH" i="1" dirty="0" err="1" smtClean="0"/>
              <a:t>Gephi</a:t>
            </a:r>
            <a:r>
              <a:rPr lang="de-CH" i="1" dirty="0" smtClean="0"/>
              <a:t> 0.81 </a:t>
            </a:r>
            <a:r>
              <a:rPr lang="de-CH" i="1" dirty="0" err="1" smtClean="0"/>
              <a:t>beta</a:t>
            </a:r>
            <a:endParaRPr lang="de-CH" i="1" dirty="0"/>
          </a:p>
        </p:txBody>
      </p:sp>
      <p:sp>
        <p:nvSpPr>
          <p:cNvPr id="12" name="Textfeld 11"/>
          <p:cNvSpPr txBox="1"/>
          <p:nvPr/>
        </p:nvSpPr>
        <p:spPr>
          <a:xfrm>
            <a:off x="4067944" y="4942909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Fig. 2: </a:t>
            </a:r>
            <a:r>
              <a:rPr lang="de-CH" i="1" dirty="0" err="1" smtClean="0"/>
              <a:t>Estimation</a:t>
            </a:r>
            <a:r>
              <a:rPr lang="de-CH" i="1" dirty="0" smtClean="0"/>
              <a:t> </a:t>
            </a:r>
            <a:r>
              <a:rPr lang="de-CH" i="1" dirty="0" err="1" smtClean="0"/>
              <a:t>of</a:t>
            </a:r>
            <a:r>
              <a:rPr lang="de-CH" i="1" dirty="0" smtClean="0"/>
              <a:t> </a:t>
            </a:r>
            <a:r>
              <a:rPr lang="de-CH" i="1" dirty="0" err="1" smtClean="0"/>
              <a:t>the</a:t>
            </a:r>
            <a:r>
              <a:rPr lang="de-CH" i="1" dirty="0" smtClean="0"/>
              <a:t> Zipf-Parameter </a:t>
            </a:r>
            <a:r>
              <a:rPr lang="de-CH" i="1" dirty="0" err="1" smtClean="0"/>
              <a:t>for</a:t>
            </a:r>
            <a:r>
              <a:rPr lang="de-CH" i="1" dirty="0" smtClean="0"/>
              <a:t> </a:t>
            </a:r>
            <a:r>
              <a:rPr lang="de-CH" i="1" dirty="0" err="1" smtClean="0"/>
              <a:t>german</a:t>
            </a:r>
            <a:r>
              <a:rPr lang="de-CH" i="1" dirty="0" smtClean="0"/>
              <a:t> </a:t>
            </a:r>
            <a:r>
              <a:rPr lang="de-CH" i="1" dirty="0" err="1" smtClean="0"/>
              <a:t>cities</a:t>
            </a:r>
            <a:r>
              <a:rPr lang="de-CH" i="1" dirty="0" smtClean="0"/>
              <a:t>, 2008 [2]</a:t>
            </a:r>
            <a:endParaRPr lang="de-CH" i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Disease</a:t>
            </a:r>
            <a:r>
              <a:rPr lang="de-CH" dirty="0" smtClean="0"/>
              <a:t> </a:t>
            </a:r>
            <a:r>
              <a:rPr lang="de-CH" dirty="0" err="1" smtClean="0"/>
              <a:t>spreading</a:t>
            </a:r>
            <a:r>
              <a:rPr lang="de-CH" dirty="0" smtClean="0"/>
              <a:t> - </a:t>
            </a:r>
            <a:r>
              <a:rPr lang="de-CH" dirty="0" err="1" smtClean="0"/>
              <a:t>Infection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 – model (non lethal / no resistance)</a:t>
            </a:r>
          </a:p>
          <a:p>
            <a:endParaRPr lang="en-US" dirty="0" smtClean="0"/>
          </a:p>
          <a:p>
            <a:r>
              <a:rPr lang="en-US" dirty="0" smtClean="0"/>
              <a:t> ODE:</a:t>
            </a:r>
          </a:p>
          <a:p>
            <a:endParaRPr lang="en-US" dirty="0" smtClean="0"/>
          </a:p>
          <a:p>
            <a:r>
              <a:rPr lang="en-US" dirty="0" smtClean="0"/>
              <a:t>Stochastic model: Normal distributed numbers of meetings for each infected. Depending on </a:t>
            </a:r>
            <a:r>
              <a:rPr lang="en-US" dirty="0" err="1" smtClean="0"/>
              <a:t>Δt</a:t>
            </a:r>
            <a:endParaRPr lang="en-US" dirty="0" smtClean="0"/>
          </a:p>
          <a:p>
            <a:r>
              <a:rPr lang="en-US" dirty="0" smtClean="0"/>
              <a:t>For each meeting: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Parameters were estimated with a disease outbreak of a flu. Very rough approximation. </a:t>
            </a:r>
          </a:p>
          <a:p>
            <a:pPr>
              <a:buNone/>
            </a:pPr>
            <a:endParaRPr lang="de-CH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180975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Objekt 13"/>
          <p:cNvGraphicFramePr>
            <a:graphicFrameLocks noChangeAspect="1"/>
          </p:cNvGraphicFramePr>
          <p:nvPr/>
        </p:nvGraphicFramePr>
        <p:xfrm>
          <a:off x="1907704" y="2420888"/>
          <a:ext cx="1474788" cy="788987"/>
        </p:xfrm>
        <a:graphic>
          <a:graphicData uri="http://schemas.openxmlformats.org/presentationml/2006/ole">
            <p:oleObj spid="_x0000_s9224" name="Formel" r:id="rId3" imgW="736560" imgH="393480" progId="Equation.3">
              <p:embed/>
            </p:oleObj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/>
        </p:nvGraphicFramePr>
        <p:xfrm>
          <a:off x="3779912" y="4149080"/>
          <a:ext cx="2490788" cy="787400"/>
        </p:xfrm>
        <a:graphic>
          <a:graphicData uri="http://schemas.openxmlformats.org/presentationml/2006/ole">
            <p:oleObj spid="_x0000_s9225" name="Formel" r:id="rId4" imgW="1244520" imgH="393480" progId="Equation.3">
              <p:embed/>
            </p:oleObj>
          </a:graphicData>
        </a:graphic>
      </p:graphicFrame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Disease</a:t>
            </a:r>
            <a:r>
              <a:rPr lang="de-CH" dirty="0" smtClean="0"/>
              <a:t> </a:t>
            </a:r>
            <a:r>
              <a:rPr lang="de-CH" dirty="0" err="1" smtClean="0"/>
              <a:t>spreading</a:t>
            </a:r>
            <a:r>
              <a:rPr lang="de-CH" dirty="0" smtClean="0"/>
              <a:t> - Traffic</a:t>
            </a:r>
            <a:endParaRPr lang="de-CH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every edge in the network the number of travelers per time step were calculated based on the population of the smaller city (to avoid transport ˃ population).</a:t>
            </a:r>
          </a:p>
          <a:p>
            <a:r>
              <a:rPr lang="en-US" dirty="0" smtClean="0"/>
              <a:t>Scale transport according the degrees of connected cities (e.g. airports, train stations).</a:t>
            </a:r>
          </a:p>
          <a:p>
            <a:r>
              <a:rPr lang="en-US" dirty="0" smtClean="0"/>
              <a:t>Number of infected travelers is hyper geometrically distributed.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2376264" y="4221088"/>
          <a:ext cx="5796136" cy="1614381"/>
        </p:xfrm>
        <a:graphic>
          <a:graphicData uri="http://schemas.openxmlformats.org/presentationml/2006/ole">
            <p:oleObj spid="_x0000_s26626" name="CS ChemDraw Drawing" r:id="rId3" imgW="4827892" imgH="1345349" progId="">
              <p:embed/>
            </p:oleObj>
          </a:graphicData>
        </a:graphic>
      </p:graphicFrame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5661248"/>
            <a:ext cx="3131840" cy="611801"/>
          </a:xfrm>
          <a:prstGeom prst="rect">
            <a:avLst/>
          </a:prstGeom>
          <a:noFill/>
        </p:spPr>
      </p:pic>
      <p:sp>
        <p:nvSpPr>
          <p:cNvPr id="13" name="Rechteck 12"/>
          <p:cNvSpPr/>
          <p:nvPr/>
        </p:nvSpPr>
        <p:spPr>
          <a:xfrm>
            <a:off x="504056" y="4687976"/>
            <a:ext cx="21237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b="1" dirty="0" smtClean="0"/>
              <a:t>Fig. 3: </a:t>
            </a:r>
            <a:r>
              <a:rPr lang="de-CH" i="1" dirty="0" smtClean="0"/>
              <a:t>Sketch </a:t>
            </a:r>
            <a:r>
              <a:rPr lang="de-CH" i="1" dirty="0" err="1" smtClean="0"/>
              <a:t>of</a:t>
            </a:r>
            <a:r>
              <a:rPr lang="de-CH" i="1" dirty="0" smtClean="0"/>
              <a:t> </a:t>
            </a:r>
            <a:r>
              <a:rPr lang="de-CH" i="1" dirty="0" err="1" smtClean="0"/>
              <a:t>two</a:t>
            </a:r>
            <a:r>
              <a:rPr lang="de-CH" i="1" dirty="0" smtClean="0"/>
              <a:t> </a:t>
            </a:r>
            <a:r>
              <a:rPr lang="de-CH" i="1" dirty="0" err="1" smtClean="0"/>
              <a:t>cities</a:t>
            </a:r>
            <a:r>
              <a:rPr lang="de-CH" i="1" dirty="0" smtClean="0"/>
              <a:t> x </a:t>
            </a:r>
            <a:r>
              <a:rPr lang="de-CH" i="1" dirty="0" err="1" smtClean="0"/>
              <a:t>and</a:t>
            </a:r>
            <a:r>
              <a:rPr lang="de-CH" i="1" dirty="0" smtClean="0"/>
              <a:t> y. </a:t>
            </a:r>
            <a:r>
              <a:rPr lang="de-CH" i="1" dirty="0" err="1" smtClean="0"/>
              <a:t>Edges</a:t>
            </a:r>
            <a:r>
              <a:rPr lang="de-CH" i="1" dirty="0" smtClean="0"/>
              <a:t> </a:t>
            </a:r>
            <a:r>
              <a:rPr lang="de-CH" i="1" dirty="0" err="1" smtClean="0"/>
              <a:t>are</a:t>
            </a:r>
            <a:r>
              <a:rPr lang="de-CH" i="1" dirty="0" smtClean="0"/>
              <a:t> </a:t>
            </a:r>
            <a:r>
              <a:rPr lang="de-CH" i="1" dirty="0" err="1" smtClean="0"/>
              <a:t>indicated</a:t>
            </a:r>
            <a:r>
              <a:rPr lang="de-CH" i="1" dirty="0" smtClean="0"/>
              <a:t> </a:t>
            </a:r>
            <a:r>
              <a:rPr lang="de-CH" i="1" dirty="0" err="1" smtClean="0"/>
              <a:t>as</a:t>
            </a:r>
            <a:r>
              <a:rPr lang="de-CH" i="1" dirty="0" smtClean="0"/>
              <a:t> double </a:t>
            </a:r>
            <a:r>
              <a:rPr lang="de-CH" i="1" dirty="0" err="1" smtClean="0"/>
              <a:t>arrows</a:t>
            </a:r>
            <a:r>
              <a:rPr lang="de-CH" i="1" dirty="0" smtClean="0"/>
              <a:t>.</a:t>
            </a:r>
            <a:endParaRPr lang="de-CH" i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number of calculations</a:t>
            </a:r>
          </a:p>
          <a:p>
            <a:r>
              <a:rPr lang="en-US" dirty="0" smtClean="0"/>
              <a:t>Infections approximations:</a:t>
            </a:r>
          </a:p>
          <a:p>
            <a:pPr lvl="1"/>
            <a:r>
              <a:rPr lang="en-US" dirty="0" smtClean="0"/>
              <a:t>With binomial distributed random variable (multiple infections of the same susceptible possible)</a:t>
            </a:r>
          </a:p>
          <a:p>
            <a:pPr lvl="1"/>
            <a:r>
              <a:rPr lang="en-US" dirty="0" smtClean="0"/>
              <a:t>In a later stage (above 10,000 infected) no random component anymore</a:t>
            </a:r>
          </a:p>
          <a:p>
            <a:r>
              <a:rPr lang="en-US" dirty="0" smtClean="0"/>
              <a:t>Traffic approximations:</a:t>
            </a:r>
          </a:p>
          <a:p>
            <a:pPr lvl="1"/>
            <a:r>
              <a:rPr lang="en-US" dirty="0" smtClean="0"/>
              <a:t>Same number of travelers in both direction of an edge</a:t>
            </a:r>
          </a:p>
          <a:p>
            <a:pPr lvl="1"/>
            <a:r>
              <a:rPr lang="en-US" dirty="0" smtClean="0"/>
              <a:t>Un-weighted edges -&gt; no distances considered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of </a:t>
            </a:r>
            <a:r>
              <a:rPr lang="en-US" dirty="0" err="1" smtClean="0"/>
              <a:t>parfor</a:t>
            </a:r>
            <a:r>
              <a:rPr lang="en-US" dirty="0" smtClean="0"/>
              <a:t> for simultaneous simulations. (One run, 80 days simulated approx. 30 min on a standard laptop).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751013"/>
            <a:ext cx="3254896" cy="4678362"/>
          </a:xfrm>
        </p:spPr>
        <p:txBody>
          <a:bodyPr/>
          <a:lstStyle/>
          <a:p>
            <a:r>
              <a:rPr lang="de-CH" dirty="0" smtClean="0"/>
              <a:t>Time </a:t>
            </a:r>
            <a:r>
              <a:rPr lang="de-CH" dirty="0" err="1" smtClean="0"/>
              <a:t>until</a:t>
            </a:r>
            <a:r>
              <a:rPr lang="de-CH" dirty="0" smtClean="0"/>
              <a:t> 1000 </a:t>
            </a:r>
            <a:r>
              <a:rPr lang="de-CH" dirty="0" err="1" smtClean="0"/>
              <a:t>people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infected</a:t>
            </a:r>
            <a:r>
              <a:rPr lang="de-CH" dirty="0" smtClean="0"/>
              <a:t>: </a:t>
            </a:r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pic>
        <p:nvPicPr>
          <p:cNvPr id="27650" name="Picture 2" descr="C:\Users\Dr. Stu\Epidemic_Simulation_SS2012\doc\word\sample_disease_evolu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0844" y="1268760"/>
            <a:ext cx="5207620" cy="2483810"/>
          </a:xfrm>
          <a:prstGeom prst="rect">
            <a:avLst/>
          </a:prstGeom>
          <a:noFill/>
        </p:spPr>
      </p:pic>
      <p:pic>
        <p:nvPicPr>
          <p:cNvPr id="27651" name="Picture 3" descr="C:\Users\Dr. Stu\Epidemic_Simulation_SS2012\doc\word\infection_evolution_rati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17800" y="3753502"/>
            <a:ext cx="5207620" cy="2483810"/>
          </a:xfrm>
          <a:prstGeom prst="rect">
            <a:avLst/>
          </a:prstGeom>
          <a:noFill/>
        </p:spPr>
      </p:pic>
      <p:sp>
        <p:nvSpPr>
          <p:cNvPr id="9" name="Rechteck 8"/>
          <p:cNvSpPr/>
          <p:nvPr/>
        </p:nvSpPr>
        <p:spPr>
          <a:xfrm>
            <a:off x="755576" y="5589240"/>
            <a:ext cx="3203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b="1" dirty="0" smtClean="0"/>
              <a:t>Fig. 4: </a:t>
            </a:r>
            <a:r>
              <a:rPr lang="de-CH" i="1" dirty="0" err="1" smtClean="0"/>
              <a:t>Example</a:t>
            </a:r>
            <a:r>
              <a:rPr lang="de-CH" i="1" dirty="0" smtClean="0"/>
              <a:t> </a:t>
            </a:r>
            <a:r>
              <a:rPr lang="de-CH" i="1" dirty="0" err="1" smtClean="0"/>
              <a:t>simulations</a:t>
            </a:r>
            <a:endParaRPr lang="de-CH" b="1" dirty="0" smtClean="0"/>
          </a:p>
          <a:p>
            <a:r>
              <a:rPr lang="de-CH" b="1" dirty="0" smtClean="0"/>
              <a:t>Fig. 5: </a:t>
            </a:r>
            <a:r>
              <a:rPr lang="de-CH" i="1" dirty="0" err="1" smtClean="0"/>
              <a:t>Mean</a:t>
            </a:r>
            <a:r>
              <a:rPr lang="de-CH" i="1" dirty="0" smtClean="0"/>
              <a:t> </a:t>
            </a:r>
            <a:r>
              <a:rPr lang="de-CH" i="1" dirty="0" err="1" smtClean="0"/>
              <a:t>and</a:t>
            </a:r>
            <a:r>
              <a:rPr lang="de-CH" i="1" dirty="0" smtClean="0"/>
              <a:t> </a:t>
            </a:r>
            <a:r>
              <a:rPr lang="de-CH" i="1" dirty="0" err="1" smtClean="0"/>
              <a:t>expectation</a:t>
            </a:r>
            <a:r>
              <a:rPr lang="de-CH" i="1" dirty="0" smtClean="0"/>
              <a:t> </a:t>
            </a:r>
            <a:r>
              <a:rPr lang="de-CH" i="1" dirty="0" err="1" smtClean="0"/>
              <a:t>range</a:t>
            </a:r>
            <a:r>
              <a:rPr lang="de-CH" i="1" dirty="0" smtClean="0"/>
              <a:t>. n= 147</a:t>
            </a:r>
            <a:endParaRPr lang="de-CH" i="1" dirty="0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/>
        </p:nvGraphicFramePr>
        <p:xfrm>
          <a:off x="899592" y="2780928"/>
          <a:ext cx="1727200" cy="457200"/>
        </p:xfrm>
        <a:graphic>
          <a:graphicData uri="http://schemas.openxmlformats.org/presentationml/2006/ole">
            <p:oleObj spid="_x0000_s27654" name="Formel" r:id="rId5" imgW="863280" imgH="228600" progId="Equation.3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official_design">
  <a:themeElements>
    <a:clrScheme name="ET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35B"/>
      </a:accent1>
      <a:accent2>
        <a:srgbClr val="005091"/>
      </a:accent2>
      <a:accent3>
        <a:srgbClr val="7FA7C8"/>
      </a:accent3>
      <a:accent4>
        <a:srgbClr val="BFD3E3"/>
      </a:accent4>
      <a:accent5>
        <a:srgbClr val="F5A858"/>
      </a:accent5>
      <a:accent6>
        <a:srgbClr val="7A4A60"/>
      </a:accent6>
      <a:hlink>
        <a:srgbClr val="52ADE7"/>
      </a:hlink>
      <a:folHlink>
        <a:srgbClr val="C7E4F7"/>
      </a:folHlink>
    </a:clrScheme>
    <a:fontScheme name="1_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ETH_official_design</Template>
  <TotalTime>0</TotalTime>
  <Words>754</Words>
  <Application>Microsoft Office PowerPoint</Application>
  <PresentationFormat>Bildschirmpräsentation (4:3)</PresentationFormat>
  <Paragraphs>114</Paragraphs>
  <Slides>13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ETH_official_design</vt:lpstr>
      <vt:lpstr>Formel</vt:lpstr>
      <vt:lpstr>CS ChemDraw Drawing</vt:lpstr>
      <vt:lpstr>Stochastic Simulation of an Epidemic outbreak in a large network</vt:lpstr>
      <vt:lpstr>Introduction / aim of the project</vt:lpstr>
      <vt:lpstr>Simulation overview</vt:lpstr>
      <vt:lpstr>Network generation</vt:lpstr>
      <vt:lpstr>Network generation</vt:lpstr>
      <vt:lpstr>Disease spreading - Infection</vt:lpstr>
      <vt:lpstr>Disease spreading - Traffic</vt:lpstr>
      <vt:lpstr>Approximations</vt:lpstr>
      <vt:lpstr>Results</vt:lpstr>
      <vt:lpstr>Results</vt:lpstr>
      <vt:lpstr>Movie of the disease spreading </vt:lpstr>
      <vt:lpstr>Discussion</vt:lpstr>
      <vt:lpstr>References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Simulation of an Epidemic outbreak in a large network</dc:title>
  <dc:creator>Christian</dc:creator>
  <cp:lastModifiedBy>Dr. Stu</cp:lastModifiedBy>
  <cp:revision>37</cp:revision>
  <dcterms:created xsi:type="dcterms:W3CDTF">2012-05-26T12:04:15Z</dcterms:created>
  <dcterms:modified xsi:type="dcterms:W3CDTF">2012-05-29T07:13:42Z</dcterms:modified>
</cp:coreProperties>
</file>