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0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728CB-F678-4CD9-8356-8BA5EBE38B4B}" type="datetimeFigureOut">
              <a:rPr lang="de-CH" smtClean="0"/>
              <a:t>26.05.2012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E98EF-2201-4F4D-9B24-DD689E2AE74D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Grafik 13" descr="muster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t>‹Nr.›</a:t>
            </a:fld>
            <a:endParaRPr lang="de-CH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/>
        </p:nvPicPr>
        <p:blipFill>
          <a:blip r:embed="rId4" cstate="print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14" name="Grafik 13" descr="muster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/>
        </p:nvPicPr>
        <p:blipFill>
          <a:blip r:embed="rId2" cstate="print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DD1121-23E5-4B82-91E3-3154AA63DE8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11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B3DD1121-23E5-4B82-91E3-3154AA63DE81}" type="slidenum">
              <a:rPr lang="de-CH" smtClean="0"/>
              <a:t>‹Nr.›</a:t>
            </a:fld>
            <a:endParaRPr lang="de-CH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muster_log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67575" y="152807"/>
            <a:ext cx="825879" cy="323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Stochastic</a:t>
            </a:r>
            <a:r>
              <a:rPr lang="de-CH" dirty="0" smtClean="0"/>
              <a:t> Simulation </a:t>
            </a:r>
            <a:r>
              <a:rPr lang="de-CH" dirty="0" err="1" smtClean="0"/>
              <a:t>of</a:t>
            </a:r>
            <a:r>
              <a:rPr lang="de-CH" dirty="0" smtClean="0"/>
              <a:t> an </a:t>
            </a:r>
            <a:r>
              <a:rPr lang="de-CH" dirty="0" err="1" smtClean="0"/>
              <a:t>Epidemic</a:t>
            </a:r>
            <a:r>
              <a:rPr lang="de-CH" dirty="0" smtClean="0"/>
              <a:t> </a:t>
            </a:r>
            <a:r>
              <a:rPr lang="de-CH" dirty="0" err="1" smtClean="0"/>
              <a:t>outbreak</a:t>
            </a:r>
            <a:r>
              <a:rPr lang="de-CH" dirty="0" smtClean="0"/>
              <a:t> in a large </a:t>
            </a:r>
            <a:r>
              <a:rPr lang="de-CH" dirty="0" err="1" smtClean="0"/>
              <a:t>network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Lecture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Computer </a:t>
            </a:r>
            <a:r>
              <a:rPr lang="de-CH" dirty="0" err="1" smtClean="0"/>
              <a:t>Exercises</a:t>
            </a:r>
            <a:r>
              <a:rPr lang="de-CH" dirty="0" smtClean="0"/>
              <a:t>:</a:t>
            </a:r>
          </a:p>
          <a:p>
            <a:r>
              <a:rPr lang="de-CH" dirty="0" smtClean="0"/>
              <a:t>Modelling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Simulating</a:t>
            </a:r>
            <a:r>
              <a:rPr lang="de-CH" dirty="0" smtClean="0"/>
              <a:t> </a:t>
            </a:r>
            <a:r>
              <a:rPr lang="de-CH" dirty="0" err="1" smtClean="0"/>
              <a:t>Social</a:t>
            </a:r>
            <a:r>
              <a:rPr lang="de-CH" dirty="0" smtClean="0"/>
              <a:t> Systems </a:t>
            </a:r>
            <a:r>
              <a:rPr lang="de-CH" dirty="0" err="1" smtClean="0"/>
              <a:t>with</a:t>
            </a:r>
            <a:r>
              <a:rPr lang="de-CH" dirty="0" smtClean="0"/>
              <a:t> MATLAB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t>1</a:t>
            </a:fld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29. Mai 2012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References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[1]:</a:t>
            </a:r>
            <a:r>
              <a:rPr lang="en-GB" dirty="0" err="1" smtClean="0"/>
              <a:t>Berliant</a:t>
            </a:r>
            <a:r>
              <a:rPr lang="en-GB" dirty="0" smtClean="0"/>
              <a:t> M. and Watanabe H, "A Scale-Free Network Structure Explains the City-Size Distribution." mimeo </a:t>
            </a:r>
            <a:r>
              <a:rPr lang="en-GB" b="1" dirty="0" smtClean="0"/>
              <a:t>1-11, </a:t>
            </a:r>
            <a:r>
              <a:rPr lang="en-GB" dirty="0" smtClean="0"/>
              <a:t>2008.</a:t>
            </a:r>
            <a:endParaRPr lang="de-CH" dirty="0" smtClean="0"/>
          </a:p>
          <a:p>
            <a:pPr lvl="0"/>
            <a:r>
              <a:rPr lang="de-CH" dirty="0" smtClean="0"/>
              <a:t>[2]:</a:t>
            </a:r>
            <a:r>
              <a:rPr lang="en-GB" dirty="0" smtClean="0"/>
              <a:t>Just T and Stephan P, "Die </a:t>
            </a:r>
            <a:r>
              <a:rPr lang="en-GB" dirty="0" err="1" smtClean="0"/>
              <a:t>seltsam</a:t>
            </a:r>
            <a:r>
              <a:rPr lang="en-GB" dirty="0" smtClean="0"/>
              <a:t> stabile </a:t>
            </a:r>
            <a:r>
              <a:rPr lang="en-GB" dirty="0" err="1" smtClean="0"/>
              <a:t>Größenstruktur</a:t>
            </a:r>
            <a:r>
              <a:rPr lang="en-GB" dirty="0" smtClean="0"/>
              <a:t> </a:t>
            </a:r>
            <a:r>
              <a:rPr lang="en-GB" dirty="0" err="1" smtClean="0"/>
              <a:t>deutscher</a:t>
            </a:r>
            <a:r>
              <a:rPr lang="en-GB" dirty="0" smtClean="0"/>
              <a:t> </a:t>
            </a:r>
            <a:r>
              <a:rPr lang="en-GB" dirty="0" err="1" smtClean="0"/>
              <a:t>Städte</a:t>
            </a:r>
            <a:r>
              <a:rPr lang="en-GB" dirty="0" smtClean="0"/>
              <a:t>: Das </a:t>
            </a:r>
            <a:r>
              <a:rPr lang="en-GB" dirty="0" err="1" smtClean="0"/>
              <a:t>Zipfsche</a:t>
            </a:r>
            <a:r>
              <a:rPr lang="en-GB" dirty="0" smtClean="0"/>
              <a:t> </a:t>
            </a:r>
            <a:r>
              <a:rPr lang="en-GB" dirty="0" err="1" smtClean="0"/>
              <a:t>Gesetz</a:t>
            </a:r>
            <a:r>
              <a:rPr lang="en-GB" dirty="0" smtClean="0"/>
              <a:t> und seine </a:t>
            </a:r>
            <a:r>
              <a:rPr lang="en-GB" dirty="0" err="1" smtClean="0"/>
              <a:t>Implikationen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 smtClean="0"/>
              <a:t> urbane </a:t>
            </a:r>
            <a:r>
              <a:rPr lang="en-GB" dirty="0" err="1" smtClean="0"/>
              <a:t>Regionen</a:t>
            </a:r>
            <a:r>
              <a:rPr lang="en-GB" dirty="0" smtClean="0"/>
              <a:t>." Deutsche Bank Research, No </a:t>
            </a:r>
            <a:r>
              <a:rPr lang="en-GB" b="1" dirty="0" smtClean="0"/>
              <a:t>31</a:t>
            </a:r>
            <a:r>
              <a:rPr lang="en-GB" dirty="0" smtClean="0"/>
              <a:t>, 2009; 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t>10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</a:t>
            </a:r>
            <a:r>
              <a:rPr lang="de-CH" dirty="0" err="1" smtClean="0"/>
              <a:t>generation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Barabási</a:t>
            </a:r>
            <a:r>
              <a:rPr lang="de-CH" dirty="0" smtClean="0"/>
              <a:t>-Albert Model </a:t>
            </a:r>
            <a:r>
              <a:rPr lang="de-CH" dirty="0" err="1" smtClean="0"/>
              <a:t>to</a:t>
            </a:r>
            <a:r>
              <a:rPr lang="de-CH" dirty="0" smtClean="0"/>
              <a:t> form a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endParaRPr lang="de-CH" dirty="0" smtClean="0"/>
          </a:p>
          <a:p>
            <a:pPr lvl="1">
              <a:buNone/>
            </a:pPr>
            <a:r>
              <a:rPr lang="de-CH" dirty="0" smtClean="0">
                <a:solidFill>
                  <a:schemeClr val="bg1"/>
                </a:solidFill>
              </a:rPr>
              <a:t>a</a:t>
            </a:r>
          </a:p>
          <a:p>
            <a:endParaRPr lang="de-CH" dirty="0" smtClean="0"/>
          </a:p>
          <a:p>
            <a:r>
              <a:rPr lang="de-CH" dirty="0" err="1" smtClean="0"/>
              <a:t>Storing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node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edge</a:t>
            </a:r>
            <a:r>
              <a:rPr lang="de-CH" dirty="0" smtClean="0"/>
              <a:t> </a:t>
            </a:r>
            <a:r>
              <a:rPr lang="de-CH" dirty="0" err="1" smtClean="0"/>
              <a:t>lists</a:t>
            </a:r>
            <a:endParaRPr lang="de-CH" dirty="0" smtClean="0"/>
          </a:p>
          <a:p>
            <a:r>
              <a:rPr lang="de-CH" dirty="0" err="1" smtClean="0"/>
              <a:t>Why</a:t>
            </a:r>
            <a:r>
              <a:rPr lang="de-CH" dirty="0" smtClean="0"/>
              <a:t> a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?</a:t>
            </a:r>
          </a:p>
          <a:p>
            <a:pPr lvl="1"/>
            <a:r>
              <a:rPr lang="de-CH" dirty="0" err="1" smtClean="0"/>
              <a:t>generation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hubs</a:t>
            </a:r>
            <a:r>
              <a:rPr lang="de-CH" dirty="0" smtClean="0"/>
              <a:t> was </a:t>
            </a:r>
            <a:r>
              <a:rPr lang="de-CH" dirty="0" err="1" smtClean="0"/>
              <a:t>desired</a:t>
            </a:r>
            <a:endParaRPr lang="de-CH" dirty="0" smtClean="0"/>
          </a:p>
          <a:p>
            <a:pPr lvl="1"/>
            <a:r>
              <a:rPr lang="de-CH" dirty="0" err="1" smtClean="0"/>
              <a:t>good</a:t>
            </a:r>
            <a:r>
              <a:rPr lang="de-CH" dirty="0" smtClean="0"/>
              <a:t> </a:t>
            </a:r>
            <a:r>
              <a:rPr lang="de-CH" dirty="0" err="1" smtClean="0"/>
              <a:t>modell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air</a:t>
            </a:r>
            <a:r>
              <a:rPr lang="de-CH" dirty="0" smtClean="0"/>
              <a:t> </a:t>
            </a:r>
            <a:r>
              <a:rPr lang="de-CH" dirty="0" err="1" smtClean="0"/>
              <a:t>traffic</a:t>
            </a:r>
            <a:r>
              <a:rPr lang="de-CH" dirty="0" smtClean="0"/>
              <a:t> [1]</a:t>
            </a:r>
          </a:p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loops</a:t>
            </a:r>
            <a:r>
              <a:rPr lang="de-CH" dirty="0" smtClean="0"/>
              <a:t>?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dead</a:t>
            </a:r>
            <a:r>
              <a:rPr lang="de-CH" dirty="0" smtClean="0"/>
              <a:t> </a:t>
            </a:r>
            <a:r>
              <a:rPr lang="de-CH" dirty="0" err="1" smtClean="0"/>
              <a:t>ends</a:t>
            </a:r>
            <a:endParaRPr lang="de-CH" dirty="0" smtClean="0"/>
          </a:p>
          <a:p>
            <a:pPr lvl="1"/>
            <a:r>
              <a:rPr lang="de-CH" dirty="0" smtClean="0"/>
              <a:t>More </a:t>
            </a:r>
            <a:r>
              <a:rPr lang="de-CH" dirty="0" err="1" smtClean="0"/>
              <a:t>realistic</a:t>
            </a:r>
            <a:r>
              <a:rPr lang="de-CH" dirty="0" smtClean="0"/>
              <a:t> </a:t>
            </a:r>
            <a:r>
              <a:rPr lang="de-CH" dirty="0" err="1" smtClean="0"/>
              <a:t>appearance</a:t>
            </a:r>
            <a:endParaRPr lang="de-CH" dirty="0" smtClean="0"/>
          </a:p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Zipf‘s</a:t>
            </a:r>
            <a:r>
              <a:rPr lang="de-CH" dirty="0" smtClean="0"/>
              <a:t> Law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generate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city</a:t>
            </a:r>
            <a:r>
              <a:rPr lang="de-CH" dirty="0" smtClean="0"/>
              <a:t> </a:t>
            </a:r>
            <a:r>
              <a:rPr lang="de-CH" dirty="0" err="1" smtClean="0"/>
              <a:t>population</a:t>
            </a:r>
            <a:endParaRPr lang="de-CH" dirty="0" smtClean="0"/>
          </a:p>
          <a:p>
            <a:pPr lvl="1">
              <a:buNone/>
            </a:pPr>
            <a:r>
              <a:rPr lang="de-CH" dirty="0" smtClean="0"/>
              <a:t>	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2276872"/>
            <a:ext cx="856895" cy="50405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 </a:t>
            </a:r>
            <a:r>
              <a:rPr lang="de-CH" dirty="0" err="1" smtClean="0"/>
              <a:t>generation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  <p:pic>
        <p:nvPicPr>
          <p:cNvPr id="9" name="Grafik 5" descr="100loop.png"/>
          <p:cNvPicPr>
            <a:picLocks noGrp="1"/>
          </p:cNvPicPr>
          <p:nvPr>
            <p:ph sz="half" idx="1"/>
          </p:nvPr>
        </p:nvPicPr>
        <p:blipFill>
          <a:blip r:embed="rId2" cstate="print"/>
          <a:srcRect r="6567"/>
          <a:stretch>
            <a:fillRect/>
          </a:stretch>
        </p:blipFill>
        <p:spPr bwMode="auto">
          <a:xfrm>
            <a:off x="179512" y="1700808"/>
            <a:ext cx="4114800" cy="330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132856"/>
            <a:ext cx="443216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/>
        </p:nvSpPr>
        <p:spPr>
          <a:xfrm>
            <a:off x="467544" y="501317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Fig. 1: </a:t>
            </a:r>
            <a:r>
              <a:rPr lang="de-CH" i="1" dirty="0" smtClean="0"/>
              <a:t>100 </a:t>
            </a:r>
            <a:r>
              <a:rPr lang="de-CH" i="1" dirty="0" err="1" smtClean="0"/>
              <a:t>node</a:t>
            </a:r>
            <a:r>
              <a:rPr lang="de-CH" i="1" dirty="0" smtClean="0"/>
              <a:t> </a:t>
            </a:r>
            <a:r>
              <a:rPr lang="de-CH" i="1" dirty="0" err="1" smtClean="0"/>
              <a:t>scale</a:t>
            </a:r>
            <a:r>
              <a:rPr lang="de-CH" i="1" dirty="0" smtClean="0"/>
              <a:t> </a:t>
            </a:r>
            <a:r>
              <a:rPr lang="de-CH" i="1" dirty="0" err="1" smtClean="0"/>
              <a:t>free</a:t>
            </a:r>
            <a:r>
              <a:rPr lang="de-CH" i="1" dirty="0" smtClean="0"/>
              <a:t> </a:t>
            </a:r>
            <a:r>
              <a:rPr lang="de-CH" i="1" dirty="0" err="1" smtClean="0"/>
              <a:t>network</a:t>
            </a:r>
            <a:r>
              <a:rPr lang="de-CH" i="1" dirty="0" smtClean="0"/>
              <a:t> </a:t>
            </a:r>
            <a:r>
              <a:rPr lang="de-CH" i="1" dirty="0" err="1" smtClean="0"/>
              <a:t>plotted</a:t>
            </a:r>
            <a:r>
              <a:rPr lang="de-CH" i="1" dirty="0" smtClean="0"/>
              <a:t> </a:t>
            </a:r>
            <a:r>
              <a:rPr lang="de-CH" i="1" dirty="0" err="1" smtClean="0"/>
              <a:t>using</a:t>
            </a:r>
            <a:r>
              <a:rPr lang="de-CH" i="1" dirty="0" smtClean="0"/>
              <a:t> </a:t>
            </a:r>
            <a:r>
              <a:rPr lang="de-CH" i="1" dirty="0" err="1" smtClean="0"/>
              <a:t>Gephi</a:t>
            </a:r>
            <a:r>
              <a:rPr lang="de-CH" i="1" dirty="0" smtClean="0"/>
              <a:t> 0.81 </a:t>
            </a:r>
            <a:r>
              <a:rPr lang="de-CH" i="1" dirty="0" err="1" smtClean="0"/>
              <a:t>beta</a:t>
            </a:r>
            <a:endParaRPr lang="de-CH" i="1" dirty="0"/>
          </a:p>
        </p:txBody>
      </p:sp>
      <p:sp>
        <p:nvSpPr>
          <p:cNvPr id="12" name="Textfeld 11"/>
          <p:cNvSpPr txBox="1"/>
          <p:nvPr/>
        </p:nvSpPr>
        <p:spPr>
          <a:xfrm>
            <a:off x="4067944" y="494290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Fig. 2: </a:t>
            </a:r>
            <a:r>
              <a:rPr lang="de-CH" i="1" dirty="0" err="1" smtClean="0"/>
              <a:t>Estimation</a:t>
            </a:r>
            <a:r>
              <a:rPr lang="de-CH" i="1" dirty="0" smtClean="0"/>
              <a:t> </a:t>
            </a:r>
            <a:r>
              <a:rPr lang="de-CH" i="1" dirty="0" err="1" smtClean="0"/>
              <a:t>of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Zipf-Parameter </a:t>
            </a:r>
            <a:r>
              <a:rPr lang="de-CH" i="1" dirty="0" err="1" smtClean="0"/>
              <a:t>for</a:t>
            </a:r>
            <a:r>
              <a:rPr lang="de-CH" i="1" dirty="0" smtClean="0"/>
              <a:t> </a:t>
            </a:r>
            <a:r>
              <a:rPr lang="de-CH" i="1" dirty="0" err="1" smtClean="0"/>
              <a:t>german</a:t>
            </a:r>
            <a:r>
              <a:rPr lang="de-CH" i="1" dirty="0" smtClean="0"/>
              <a:t> </a:t>
            </a:r>
            <a:r>
              <a:rPr lang="de-CH" i="1" dirty="0" err="1" smtClean="0"/>
              <a:t>cities</a:t>
            </a:r>
            <a:r>
              <a:rPr lang="de-CH" i="1" dirty="0" smtClean="0"/>
              <a:t>, 2008 [2]</a:t>
            </a:r>
            <a:endParaRPr lang="de-CH" i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t>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t>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Mittwoch, 29. Mai 2012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t>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Christian Jordi, Yannick Schmid, Pascal Stücheli</a:t>
            </a:r>
            <a:endParaRPr lang="de-CH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Movie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disease</a:t>
            </a:r>
            <a:r>
              <a:rPr lang="de-CH" dirty="0" smtClean="0"/>
              <a:t> </a:t>
            </a:r>
            <a:r>
              <a:rPr lang="de-CH" dirty="0" err="1" smtClean="0"/>
              <a:t>spreading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Mittwoch, 29. Mai 2012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D1121-23E5-4B82-91E3-3154AA63DE81}" type="slidenum">
              <a:rPr lang="de-CH" smtClean="0"/>
              <a:t>9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Christian </a:t>
            </a:r>
            <a:r>
              <a:rPr lang="en-US" dirty="0" err="1" smtClean="0"/>
              <a:t>Jordi</a:t>
            </a:r>
            <a:r>
              <a:rPr lang="en-US" dirty="0" smtClean="0"/>
              <a:t>, </a:t>
            </a:r>
            <a:r>
              <a:rPr lang="en-US" dirty="0" err="1" smtClean="0"/>
              <a:t>Yannick</a:t>
            </a:r>
            <a:r>
              <a:rPr lang="en-US" dirty="0" smtClean="0"/>
              <a:t> </a:t>
            </a:r>
            <a:r>
              <a:rPr lang="en-US" dirty="0" err="1" smtClean="0"/>
              <a:t>Schmid</a:t>
            </a:r>
            <a:r>
              <a:rPr lang="en-US" dirty="0" smtClean="0"/>
              <a:t>, Pascal </a:t>
            </a:r>
            <a:r>
              <a:rPr lang="en-US" dirty="0" err="1" smtClean="0"/>
              <a:t>Stücheli</a:t>
            </a:r>
            <a:endParaRPr lang="de-CH" dirty="0"/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Infection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500 </a:t>
            </a:r>
            <a:r>
              <a:rPr lang="de-CH" dirty="0" err="1" smtClean="0"/>
              <a:t>city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colour</a:t>
            </a:r>
            <a:r>
              <a:rPr lang="de-CH" dirty="0" smtClean="0"/>
              <a:t> 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not linear, </a:t>
            </a:r>
            <a:r>
              <a:rPr lang="de-CH" dirty="0" err="1" smtClean="0"/>
              <a:t>small</a:t>
            </a:r>
            <a:r>
              <a:rPr lang="de-CH" dirty="0" smtClean="0"/>
              <a:t> </a:t>
            </a:r>
            <a:r>
              <a:rPr lang="de-CH" dirty="0" err="1" smtClean="0"/>
              <a:t>infected</a:t>
            </a:r>
            <a:r>
              <a:rPr lang="de-CH" dirty="0" smtClean="0"/>
              <a:t> </a:t>
            </a:r>
            <a:r>
              <a:rPr lang="de-CH" dirty="0" err="1" smtClean="0"/>
              <a:t>numbers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shown</a:t>
            </a:r>
            <a:r>
              <a:rPr lang="de-CH" dirty="0" smtClean="0"/>
              <a:t> </a:t>
            </a:r>
            <a:r>
              <a:rPr lang="de-CH" dirty="0" err="1" smtClean="0"/>
              <a:t>stronger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official_design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ETH_official_design</Template>
  <TotalTime>0</TotalTime>
  <Words>346</Words>
  <Application>Microsoft Office PowerPoint</Application>
  <PresentationFormat>Bildschirmpräsentation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ETH_official_design</vt:lpstr>
      <vt:lpstr>Stochastic Simulation of an Epidemic outbreak in a large network</vt:lpstr>
      <vt:lpstr>Network generation</vt:lpstr>
      <vt:lpstr>Network generation</vt:lpstr>
      <vt:lpstr>Folie 4</vt:lpstr>
      <vt:lpstr>Folie 5</vt:lpstr>
      <vt:lpstr>Folie 6</vt:lpstr>
      <vt:lpstr>Folie 7</vt:lpstr>
      <vt:lpstr>Folie 8</vt:lpstr>
      <vt:lpstr>Movie of the disease spreading </vt:lpstr>
      <vt:lpstr>References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Simulation of an Epidemic outbreak in a large network</dc:title>
  <dc:creator>Christian</dc:creator>
  <cp:lastModifiedBy>Christian</cp:lastModifiedBy>
  <cp:revision>17</cp:revision>
  <dcterms:created xsi:type="dcterms:W3CDTF">2012-05-26T12:04:15Z</dcterms:created>
  <dcterms:modified xsi:type="dcterms:W3CDTF">2012-05-26T13:25:51Z</dcterms:modified>
</cp:coreProperties>
</file>