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8" r:id="rId4"/>
    <p:sldId id="258" r:id="rId5"/>
    <p:sldId id="259" r:id="rId6"/>
    <p:sldId id="262" r:id="rId7"/>
    <p:sldId id="263" r:id="rId8"/>
    <p:sldId id="269" r:id="rId9"/>
    <p:sldId id="264" r:id="rId10"/>
    <p:sldId id="267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8CB-F678-4CD9-8356-8BA5EBE38B4B}" type="datetimeFigureOut">
              <a:rPr lang="de-CH" smtClean="0"/>
              <a:pPr/>
              <a:t>28.05.2012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98EF-2201-4F4D-9B24-DD689E2AE74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1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Simulation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Epidemic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in a large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Lecture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Computer </a:t>
            </a:r>
            <a:r>
              <a:rPr lang="de-CH" dirty="0" err="1" smtClean="0"/>
              <a:t>Exercises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Modelling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Simulating</a:t>
            </a:r>
            <a:r>
              <a:rPr lang="de-CH" dirty="0" smtClean="0"/>
              <a:t> </a:t>
            </a:r>
            <a:r>
              <a:rPr lang="de-CH" dirty="0" err="1" smtClean="0"/>
              <a:t>Social</a:t>
            </a:r>
            <a:r>
              <a:rPr lang="de-CH" dirty="0" smtClean="0"/>
              <a:t> Systems </a:t>
            </a:r>
            <a:r>
              <a:rPr lang="de-CH" dirty="0" err="1" smtClean="0"/>
              <a:t>with</a:t>
            </a:r>
            <a:r>
              <a:rPr lang="de-CH" dirty="0" smtClean="0"/>
              <a:t> MATLAB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Jordi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</a:t>
            </a:r>
            <a:r>
              <a:rPr lang="en-US" dirty="0" err="1" smtClean="0"/>
              <a:t>Schmid</a:t>
            </a:r>
            <a:r>
              <a:rPr lang="en-US" dirty="0" smtClean="0"/>
              <a:t>, Pascal </a:t>
            </a:r>
            <a:r>
              <a:rPr lang="en-US" dirty="0" err="1" smtClean="0"/>
              <a:t>Stücheli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Infection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500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linear,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shown</a:t>
            </a:r>
            <a:r>
              <a:rPr lang="de-CH" dirty="0" smtClean="0"/>
              <a:t> </a:t>
            </a:r>
            <a:r>
              <a:rPr lang="de-CH" dirty="0" err="1" smtClean="0"/>
              <a:t>stronger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</a:t>
            </a:r>
            <a:r>
              <a:rPr lang="en-GB" dirty="0" err="1" smtClean="0"/>
              <a:t>Berliant</a:t>
            </a:r>
            <a:r>
              <a:rPr lang="en-GB" dirty="0" smtClean="0"/>
              <a:t> M. and Watanabe H, "A Scale-Free Network Structure Explains the City-Size Distribution." mimeo </a:t>
            </a:r>
            <a:r>
              <a:rPr lang="en-GB" b="1" dirty="0" smtClean="0"/>
              <a:t>1-11, </a:t>
            </a:r>
            <a:r>
              <a:rPr lang="en-GB" dirty="0" smtClean="0"/>
              <a:t>2008.</a:t>
            </a:r>
            <a:endParaRPr lang="de-CH" dirty="0" smtClean="0"/>
          </a:p>
          <a:p>
            <a:pPr lvl="0"/>
            <a:r>
              <a:rPr lang="de-CH" dirty="0" smtClean="0"/>
              <a:t>[2]:</a:t>
            </a:r>
            <a:r>
              <a:rPr lang="en-GB" dirty="0" smtClean="0"/>
              <a:t>Just T and Stephan P, "Die </a:t>
            </a:r>
            <a:r>
              <a:rPr lang="en-GB" dirty="0" err="1" smtClean="0"/>
              <a:t>seltsam</a:t>
            </a:r>
            <a:r>
              <a:rPr lang="en-GB" dirty="0" smtClean="0"/>
              <a:t> stabile </a:t>
            </a:r>
            <a:r>
              <a:rPr lang="en-GB" dirty="0" err="1" smtClean="0"/>
              <a:t>Größenstruktur</a:t>
            </a:r>
            <a:r>
              <a:rPr lang="en-GB" dirty="0" smtClean="0"/>
              <a:t> </a:t>
            </a:r>
            <a:r>
              <a:rPr lang="en-GB" dirty="0" err="1" smtClean="0"/>
              <a:t>deutscher</a:t>
            </a:r>
            <a:r>
              <a:rPr lang="en-GB" dirty="0" smtClean="0"/>
              <a:t> </a:t>
            </a:r>
            <a:r>
              <a:rPr lang="en-GB" dirty="0" err="1" smtClean="0"/>
              <a:t>Städte</a:t>
            </a:r>
            <a:r>
              <a:rPr lang="en-GB" dirty="0" smtClean="0"/>
              <a:t>: Das </a:t>
            </a:r>
            <a:r>
              <a:rPr lang="en-GB" dirty="0" err="1" smtClean="0"/>
              <a:t>Zipfsche</a:t>
            </a:r>
            <a:r>
              <a:rPr lang="en-GB" dirty="0" smtClean="0"/>
              <a:t> </a:t>
            </a:r>
            <a:r>
              <a:rPr lang="en-GB" dirty="0" err="1" smtClean="0"/>
              <a:t>Gesetz</a:t>
            </a:r>
            <a:r>
              <a:rPr lang="en-GB" dirty="0" smtClean="0"/>
              <a:t> und seine </a:t>
            </a:r>
            <a:r>
              <a:rPr lang="en-GB" dirty="0" err="1" smtClean="0"/>
              <a:t>Implikationen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urbane </a:t>
            </a:r>
            <a:r>
              <a:rPr lang="en-GB" dirty="0" err="1" smtClean="0"/>
              <a:t>Regionen</a:t>
            </a:r>
            <a:r>
              <a:rPr lang="en-GB" dirty="0" smtClean="0"/>
              <a:t>." Deutsche Bank Research, No </a:t>
            </a:r>
            <a:r>
              <a:rPr lang="en-GB" b="1" dirty="0" smtClean="0"/>
              <a:t>31</a:t>
            </a:r>
            <a:r>
              <a:rPr lang="en-GB" dirty="0" smtClean="0"/>
              <a:t>, 2009;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 err="1" smtClean="0"/>
              <a:t>aim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Barabási</a:t>
            </a:r>
            <a:r>
              <a:rPr lang="de-CH" dirty="0" smtClean="0"/>
              <a:t>-Albert Model </a:t>
            </a:r>
            <a:r>
              <a:rPr lang="de-CH" dirty="0" err="1" smtClean="0"/>
              <a:t>to</a:t>
            </a:r>
            <a:r>
              <a:rPr lang="de-CH" dirty="0" smtClean="0"/>
              <a:t> form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pPr lvl="1">
              <a:buNone/>
            </a:pPr>
            <a:r>
              <a:rPr lang="de-CH" dirty="0" smtClean="0">
                <a:solidFill>
                  <a:schemeClr val="bg1"/>
                </a:solidFill>
              </a:rPr>
              <a:t>a</a:t>
            </a:r>
          </a:p>
          <a:p>
            <a:endParaRPr lang="de-CH" dirty="0" smtClean="0"/>
          </a:p>
          <a:p>
            <a:r>
              <a:rPr lang="de-CH" dirty="0" err="1" smtClean="0"/>
              <a:t>Storing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lists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hubs</a:t>
            </a:r>
            <a:r>
              <a:rPr lang="de-CH" dirty="0" smtClean="0"/>
              <a:t> was </a:t>
            </a:r>
            <a:r>
              <a:rPr lang="de-CH" dirty="0" err="1" smtClean="0"/>
              <a:t>desired</a:t>
            </a:r>
            <a:endParaRPr lang="de-CH" dirty="0" smtClean="0"/>
          </a:p>
          <a:p>
            <a:pPr lvl="1"/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modell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air</a:t>
            </a:r>
            <a:r>
              <a:rPr lang="de-CH" dirty="0" smtClean="0"/>
              <a:t> </a:t>
            </a:r>
            <a:r>
              <a:rPr lang="de-CH" dirty="0" err="1" smtClean="0"/>
              <a:t>traffic</a:t>
            </a:r>
            <a:r>
              <a:rPr lang="de-CH" dirty="0" smtClean="0"/>
              <a:t> [1]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loops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dead</a:t>
            </a:r>
            <a:r>
              <a:rPr lang="de-CH" dirty="0" smtClean="0"/>
              <a:t> </a:t>
            </a:r>
            <a:r>
              <a:rPr lang="de-CH" dirty="0" err="1" smtClean="0"/>
              <a:t>ends</a:t>
            </a:r>
            <a:endParaRPr lang="de-CH" dirty="0" smtClean="0"/>
          </a:p>
          <a:p>
            <a:pPr lvl="1"/>
            <a:r>
              <a:rPr lang="de-CH" dirty="0" smtClean="0"/>
              <a:t>More </a:t>
            </a:r>
            <a:r>
              <a:rPr lang="de-CH" dirty="0" err="1" smtClean="0"/>
              <a:t>realistic</a:t>
            </a:r>
            <a:r>
              <a:rPr lang="de-CH" dirty="0" smtClean="0"/>
              <a:t> </a:t>
            </a:r>
            <a:r>
              <a:rPr lang="de-CH" dirty="0" err="1" smtClean="0"/>
              <a:t>appearance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Zipf‘s</a:t>
            </a:r>
            <a:r>
              <a:rPr lang="de-CH" dirty="0" smtClean="0"/>
              <a:t> Law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population</a:t>
            </a:r>
            <a:endParaRPr lang="de-CH" dirty="0" smtClean="0"/>
          </a:p>
          <a:p>
            <a:pPr lvl="1">
              <a:buNone/>
            </a:pPr>
            <a:r>
              <a:rPr lang="de-CH" dirty="0" smtClean="0"/>
              <a:t>	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276872"/>
            <a:ext cx="856895" cy="5040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9" name="Grafik 5" descr="100loop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6567"/>
          <a:stretch>
            <a:fillRect/>
          </a:stretch>
        </p:blipFill>
        <p:spPr bwMode="auto">
          <a:xfrm>
            <a:off x="179512" y="1700808"/>
            <a:ext cx="4114800" cy="33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321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467544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1: </a:t>
            </a:r>
            <a:r>
              <a:rPr lang="de-CH" i="1" dirty="0" smtClean="0"/>
              <a:t>100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scale</a:t>
            </a:r>
            <a:r>
              <a:rPr lang="de-CH" i="1" dirty="0" smtClean="0"/>
              <a:t> </a:t>
            </a:r>
            <a:r>
              <a:rPr lang="de-CH" i="1" dirty="0" err="1" smtClean="0"/>
              <a:t>free</a:t>
            </a:r>
            <a:r>
              <a:rPr lang="de-CH" i="1" dirty="0" smtClean="0"/>
              <a:t> </a:t>
            </a:r>
            <a:r>
              <a:rPr lang="de-CH" i="1" dirty="0" err="1" smtClean="0"/>
              <a:t>network</a:t>
            </a:r>
            <a:r>
              <a:rPr lang="de-CH" i="1" dirty="0" smtClean="0"/>
              <a:t> </a:t>
            </a:r>
            <a:r>
              <a:rPr lang="de-CH" i="1" dirty="0" err="1" smtClean="0"/>
              <a:t>plotted</a:t>
            </a:r>
            <a:r>
              <a:rPr lang="de-CH" i="1" dirty="0" smtClean="0"/>
              <a:t> </a:t>
            </a:r>
            <a:r>
              <a:rPr lang="de-CH" i="1" dirty="0" err="1" smtClean="0"/>
              <a:t>using</a:t>
            </a:r>
            <a:r>
              <a:rPr lang="de-CH" i="1" dirty="0" smtClean="0"/>
              <a:t> </a:t>
            </a:r>
            <a:r>
              <a:rPr lang="de-CH" i="1" dirty="0" err="1" smtClean="0"/>
              <a:t>Gephi</a:t>
            </a:r>
            <a:r>
              <a:rPr lang="de-CH" i="1" dirty="0" smtClean="0"/>
              <a:t> 0.81 </a:t>
            </a:r>
            <a:r>
              <a:rPr lang="de-CH" i="1" dirty="0" err="1" smtClean="0"/>
              <a:t>beta</a:t>
            </a:r>
            <a:endParaRPr lang="de-CH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67944" y="494290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2: </a:t>
            </a:r>
            <a:r>
              <a:rPr lang="de-CH" i="1" dirty="0" err="1" smtClean="0"/>
              <a:t>Estimation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Zipf-Parameter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german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, 2008 [2]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</a:t>
            </a:r>
            <a:r>
              <a:rPr lang="de-CH" dirty="0" err="1" smtClean="0"/>
              <a:t>Infection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 – model (non </a:t>
            </a:r>
            <a:r>
              <a:rPr lang="de-CH" dirty="0" err="1" smtClean="0"/>
              <a:t>lethal</a:t>
            </a:r>
            <a:r>
              <a:rPr lang="de-CH" dirty="0" smtClean="0"/>
              <a:t> /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resistance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ODE:</a:t>
            </a:r>
          </a:p>
          <a:p>
            <a:endParaRPr lang="de-CH" dirty="0" smtClean="0"/>
          </a:p>
          <a:p>
            <a:r>
              <a:rPr lang="de-CH" dirty="0" err="1" smtClean="0"/>
              <a:t>Stochastic</a:t>
            </a:r>
            <a:r>
              <a:rPr lang="de-CH" dirty="0" smtClean="0"/>
              <a:t> model: Normal </a:t>
            </a:r>
            <a:r>
              <a:rPr lang="de-CH" dirty="0" err="1" smtClean="0"/>
              <a:t>distributed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. </a:t>
            </a:r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el-GR" dirty="0" smtClean="0"/>
              <a:t>Δ</a:t>
            </a:r>
            <a:r>
              <a:rPr lang="de-CH" dirty="0" smtClean="0"/>
              <a:t>t</a:t>
            </a:r>
          </a:p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meeting</a:t>
            </a:r>
            <a:r>
              <a:rPr lang="de-CH" dirty="0" smtClean="0"/>
              <a:t>:</a:t>
            </a:r>
          </a:p>
          <a:p>
            <a:pPr>
              <a:buNone/>
            </a:pPr>
            <a:r>
              <a:rPr lang="de-CH" dirty="0" smtClean="0"/>
              <a:t> </a:t>
            </a:r>
          </a:p>
          <a:p>
            <a:r>
              <a:rPr lang="de-CH" dirty="0" smtClean="0"/>
              <a:t>Parameters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flu</a:t>
            </a:r>
            <a:r>
              <a:rPr lang="de-CH" dirty="0" smtClean="0"/>
              <a:t>.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rough</a:t>
            </a:r>
            <a:r>
              <a:rPr lang="de-CH" dirty="0" smtClean="0"/>
              <a:t> </a:t>
            </a:r>
            <a:r>
              <a:rPr lang="de-CH" dirty="0" err="1" smtClean="0"/>
              <a:t>approximation</a:t>
            </a:r>
            <a:r>
              <a:rPr lang="de-CH" dirty="0" smtClean="0"/>
              <a:t>. 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907704" y="2420888"/>
          <a:ext cx="1474788" cy="788987"/>
        </p:xfrm>
        <a:graphic>
          <a:graphicData uri="http://schemas.openxmlformats.org/presentationml/2006/ole">
            <p:oleObj spid="_x0000_s9224" name="Formel" r:id="rId3" imgW="736560" imgH="39348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779912" y="4149080"/>
          <a:ext cx="2490788" cy="787400"/>
        </p:xfrm>
        <a:graphic>
          <a:graphicData uri="http://schemas.openxmlformats.org/presentationml/2006/ole">
            <p:oleObj spid="_x0000_s9225" name="Formel" r:id="rId4" imgW="124452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Traffic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</a:t>
            </a:r>
            <a:r>
              <a:rPr lang="en-US" dirty="0" err="1" smtClean="0"/>
              <a:t>caluclations</a:t>
            </a:r>
            <a:endParaRPr lang="en-US" dirty="0" smtClean="0"/>
          </a:p>
          <a:p>
            <a:r>
              <a:rPr lang="en-US" dirty="0" smtClean="0"/>
              <a:t>Infections approximations:</a:t>
            </a:r>
          </a:p>
          <a:p>
            <a:pPr lvl="1"/>
            <a:r>
              <a:rPr lang="en-US" dirty="0" smtClean="0"/>
              <a:t>With binomial distributed random variable (multiple infections of the same susceptible possible)</a:t>
            </a:r>
          </a:p>
          <a:p>
            <a:pPr lvl="1"/>
            <a:r>
              <a:rPr lang="en-US" dirty="0" smtClean="0"/>
              <a:t>In a later stage (above 10,000 infected) no random component anymore</a:t>
            </a:r>
          </a:p>
          <a:p>
            <a:r>
              <a:rPr lang="en-US" dirty="0" smtClean="0"/>
              <a:t>Traffic approximations: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 err="1" smtClean="0"/>
              <a:t>parfore</a:t>
            </a:r>
            <a:r>
              <a:rPr lang="en-US" dirty="0" smtClean="0"/>
              <a:t> for </a:t>
            </a:r>
            <a:r>
              <a:rPr lang="en-US" dirty="0" err="1" smtClean="0"/>
              <a:t>simultanious</a:t>
            </a:r>
            <a:r>
              <a:rPr lang="en-US" dirty="0" smtClean="0"/>
              <a:t> simulations. (One run, 80 </a:t>
            </a:r>
            <a:r>
              <a:rPr lang="en-US" smtClean="0"/>
              <a:t>days simulated </a:t>
            </a:r>
            <a:r>
              <a:rPr lang="en-US" dirty="0" smtClean="0"/>
              <a:t>approx. 30 min on a standard laptop).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TH_official_desig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ETH_official_design</Template>
  <TotalTime>0</TotalTime>
  <Words>520</Words>
  <Application>Microsoft Office PowerPoint</Application>
  <PresentationFormat>Bildschirmpräsentation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ETH_official_design</vt:lpstr>
      <vt:lpstr>Microsoft Formel-Editor 3.0</vt:lpstr>
      <vt:lpstr>Stochastic Simulation of an Epidemic outbreak in a large network</vt:lpstr>
      <vt:lpstr>Introduction / aim of the project</vt:lpstr>
      <vt:lpstr>Simulation overview</vt:lpstr>
      <vt:lpstr>Network generation</vt:lpstr>
      <vt:lpstr>Network generation</vt:lpstr>
      <vt:lpstr>Disease spreading - Infection</vt:lpstr>
      <vt:lpstr>Disease spreading - Traffic</vt:lpstr>
      <vt:lpstr>Approximations</vt:lpstr>
      <vt:lpstr>Results</vt:lpstr>
      <vt:lpstr>Results</vt:lpstr>
      <vt:lpstr>Movie of the disease spreading </vt:lpstr>
      <vt:lpstr>Discussion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 of an Epidemic outbreak in a large network</dc:title>
  <dc:creator>Christian</dc:creator>
  <cp:lastModifiedBy>Dr. Stu</cp:lastModifiedBy>
  <cp:revision>24</cp:revision>
  <dcterms:created xsi:type="dcterms:W3CDTF">2012-05-26T12:04:15Z</dcterms:created>
  <dcterms:modified xsi:type="dcterms:W3CDTF">2012-05-28T09:28:58Z</dcterms:modified>
</cp:coreProperties>
</file>