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FC3EC-6FB8-4B4A-81D8-157B7D12326A}" type="datetimeFigureOut">
              <a:rPr lang="en-US" smtClean="0"/>
              <a:t>6/17/2012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1A795-389C-48F7-BABC-9C899974EF7B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109663"/>
            <a:ext cx="8382000" cy="1089025"/>
          </a:xfrm>
        </p:spPr>
        <p:txBody>
          <a:bodyPr tIns="45720" bIns="45720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13518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2305050"/>
            <a:ext cx="8382000" cy="776288"/>
          </a:xfr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DE" smtClean="0"/>
              <a:t>Formatvorlage des Untertitelmasters durch Klicken bearbeiten</a:t>
            </a:r>
            <a:endParaRPr lang="de-CH" dirty="0"/>
          </a:p>
        </p:txBody>
      </p:sp>
      <p:pic>
        <p:nvPicPr>
          <p:cNvPr id="135187" name="Grafik 20" descr="footer.jpg"/>
          <p:cNvPicPr>
            <a:picLocks noChangeAspect="1"/>
          </p:cNvPicPr>
          <p:nvPr/>
        </p:nvPicPr>
        <p:blipFill>
          <a:blip r:embed="rId2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0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pic>
        <p:nvPicPr>
          <p:cNvPr id="17" name="Grafik 16" descr="pic_titel_1.jpg"/>
          <p:cNvPicPr>
            <a:picLocks noChangeAspect="1"/>
          </p:cNvPicPr>
          <p:nvPr/>
        </p:nvPicPr>
        <p:blipFill>
          <a:blip r:embed="rId3" cstate="print"/>
          <a:srcRect b="1765"/>
          <a:stretch>
            <a:fillRect/>
          </a:stretch>
        </p:blipFill>
        <p:spPr>
          <a:xfrm>
            <a:off x="-1587" y="3292475"/>
            <a:ext cx="9144000" cy="3286125"/>
          </a:xfrm>
          <a:prstGeom prst="rect">
            <a:avLst/>
          </a:prstGeom>
        </p:spPr>
      </p:pic>
      <p:sp>
        <p:nvSpPr>
          <p:cNvPr id="19" name="Datumsplatzhalt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20" name="Foliennummernplatzhalt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22" name="Picture 12" descr="eth_o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Grafik 17" descr="BSSE_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61" name="Grafik 20" descr="footer.jpg"/>
          <p:cNvPicPr>
            <a:picLocks noChangeAspect="1"/>
          </p:cNvPicPr>
          <p:nvPr/>
        </p:nvPicPr>
        <p:blipFill>
          <a:blip r:embed="rId4" cstate="print"/>
          <a:srcRect l="307" r="360" b="8740"/>
          <a:stretch>
            <a:fillRect/>
          </a:stretch>
        </p:blipFill>
        <p:spPr bwMode="auto">
          <a:xfrm>
            <a:off x="0" y="6577013"/>
            <a:ext cx="914400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Line 16"/>
          <p:cNvSpPr>
            <a:spLocks noChangeShapeType="1"/>
          </p:cNvSpPr>
          <p:nvPr/>
        </p:nvSpPr>
        <p:spPr bwMode="auto">
          <a:xfrm>
            <a:off x="87630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5" name="Line 17"/>
          <p:cNvSpPr>
            <a:spLocks noChangeShapeType="1"/>
          </p:cNvSpPr>
          <p:nvPr/>
        </p:nvSpPr>
        <p:spPr bwMode="auto">
          <a:xfrm>
            <a:off x="709295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5422900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3754438" y="-11113"/>
            <a:ext cx="0" cy="150813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13415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957261"/>
            <a:ext cx="8382000" cy="766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 smtClean="0"/>
              <a:t>Mastertitelformat bearbeiten</a:t>
            </a:r>
          </a:p>
        </p:txBody>
      </p:sp>
      <p:sp>
        <p:nvSpPr>
          <p:cNvPr id="13415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751013"/>
            <a:ext cx="8382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2185988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>
            <a:off x="7091363" y="6697663"/>
            <a:ext cx="0" cy="17621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de-CH"/>
          </a:p>
        </p:txBody>
      </p:sp>
      <p:sp>
        <p:nvSpPr>
          <p:cNvPr id="32" name="Datumsplatzhalter 18"/>
          <p:cNvSpPr>
            <a:spLocks noGrp="1"/>
          </p:cNvSpPr>
          <p:nvPr>
            <p:ph type="dt" sz="half" idx="2"/>
          </p:nvPr>
        </p:nvSpPr>
        <p:spPr bwMode="auto">
          <a:xfrm>
            <a:off x="292100" y="6635750"/>
            <a:ext cx="18224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35750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4" name="Fußzeilenplatzhalter 20"/>
          <p:cNvSpPr>
            <a:spLocks noGrp="1"/>
          </p:cNvSpPr>
          <p:nvPr>
            <p:ph type="ftr" sz="quarter" idx="3"/>
          </p:nvPr>
        </p:nvSpPr>
        <p:spPr bwMode="auto">
          <a:xfrm>
            <a:off x="2239963" y="6635750"/>
            <a:ext cx="4773612" cy="4492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bg1"/>
                </a:solidFill>
                <a:ea typeface="+mn-ea"/>
              </a:defRPr>
            </a:lvl1pPr>
          </a:lstStyle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17" name="Picture 12" descr="eth_ologo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413" y="152401"/>
            <a:ext cx="1649412" cy="4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Grafik 15" descr="BSSE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8304" y="52783"/>
            <a:ext cx="1040451" cy="85593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 spd="slow"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361950" indent="-3619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16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42888" algn="l" rtl="0" eaLnBrk="1" fontAlgn="base" hangingPunct="1">
        <a:lnSpc>
          <a:spcPts val="2200"/>
        </a:lnSpc>
        <a:spcBef>
          <a:spcPts val="400"/>
        </a:spcBef>
        <a:spcAft>
          <a:spcPct val="0"/>
        </a:spcAft>
        <a:buClr>
          <a:schemeClr val="accent3"/>
        </a:buClr>
        <a:buFont typeface="Wingdings" pitchFamily="16" charset="2"/>
        <a:buChar char="§"/>
        <a:defRPr sz="2000">
          <a:solidFill>
            <a:schemeClr val="tx1"/>
          </a:solidFill>
          <a:latin typeface="+mn-lt"/>
          <a:ea typeface="+mn-ea"/>
        </a:defRPr>
      </a:lvl2pPr>
      <a:lvl3pPr marL="957263" indent="-190500" algn="l" rtl="0" eaLnBrk="1" fontAlgn="base" hangingPunct="1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343025" indent="-195263" algn="l" rtl="0" eaLnBrk="1" fontAlgn="base" hangingPunct="1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1524000" indent="-96838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5pPr>
      <a:lvl6pPr marL="19812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eaLnBrk="1" fontAlgn="base" hangingPunct="1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Course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Group 2 – Pascal </a:t>
            </a:r>
            <a:r>
              <a:rPr lang="en-US" dirty="0" err="1" smtClean="0"/>
              <a:t>Stücheli</a:t>
            </a:r>
            <a:r>
              <a:rPr lang="en-US" dirty="0" smtClean="0"/>
              <a:t>, Christian </a:t>
            </a:r>
            <a:r>
              <a:rPr lang="en-US" dirty="0" err="1" smtClean="0"/>
              <a:t>Jordi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Introduction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4911080" cy="4678362"/>
          </a:xfrm>
        </p:spPr>
        <p:txBody>
          <a:bodyPr/>
          <a:lstStyle/>
          <a:p>
            <a:r>
              <a:rPr lang="de-CH" dirty="0" smtClean="0"/>
              <a:t>GFP </a:t>
            </a:r>
            <a:r>
              <a:rPr lang="de-CH" dirty="0" err="1" smtClean="0"/>
              <a:t>very</a:t>
            </a:r>
            <a:r>
              <a:rPr lang="de-CH" dirty="0" smtClean="0"/>
              <a:t> </a:t>
            </a:r>
            <a:r>
              <a:rPr lang="de-CH" dirty="0" err="1" smtClean="0"/>
              <a:t>extensively</a:t>
            </a:r>
            <a:r>
              <a:rPr lang="de-CH" dirty="0" smtClean="0"/>
              <a:t> </a:t>
            </a:r>
            <a:r>
              <a:rPr lang="de-CH" dirty="0" err="1" smtClean="0"/>
              <a:t>used</a:t>
            </a:r>
            <a:r>
              <a:rPr lang="de-CH" dirty="0" smtClean="0"/>
              <a:t> in </a:t>
            </a:r>
            <a:r>
              <a:rPr lang="de-CH" dirty="0" err="1" smtClean="0"/>
              <a:t>science</a:t>
            </a:r>
            <a:endParaRPr lang="de-CH" dirty="0" smtClean="0"/>
          </a:p>
          <a:p>
            <a:r>
              <a:rPr lang="de-CH" dirty="0" smtClean="0"/>
              <a:t>Fluorophore </a:t>
            </a:r>
            <a:r>
              <a:rPr lang="de-CH" dirty="0" err="1" smtClean="0"/>
              <a:t>absorbes</a:t>
            </a:r>
            <a:r>
              <a:rPr lang="de-CH" dirty="0" smtClean="0"/>
              <a:t> </a:t>
            </a:r>
            <a:r>
              <a:rPr lang="de-CH" dirty="0" err="1" smtClean="0"/>
              <a:t>light</a:t>
            </a:r>
            <a:r>
              <a:rPr lang="de-CH" dirty="0" smtClean="0"/>
              <a:t> </a:t>
            </a:r>
            <a:r>
              <a:rPr lang="de-CH" dirty="0" err="1" smtClean="0"/>
              <a:t>and</a:t>
            </a:r>
            <a:r>
              <a:rPr lang="de-CH" dirty="0" smtClean="0"/>
              <a:t> </a:t>
            </a:r>
            <a:r>
              <a:rPr lang="de-CH" dirty="0" err="1" smtClean="0"/>
              <a:t>emits</a:t>
            </a:r>
            <a:r>
              <a:rPr lang="de-CH" dirty="0" smtClean="0"/>
              <a:t> on a different </a:t>
            </a:r>
            <a:r>
              <a:rPr lang="de-CH" dirty="0" err="1" smtClean="0"/>
              <a:t>wavelength</a:t>
            </a:r>
            <a:endParaRPr lang="de-CH" dirty="0"/>
          </a:p>
        </p:txBody>
      </p:sp>
      <p:pic>
        <p:nvPicPr>
          <p:cNvPr id="1026" name="Picture 2" descr="C:\Users\Dr. Stu\LabWork\GFP-carto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1844824"/>
            <a:ext cx="3305572" cy="3390330"/>
          </a:xfrm>
          <a:prstGeom prst="rect">
            <a:avLst/>
          </a:prstGeom>
          <a:noFill/>
        </p:spPr>
      </p:pic>
      <p:pic>
        <p:nvPicPr>
          <p:cNvPr id="1027" name="Picture 3" descr="C:\Users\Dr. Stu\LabWork\fluoroph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861048"/>
            <a:ext cx="5112568" cy="2536248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5273260" y="5517232"/>
            <a:ext cx="41777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Practicle</a:t>
            </a:r>
            <a:r>
              <a:rPr lang="en-US" sz="1600" b="1" dirty="0" smtClean="0"/>
              <a:t> Course in </a:t>
            </a:r>
          </a:p>
          <a:p>
            <a:r>
              <a:rPr lang="en-US" sz="1600" b="1" dirty="0" smtClean="0"/>
              <a:t>Molecular Biology &amp; Microbiology</a:t>
            </a:r>
            <a:r>
              <a:rPr lang="en-US" sz="1600" dirty="0" smtClean="0"/>
              <a:t>, 20012</a:t>
            </a:r>
            <a:endParaRPr lang="en-US" sz="160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3542928" cy="4678362"/>
          </a:xfrm>
        </p:spPr>
        <p:txBody>
          <a:bodyPr/>
          <a:lstStyle/>
          <a:p>
            <a:r>
              <a:rPr lang="en-US" dirty="0" smtClean="0"/>
              <a:t>State of the art:</a:t>
            </a:r>
          </a:p>
          <a:p>
            <a:pPr lvl="1"/>
            <a:r>
              <a:rPr lang="en-US" dirty="0" smtClean="0"/>
              <a:t>Different </a:t>
            </a:r>
            <a:r>
              <a:rPr lang="en-US" dirty="0" err="1" smtClean="0"/>
              <a:t>absorbations</a:t>
            </a:r>
            <a:endParaRPr lang="en-US" dirty="0" smtClean="0"/>
          </a:p>
          <a:p>
            <a:pPr lvl="1"/>
            <a:r>
              <a:rPr lang="en-US" dirty="0" smtClean="0"/>
              <a:t>Different emissions</a:t>
            </a:r>
          </a:p>
          <a:p>
            <a:pPr lvl="1"/>
            <a:r>
              <a:rPr lang="en-US" dirty="0" smtClean="0"/>
              <a:t>Different stabilities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Goal of this experiment was it to produce a library of site – directed random mutations and screen for a red shifted excitation</a:t>
            </a:r>
            <a:endParaRPr lang="en-US" dirty="0"/>
          </a:p>
        </p:txBody>
      </p:sp>
      <p:pic>
        <p:nvPicPr>
          <p:cNvPr id="2050" name="Picture 2" descr="C:\Users\Dr. Stu\LabWork\different-color-fps-shanern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928" y="1412776"/>
            <a:ext cx="4897915" cy="4653136"/>
          </a:xfrm>
          <a:prstGeom prst="rect">
            <a:avLst/>
          </a:prstGeom>
          <a:noFill/>
        </p:spPr>
      </p:pic>
      <p:sp>
        <p:nvSpPr>
          <p:cNvPr id="5" name="Textfeld 4"/>
          <p:cNvSpPr txBox="1"/>
          <p:nvPr/>
        </p:nvSpPr>
        <p:spPr>
          <a:xfrm>
            <a:off x="4427984" y="6093296"/>
            <a:ext cx="428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Shaner</a:t>
            </a:r>
            <a:r>
              <a:rPr lang="en-US" sz="1600" dirty="0" smtClean="0"/>
              <a:t>, et al. </a:t>
            </a:r>
            <a:r>
              <a:rPr lang="en-US" sz="1600" b="1" dirty="0" smtClean="0"/>
              <a:t>Journal </a:t>
            </a:r>
            <a:r>
              <a:rPr lang="en-US" sz="1600" b="1" dirty="0" smtClean="0"/>
              <a:t>of Cell </a:t>
            </a:r>
            <a:r>
              <a:rPr lang="en-US" sz="1600" b="1" dirty="0" smtClean="0"/>
              <a:t>Science</a:t>
            </a:r>
            <a:r>
              <a:rPr lang="en-US" sz="1600" dirty="0" smtClean="0"/>
              <a:t>, 2007</a:t>
            </a:r>
            <a:endParaRPr lang="en-US" sz="16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1000" y="1751013"/>
            <a:ext cx="5127104" cy="4678362"/>
          </a:xfrm>
        </p:spPr>
        <p:txBody>
          <a:bodyPr/>
          <a:lstStyle/>
          <a:p>
            <a:r>
              <a:rPr lang="en-US" dirty="0" smtClean="0"/>
              <a:t>1. Create mutants library </a:t>
            </a:r>
          </a:p>
          <a:p>
            <a:pPr lvl="1"/>
            <a:r>
              <a:rPr lang="en-US" dirty="0" smtClean="0"/>
              <a:t>(F64, S65, S72), </a:t>
            </a:r>
            <a:r>
              <a:rPr lang="en-US" dirty="0" err="1" smtClean="0"/>
              <a:t>GFPuv</a:t>
            </a:r>
            <a:r>
              <a:rPr lang="en-US" dirty="0" smtClean="0"/>
              <a:t> on a plasmid with </a:t>
            </a:r>
            <a:r>
              <a:rPr lang="en-US" dirty="0" err="1" smtClean="0"/>
              <a:t>A</a:t>
            </a:r>
            <a:r>
              <a:rPr lang="en-US" dirty="0" err="1" smtClean="0"/>
              <a:t>mpicillin</a:t>
            </a:r>
            <a:r>
              <a:rPr lang="en-US" dirty="0" smtClean="0"/>
              <a:t> resistance, site directed mutagenesis in PCR</a:t>
            </a:r>
          </a:p>
          <a:p>
            <a:r>
              <a:rPr lang="en-US" dirty="0" smtClean="0"/>
              <a:t>2. Transform plasmid in </a:t>
            </a:r>
            <a:r>
              <a:rPr lang="en-US" i="1" dirty="0" err="1" smtClean="0"/>
              <a:t>E.coli</a:t>
            </a:r>
            <a:endParaRPr lang="en-US" i="1" dirty="0" smtClean="0"/>
          </a:p>
          <a:p>
            <a:pPr lvl="1"/>
            <a:r>
              <a:rPr lang="en-US" dirty="0" smtClean="0"/>
              <a:t>Rubidium induced competent strain </a:t>
            </a:r>
            <a:r>
              <a:rPr lang="en-US" i="1" dirty="0" smtClean="0"/>
              <a:t>Top10</a:t>
            </a:r>
          </a:p>
          <a:p>
            <a:r>
              <a:rPr lang="en-US" dirty="0" smtClean="0"/>
              <a:t>3. Screen for better excitation</a:t>
            </a:r>
          </a:p>
          <a:p>
            <a:pPr lvl="1"/>
            <a:r>
              <a:rPr lang="en-US" dirty="0" smtClean="0"/>
              <a:t>Red shifted excitation</a:t>
            </a:r>
          </a:p>
          <a:p>
            <a:r>
              <a:rPr lang="en-US" dirty="0" smtClean="0"/>
              <a:t>4. In </a:t>
            </a:r>
            <a:r>
              <a:rPr lang="en-US" dirty="0" err="1" smtClean="0"/>
              <a:t>silico</a:t>
            </a:r>
            <a:r>
              <a:rPr lang="en-US" dirty="0" smtClean="0"/>
              <a:t> analysis of the mutant</a:t>
            </a:r>
          </a:p>
          <a:p>
            <a:r>
              <a:rPr lang="en-US" dirty="0" smtClean="0"/>
              <a:t>5. Transform plasmid in production strand of E. coli, run test-fermentation, process of product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  <p:pic>
        <p:nvPicPr>
          <p:cNvPr id="3074" name="Picture 2" descr="C:\Users\Dr. Stu\LabWork\sitedirected-mutagen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53074" y="1196752"/>
            <a:ext cx="3590926" cy="496252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fluorescing mutants were produced</a:t>
            </a:r>
          </a:p>
          <a:p>
            <a:pPr lvl="1"/>
            <a:r>
              <a:rPr lang="en-US" dirty="0" smtClean="0"/>
              <a:t>Around one fifth of the mutants had red shift</a:t>
            </a:r>
          </a:p>
          <a:p>
            <a:pPr lvl="1"/>
            <a:r>
              <a:rPr lang="en-US" dirty="0" smtClean="0"/>
              <a:t>Almost all were fluorescing under UV light</a:t>
            </a:r>
          </a:p>
          <a:p>
            <a:r>
              <a:rPr lang="en-US" dirty="0" smtClean="0"/>
              <a:t>Red shift could well have been seen</a:t>
            </a:r>
          </a:p>
          <a:p>
            <a:r>
              <a:rPr lang="en-US" dirty="0" smtClean="0"/>
              <a:t>Growth was in a estimated range</a:t>
            </a:r>
          </a:p>
          <a:p>
            <a:r>
              <a:rPr lang="en-US" dirty="0" smtClean="0"/>
              <a:t>Protein expression with IPTG  was good</a:t>
            </a:r>
          </a:p>
          <a:p>
            <a:r>
              <a:rPr lang="en-US" dirty="0" smtClean="0"/>
              <a:t>The produced GFP was from the wild type. Somehow not the correct one was chosen. Many possible sources for this contamination possible. Growth experiments were done with the wild type.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Mutation worked quite well</a:t>
            </a:r>
          </a:p>
          <a:p>
            <a:r>
              <a:rPr lang="en-US" dirty="0" smtClean="0"/>
              <a:t>Red shift as expected and in a high quantity</a:t>
            </a:r>
          </a:p>
          <a:p>
            <a:r>
              <a:rPr lang="en-US" dirty="0" smtClean="0"/>
              <a:t>Fermentation worked well with the wild type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silico</a:t>
            </a:r>
            <a:r>
              <a:rPr lang="en-US" dirty="0" smtClean="0"/>
              <a:t> analysis showed many positions with a contact to the </a:t>
            </a:r>
            <a:r>
              <a:rPr lang="en-US" dirty="0" err="1" smtClean="0"/>
              <a:t>fluorophore</a:t>
            </a:r>
            <a:r>
              <a:rPr lang="en-US" dirty="0" smtClean="0"/>
              <a:t> which could be tested for the effect on fluorescence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18.06.2012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Practicle Course in Molecular Biology and Microbiology</a:t>
            </a:r>
            <a:endParaRPr lang="de-DE"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aster CC ETH Zürich">
  <a:themeElements>
    <a:clrScheme name="ETH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35B"/>
      </a:accent1>
      <a:accent2>
        <a:srgbClr val="005091"/>
      </a:accent2>
      <a:accent3>
        <a:srgbClr val="7FA7C8"/>
      </a:accent3>
      <a:accent4>
        <a:srgbClr val="BFD3E3"/>
      </a:accent4>
      <a:accent5>
        <a:srgbClr val="F5A858"/>
      </a:accent5>
      <a:accent6>
        <a:srgbClr val="7A4A60"/>
      </a:accent6>
      <a:hlink>
        <a:srgbClr val="52ADE7"/>
      </a:hlink>
      <a:folHlink>
        <a:srgbClr val="C7E4F7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Talk_Bacteriophages</Template>
  <TotalTime>0</TotalTime>
  <Words>316</Words>
  <Application>Microsoft Office PowerPoint</Application>
  <PresentationFormat>Bildschirmpräsentation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Master CC ETH Zürich</vt:lpstr>
      <vt:lpstr>Lab Course</vt:lpstr>
      <vt:lpstr>Introduction</vt:lpstr>
      <vt:lpstr>Introduction</vt:lpstr>
      <vt:lpstr>Strategy</vt:lpstr>
      <vt:lpstr>Discussion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Course</dc:title>
  <dc:creator>Dr. Stu</dc:creator>
  <cp:lastModifiedBy>Dr. Stu</cp:lastModifiedBy>
  <cp:revision>17</cp:revision>
  <dcterms:created xsi:type="dcterms:W3CDTF">2012-06-14T18:59:33Z</dcterms:created>
  <dcterms:modified xsi:type="dcterms:W3CDTF">2012-06-17T14:44:02Z</dcterms:modified>
</cp:coreProperties>
</file>