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2" r:id="rId6"/>
    <p:sldId id="270" r:id="rId7"/>
    <p:sldId id="264" r:id="rId8"/>
    <p:sldId id="263" r:id="rId9"/>
    <p:sldId id="271" r:id="rId10"/>
    <p:sldId id="266" r:id="rId11"/>
    <p:sldId id="267" r:id="rId12"/>
    <p:sldId id="269" r:id="rId13"/>
    <p:sldId id="260" r:id="rId14"/>
    <p:sldId id="261"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FC3EC-6FB8-4B4A-81D8-157B7D12326A}" type="datetimeFigureOut">
              <a:rPr lang="en-US" smtClean="0"/>
              <a:pPr/>
              <a:t>6/18/2012</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1A795-389C-48F7-BABC-9C899974EF7B}"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35181" name="Rectangle 2"/>
          <p:cNvSpPr>
            <a:spLocks noGrp="1" noChangeArrowheads="1"/>
          </p:cNvSpPr>
          <p:nvPr>
            <p:ph type="ctrTitle"/>
          </p:nvPr>
        </p:nvSpPr>
        <p:spPr>
          <a:xfrm>
            <a:off x="381000" y="1109663"/>
            <a:ext cx="8382000" cy="1089025"/>
          </a:xfrm>
        </p:spPr>
        <p:txBody>
          <a:bodyPr tIns="45720" bIns="45720"/>
          <a:lstStyle>
            <a:lvl1pPr>
              <a:defRPr sz="3200"/>
            </a:lvl1pPr>
          </a:lstStyle>
          <a:p>
            <a:r>
              <a:rPr lang="de-DE" smtClean="0"/>
              <a:t>Titelmasterformat durch Klicken bearbeiten</a:t>
            </a:r>
            <a:endParaRPr lang="de-CH" dirty="0"/>
          </a:p>
        </p:txBody>
      </p:sp>
      <p:sp>
        <p:nvSpPr>
          <p:cNvPr id="135182" name="Rectangle 3"/>
          <p:cNvSpPr>
            <a:spLocks noGrp="1" noChangeArrowheads="1"/>
          </p:cNvSpPr>
          <p:nvPr>
            <p:ph type="subTitle" idx="1"/>
          </p:nvPr>
        </p:nvSpPr>
        <p:spPr>
          <a:xfrm>
            <a:off x="381000" y="2305050"/>
            <a:ext cx="8382000" cy="776288"/>
          </a:xfrm>
        </p:spPr>
        <p:txBody>
          <a:bodyPr tIns="45720" bIns="45720" anchor="t" anchorCtr="0">
            <a:normAutofit/>
          </a:bodyPr>
          <a:lstStyle>
            <a:lvl1pPr marL="0" indent="0">
              <a:buFont typeface="Wingdings" pitchFamily="16" charset="2"/>
              <a:buNone/>
              <a:defRPr/>
            </a:lvl1pPr>
          </a:lstStyle>
          <a:p>
            <a:r>
              <a:rPr lang="de-DE" smtClean="0"/>
              <a:t>Formatvorlage des Untertitelmasters durch Klicken bearbeiten</a:t>
            </a:r>
            <a:endParaRPr lang="de-CH" dirty="0"/>
          </a:p>
        </p:txBody>
      </p:sp>
      <p:pic>
        <p:nvPicPr>
          <p:cNvPr id="135187" name="Grafik 20" descr="footer.jpg"/>
          <p:cNvPicPr>
            <a:picLocks noChangeAspect="1"/>
          </p:cNvPicPr>
          <p:nvPr/>
        </p:nvPicPr>
        <p:blipFill>
          <a:blip r:embed="rId2" cstate="print"/>
          <a:srcRect l="307" r="360" b="8740"/>
          <a:stretch>
            <a:fillRect/>
          </a:stretch>
        </p:blipFill>
        <p:spPr bwMode="auto">
          <a:xfrm>
            <a:off x="0" y="6577013"/>
            <a:ext cx="9144000" cy="295275"/>
          </a:xfrm>
          <a:prstGeom prst="rect">
            <a:avLst/>
          </a:prstGeom>
          <a:noFill/>
          <a:ln w="9525">
            <a:noFill/>
            <a:miter lim="800000"/>
            <a:headEnd/>
            <a:tailEnd/>
          </a:ln>
        </p:spPr>
      </p:pic>
      <p:sp>
        <p:nvSpPr>
          <p:cNvPr id="24" name="Line 16"/>
          <p:cNvSpPr>
            <a:spLocks noChangeShapeType="1"/>
          </p:cNvSpPr>
          <p:nvPr/>
        </p:nvSpPr>
        <p:spPr bwMode="auto">
          <a:xfrm>
            <a:off x="8763000" y="0"/>
            <a:ext cx="0" cy="150813"/>
          </a:xfrm>
          <a:prstGeom prst="line">
            <a:avLst/>
          </a:prstGeom>
          <a:noFill/>
          <a:ln w="6350">
            <a:solidFill>
              <a:schemeClr val="accent1"/>
            </a:solidFill>
            <a:round/>
            <a:headEnd/>
            <a:tailEnd/>
          </a:ln>
        </p:spPr>
        <p:txBody>
          <a:bodyPr/>
          <a:lstStyle/>
          <a:p>
            <a:endParaRPr lang="de-CH"/>
          </a:p>
        </p:txBody>
      </p:sp>
      <p:sp>
        <p:nvSpPr>
          <p:cNvPr id="25" name="Line 17"/>
          <p:cNvSpPr>
            <a:spLocks noChangeShapeType="1"/>
          </p:cNvSpPr>
          <p:nvPr/>
        </p:nvSpPr>
        <p:spPr bwMode="auto">
          <a:xfrm>
            <a:off x="7092950" y="0"/>
            <a:ext cx="0" cy="150813"/>
          </a:xfrm>
          <a:prstGeom prst="line">
            <a:avLst/>
          </a:prstGeom>
          <a:noFill/>
          <a:ln w="6350">
            <a:solidFill>
              <a:schemeClr val="accent1"/>
            </a:solidFill>
            <a:round/>
            <a:headEnd/>
            <a:tailEnd/>
          </a:ln>
        </p:spPr>
        <p:txBody>
          <a:bodyPr/>
          <a:lstStyle/>
          <a:p>
            <a:endParaRPr lang="de-CH"/>
          </a:p>
        </p:txBody>
      </p:sp>
      <p:sp>
        <p:nvSpPr>
          <p:cNvPr id="26" name="Line 18"/>
          <p:cNvSpPr>
            <a:spLocks noChangeShapeType="1"/>
          </p:cNvSpPr>
          <p:nvPr/>
        </p:nvSpPr>
        <p:spPr bwMode="auto">
          <a:xfrm>
            <a:off x="5422900" y="0"/>
            <a:ext cx="0" cy="150813"/>
          </a:xfrm>
          <a:prstGeom prst="line">
            <a:avLst/>
          </a:prstGeom>
          <a:noFill/>
          <a:ln w="6350">
            <a:solidFill>
              <a:schemeClr val="accent1"/>
            </a:solidFill>
            <a:round/>
            <a:headEnd/>
            <a:tailEnd/>
          </a:ln>
        </p:spPr>
        <p:txBody>
          <a:bodyPr/>
          <a:lstStyle/>
          <a:p>
            <a:endParaRPr lang="de-CH"/>
          </a:p>
        </p:txBody>
      </p:sp>
      <p:sp>
        <p:nvSpPr>
          <p:cNvPr id="27" name="Line 19"/>
          <p:cNvSpPr>
            <a:spLocks noChangeShapeType="1"/>
          </p:cNvSpPr>
          <p:nvPr/>
        </p:nvSpPr>
        <p:spPr bwMode="auto">
          <a:xfrm>
            <a:off x="3754438" y="0"/>
            <a:ext cx="0" cy="150813"/>
          </a:xfrm>
          <a:prstGeom prst="line">
            <a:avLst/>
          </a:prstGeom>
          <a:noFill/>
          <a:ln w="6350">
            <a:solidFill>
              <a:schemeClr val="accent1"/>
            </a:solidFill>
            <a:round/>
            <a:headEnd/>
            <a:tailEnd/>
          </a:ln>
        </p:spPr>
        <p:txBody>
          <a:bodyPr/>
          <a:lstStyle/>
          <a:p>
            <a:endParaRPr lang="de-CH"/>
          </a:p>
        </p:txBody>
      </p:sp>
      <p:pic>
        <p:nvPicPr>
          <p:cNvPr id="17" name="Grafik 16" descr="pic_titel_1.jpg"/>
          <p:cNvPicPr>
            <a:picLocks noChangeAspect="1"/>
          </p:cNvPicPr>
          <p:nvPr/>
        </p:nvPicPr>
        <p:blipFill>
          <a:blip r:embed="rId3" cstate="print"/>
          <a:srcRect b="1765"/>
          <a:stretch>
            <a:fillRect/>
          </a:stretch>
        </p:blipFill>
        <p:spPr>
          <a:xfrm>
            <a:off x="-1587" y="3292475"/>
            <a:ext cx="9144000" cy="3286125"/>
          </a:xfrm>
          <a:prstGeom prst="rect">
            <a:avLst/>
          </a:prstGeom>
        </p:spPr>
      </p:pic>
      <p:sp>
        <p:nvSpPr>
          <p:cNvPr id="19" name="Datumsplatzhalter 18"/>
          <p:cNvSpPr>
            <a:spLocks noGrp="1"/>
          </p:cNvSpPr>
          <p:nvPr>
            <p:ph type="dt" sz="half" idx="10"/>
          </p:nvPr>
        </p:nvSpPr>
        <p:spPr/>
        <p:txBody>
          <a:bodyPr/>
          <a:lstStyle/>
          <a:p>
            <a:r>
              <a:rPr lang="de-DE" smtClean="0"/>
              <a:t>18.06.2012</a:t>
            </a:r>
            <a:endParaRPr lang="de-DE"/>
          </a:p>
        </p:txBody>
      </p:sp>
      <p:sp>
        <p:nvSpPr>
          <p:cNvPr id="20" name="Foliennummernplatzhalter 19"/>
          <p:cNvSpPr>
            <a:spLocks noGrp="1"/>
          </p:cNvSpPr>
          <p:nvPr>
            <p:ph type="sldNum" sz="quarter" idx="11"/>
          </p:nvPr>
        </p:nvSpPr>
        <p:spPr/>
        <p:txBody>
          <a:bodyPr/>
          <a:lstStyle/>
          <a:p>
            <a:fld id="{6C6AE60A-B69C-4790-82F7-3882EDF23186}" type="slidenum">
              <a:rPr lang="de-DE" smtClean="0"/>
              <a:pPr/>
              <a:t>‹Nr.›</a:t>
            </a:fld>
            <a:endParaRPr lang="de-DE"/>
          </a:p>
        </p:txBody>
      </p:sp>
      <p:sp>
        <p:nvSpPr>
          <p:cNvPr id="21" name="Fußzeilenplatzhalter 20"/>
          <p:cNvSpPr>
            <a:spLocks noGrp="1"/>
          </p:cNvSpPr>
          <p:nvPr>
            <p:ph type="ftr" sz="quarter" idx="12"/>
          </p:nvPr>
        </p:nvSpPr>
        <p:spPr/>
        <p:txBody>
          <a:bodyPr/>
          <a:lstStyle/>
          <a:p>
            <a:r>
              <a:rPr lang="en-US" smtClean="0"/>
              <a:t>Practicle Course in Molecular Biology and Microbiology</a:t>
            </a:r>
            <a:endParaRPr lang="de-DE"/>
          </a:p>
        </p:txBody>
      </p:sp>
      <p:pic>
        <p:nvPicPr>
          <p:cNvPr id="22" name="Picture 12" descr="eth_ologo"/>
          <p:cNvPicPr>
            <a:picLocks noChangeAspect="1" noChangeArrowheads="1"/>
          </p:cNvPicPr>
          <p:nvPr/>
        </p:nvPicPr>
        <p:blipFill>
          <a:blip r:embed="rId4" cstate="print"/>
          <a:srcRect/>
          <a:stretch>
            <a:fillRect/>
          </a:stretch>
        </p:blipFill>
        <p:spPr bwMode="auto">
          <a:xfrm>
            <a:off x="379413" y="152401"/>
            <a:ext cx="1649412" cy="419930"/>
          </a:xfrm>
          <a:prstGeom prst="rect">
            <a:avLst/>
          </a:prstGeom>
          <a:noFill/>
          <a:ln w="9525">
            <a:noFill/>
            <a:miter lim="800000"/>
            <a:headEnd/>
            <a:tailEnd/>
          </a:ln>
        </p:spPr>
      </p:pic>
      <p:pic>
        <p:nvPicPr>
          <p:cNvPr id="18" name="Grafik 17" descr="BSSE_logo.png"/>
          <p:cNvPicPr>
            <a:picLocks noChangeAspect="1"/>
          </p:cNvPicPr>
          <p:nvPr/>
        </p:nvPicPr>
        <p:blipFill>
          <a:blip r:embed="rId5" cstate="print"/>
          <a:stretch>
            <a:fillRect/>
          </a:stretch>
        </p:blipFill>
        <p:spPr>
          <a:xfrm>
            <a:off x="7308304" y="52783"/>
            <a:ext cx="1040451" cy="855937"/>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4" name="Datumsplatzhalter 3"/>
          <p:cNvSpPr>
            <a:spLocks noGrp="1"/>
          </p:cNvSpPr>
          <p:nvPr>
            <p:ph type="dt" sz="half" idx="10"/>
          </p:nvPr>
        </p:nvSpPr>
        <p:spPr/>
        <p:txBody>
          <a:bodyPr/>
          <a:lstStyle>
            <a:lvl1pPr>
              <a:defRPr/>
            </a:lvl1pPr>
          </a:lstStyle>
          <a:p>
            <a:r>
              <a:rPr lang="de-DE" smtClean="0"/>
              <a:t>18.06.2012</a:t>
            </a:r>
            <a:endParaRPr lang="de-DE"/>
          </a:p>
        </p:txBody>
      </p:sp>
      <p:sp>
        <p:nvSpPr>
          <p:cNvPr id="5" name="Foliennummernplatzhalter 4"/>
          <p:cNvSpPr>
            <a:spLocks noGrp="1"/>
          </p:cNvSpPr>
          <p:nvPr>
            <p:ph type="sldNum" sz="quarter" idx="11"/>
          </p:nvPr>
        </p:nvSpPr>
        <p:spPr/>
        <p:txBody>
          <a:bodyPr/>
          <a:lstStyle>
            <a:lvl1pPr>
              <a:defRPr/>
            </a:lvl1pPr>
          </a:lstStyle>
          <a:p>
            <a:fld id="{6C6AE60A-B69C-4790-82F7-3882EDF23186}" type="slidenum">
              <a:rPr lang="de-DE" smtClean="0"/>
              <a:pPr/>
              <a:t>‹Nr.›</a:t>
            </a:fld>
            <a:endParaRPr lang="de-DE"/>
          </a:p>
        </p:txBody>
      </p:sp>
      <p:sp>
        <p:nvSpPr>
          <p:cNvPr id="6" name="Fußzeilenplatzhalter 5"/>
          <p:cNvSpPr>
            <a:spLocks noGrp="1"/>
          </p:cNvSpPr>
          <p:nvPr>
            <p:ph type="ftr" sz="quarter" idx="12"/>
          </p:nvPr>
        </p:nvSpPr>
        <p:spPr/>
        <p:txBody>
          <a:bodyPr/>
          <a:lstStyle>
            <a:lvl1pPr>
              <a:defRPr/>
            </a:lvl1pPr>
          </a:lstStyle>
          <a:p>
            <a:r>
              <a:rPr lang="en-US" smtClean="0"/>
              <a:t>Practicle Course in Molecular Biology and Microbiology</a:t>
            </a:r>
            <a:endParaRPr lang="de-DE"/>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4161" name="Grafik 20" descr="footer.jpg"/>
          <p:cNvPicPr>
            <a:picLocks noChangeAspect="1"/>
          </p:cNvPicPr>
          <p:nvPr/>
        </p:nvPicPr>
        <p:blipFill>
          <a:blip r:embed="rId4" cstate="print"/>
          <a:srcRect l="307" r="360" b="8740"/>
          <a:stretch>
            <a:fillRect/>
          </a:stretch>
        </p:blipFill>
        <p:spPr bwMode="auto">
          <a:xfrm>
            <a:off x="0" y="6577013"/>
            <a:ext cx="9144000" cy="295275"/>
          </a:xfrm>
          <a:prstGeom prst="rect">
            <a:avLst/>
          </a:prstGeom>
          <a:noFill/>
          <a:ln w="9525">
            <a:noFill/>
            <a:miter lim="800000"/>
            <a:headEnd/>
            <a:tailEnd/>
          </a:ln>
        </p:spPr>
      </p:pic>
      <p:sp>
        <p:nvSpPr>
          <p:cNvPr id="24" name="Line 16"/>
          <p:cNvSpPr>
            <a:spLocks noChangeShapeType="1"/>
          </p:cNvSpPr>
          <p:nvPr/>
        </p:nvSpPr>
        <p:spPr bwMode="auto">
          <a:xfrm>
            <a:off x="8763000" y="-11113"/>
            <a:ext cx="0" cy="150813"/>
          </a:xfrm>
          <a:prstGeom prst="line">
            <a:avLst/>
          </a:prstGeom>
          <a:noFill/>
          <a:ln w="6350">
            <a:solidFill>
              <a:schemeClr val="accent1"/>
            </a:solidFill>
            <a:round/>
            <a:headEnd/>
            <a:tailEnd/>
          </a:ln>
        </p:spPr>
        <p:txBody>
          <a:bodyPr/>
          <a:lstStyle/>
          <a:p>
            <a:endParaRPr lang="de-CH"/>
          </a:p>
        </p:txBody>
      </p:sp>
      <p:sp>
        <p:nvSpPr>
          <p:cNvPr id="25" name="Line 17"/>
          <p:cNvSpPr>
            <a:spLocks noChangeShapeType="1"/>
          </p:cNvSpPr>
          <p:nvPr/>
        </p:nvSpPr>
        <p:spPr bwMode="auto">
          <a:xfrm>
            <a:off x="7092950" y="-11113"/>
            <a:ext cx="0" cy="150813"/>
          </a:xfrm>
          <a:prstGeom prst="line">
            <a:avLst/>
          </a:prstGeom>
          <a:noFill/>
          <a:ln w="6350">
            <a:solidFill>
              <a:schemeClr val="accent1"/>
            </a:solidFill>
            <a:round/>
            <a:headEnd/>
            <a:tailEnd/>
          </a:ln>
        </p:spPr>
        <p:txBody>
          <a:bodyPr/>
          <a:lstStyle/>
          <a:p>
            <a:endParaRPr lang="de-CH"/>
          </a:p>
        </p:txBody>
      </p:sp>
      <p:sp>
        <p:nvSpPr>
          <p:cNvPr id="26" name="Line 18"/>
          <p:cNvSpPr>
            <a:spLocks noChangeShapeType="1"/>
          </p:cNvSpPr>
          <p:nvPr/>
        </p:nvSpPr>
        <p:spPr bwMode="auto">
          <a:xfrm>
            <a:off x="5422900" y="-11113"/>
            <a:ext cx="0" cy="150813"/>
          </a:xfrm>
          <a:prstGeom prst="line">
            <a:avLst/>
          </a:prstGeom>
          <a:noFill/>
          <a:ln w="6350">
            <a:solidFill>
              <a:schemeClr val="accent1"/>
            </a:solidFill>
            <a:round/>
            <a:headEnd/>
            <a:tailEnd/>
          </a:ln>
        </p:spPr>
        <p:txBody>
          <a:bodyPr/>
          <a:lstStyle/>
          <a:p>
            <a:endParaRPr lang="de-CH"/>
          </a:p>
        </p:txBody>
      </p:sp>
      <p:sp>
        <p:nvSpPr>
          <p:cNvPr id="27" name="Line 19"/>
          <p:cNvSpPr>
            <a:spLocks noChangeShapeType="1"/>
          </p:cNvSpPr>
          <p:nvPr/>
        </p:nvSpPr>
        <p:spPr bwMode="auto">
          <a:xfrm>
            <a:off x="3754438" y="-11113"/>
            <a:ext cx="0" cy="150813"/>
          </a:xfrm>
          <a:prstGeom prst="line">
            <a:avLst/>
          </a:prstGeom>
          <a:noFill/>
          <a:ln w="6350">
            <a:solidFill>
              <a:schemeClr val="accent1"/>
            </a:solidFill>
            <a:round/>
            <a:headEnd/>
            <a:tailEnd/>
          </a:ln>
        </p:spPr>
        <p:txBody>
          <a:bodyPr/>
          <a:lstStyle/>
          <a:p>
            <a:endParaRPr lang="de-CH"/>
          </a:p>
        </p:txBody>
      </p:sp>
      <p:sp>
        <p:nvSpPr>
          <p:cNvPr id="134156" name="Rectangle 2"/>
          <p:cNvSpPr>
            <a:spLocks noGrp="1" noChangeArrowheads="1"/>
          </p:cNvSpPr>
          <p:nvPr>
            <p:ph type="title"/>
          </p:nvPr>
        </p:nvSpPr>
        <p:spPr bwMode="auto">
          <a:xfrm>
            <a:off x="381000" y="957261"/>
            <a:ext cx="8382000" cy="766764"/>
          </a:xfrm>
          <a:prstGeom prst="rect">
            <a:avLst/>
          </a:prstGeom>
          <a:noFill/>
          <a:ln w="9525">
            <a:noFill/>
            <a:miter lim="800000"/>
            <a:headEnd/>
            <a:tailEnd/>
          </a:ln>
        </p:spPr>
        <p:txBody>
          <a:bodyPr vert="horz" wrap="square" lIns="0" tIns="36000" rIns="0" bIns="36000" numCol="1" anchor="t" anchorCtr="0" compatLnSpc="1">
            <a:prstTxWarp prst="textNoShape">
              <a:avLst/>
            </a:prstTxWarp>
            <a:normAutofit/>
          </a:bodyPr>
          <a:lstStyle/>
          <a:p>
            <a:pPr lvl="0"/>
            <a:r>
              <a:rPr lang="de-DE" dirty="0" smtClean="0"/>
              <a:t>Mastertitelformat bearbeiten</a:t>
            </a:r>
          </a:p>
        </p:txBody>
      </p:sp>
      <p:sp>
        <p:nvSpPr>
          <p:cNvPr id="134157" name="Rectangle 3"/>
          <p:cNvSpPr>
            <a:spLocks noGrp="1" noChangeArrowheads="1"/>
          </p:cNvSpPr>
          <p:nvPr>
            <p:ph type="body" idx="1"/>
          </p:nvPr>
        </p:nvSpPr>
        <p:spPr bwMode="auto">
          <a:xfrm>
            <a:off x="381000" y="1751013"/>
            <a:ext cx="8382000" cy="4678362"/>
          </a:xfrm>
          <a:prstGeom prst="rect">
            <a:avLst/>
          </a:prstGeom>
          <a:noFill/>
          <a:ln w="9525">
            <a:noFill/>
            <a:miter lim="800000"/>
            <a:headEnd/>
            <a:tailEnd/>
          </a:ln>
        </p:spPr>
        <p:txBody>
          <a:bodyPr vert="horz" wrap="square" lIns="0" tIns="36000" rIns="0" bIns="3600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9" name="Line 16"/>
          <p:cNvSpPr>
            <a:spLocks noChangeShapeType="1"/>
          </p:cNvSpPr>
          <p:nvPr/>
        </p:nvSpPr>
        <p:spPr bwMode="auto">
          <a:xfrm>
            <a:off x="2185988" y="6697663"/>
            <a:ext cx="0" cy="176212"/>
          </a:xfrm>
          <a:prstGeom prst="line">
            <a:avLst/>
          </a:prstGeom>
          <a:noFill/>
          <a:ln w="6350">
            <a:solidFill>
              <a:schemeClr val="bg1"/>
            </a:solidFill>
            <a:round/>
            <a:headEnd/>
            <a:tailEnd/>
          </a:ln>
        </p:spPr>
        <p:txBody>
          <a:bodyPr/>
          <a:lstStyle/>
          <a:p>
            <a:endParaRPr lang="de-CH"/>
          </a:p>
        </p:txBody>
      </p:sp>
      <p:sp>
        <p:nvSpPr>
          <p:cNvPr id="20" name="Line 16"/>
          <p:cNvSpPr>
            <a:spLocks noChangeShapeType="1"/>
          </p:cNvSpPr>
          <p:nvPr/>
        </p:nvSpPr>
        <p:spPr bwMode="auto">
          <a:xfrm>
            <a:off x="7091363" y="6697663"/>
            <a:ext cx="0" cy="176212"/>
          </a:xfrm>
          <a:prstGeom prst="line">
            <a:avLst/>
          </a:prstGeom>
          <a:noFill/>
          <a:ln w="6350">
            <a:solidFill>
              <a:schemeClr val="bg1"/>
            </a:solidFill>
            <a:round/>
            <a:headEnd/>
            <a:tailEnd/>
          </a:ln>
        </p:spPr>
        <p:txBody>
          <a:bodyPr/>
          <a:lstStyle/>
          <a:p>
            <a:endParaRPr lang="de-CH"/>
          </a:p>
        </p:txBody>
      </p:sp>
      <p:sp>
        <p:nvSpPr>
          <p:cNvPr id="32" name="Datumsplatzhalter 18"/>
          <p:cNvSpPr>
            <a:spLocks noGrp="1"/>
          </p:cNvSpPr>
          <p:nvPr>
            <p:ph type="dt" sz="half" idx="2"/>
          </p:nvPr>
        </p:nvSpPr>
        <p:spPr bwMode="auto">
          <a:xfrm>
            <a:off x="292100" y="6635750"/>
            <a:ext cx="18224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800">
                <a:solidFill>
                  <a:schemeClr val="bg1"/>
                </a:solidFill>
                <a:ea typeface="+mn-ea"/>
              </a:defRPr>
            </a:lvl1pPr>
          </a:lstStyle>
          <a:p>
            <a:r>
              <a:rPr lang="de-DE" smtClean="0"/>
              <a:t>18.06.2012</a:t>
            </a:r>
            <a:endParaRPr lang="de-DE"/>
          </a:p>
        </p:txBody>
      </p:sp>
      <p:sp>
        <p:nvSpPr>
          <p:cNvPr id="33" name="Foliennummernplatzhalter 19"/>
          <p:cNvSpPr>
            <a:spLocks noGrp="1"/>
          </p:cNvSpPr>
          <p:nvPr>
            <p:ph type="sldNum" sz="quarter" idx="4"/>
          </p:nvPr>
        </p:nvSpPr>
        <p:spPr bwMode="auto">
          <a:xfrm>
            <a:off x="7204075" y="6635750"/>
            <a:ext cx="16383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800">
                <a:solidFill>
                  <a:schemeClr val="bg1"/>
                </a:solidFill>
                <a:ea typeface="+mn-ea"/>
              </a:defRPr>
            </a:lvl1pPr>
          </a:lstStyle>
          <a:p>
            <a:fld id="{6C6AE60A-B69C-4790-82F7-3882EDF23186}" type="slidenum">
              <a:rPr lang="de-DE" smtClean="0"/>
              <a:pPr/>
              <a:t>‹Nr.›</a:t>
            </a:fld>
            <a:endParaRPr lang="de-DE"/>
          </a:p>
        </p:txBody>
      </p:sp>
      <p:sp>
        <p:nvSpPr>
          <p:cNvPr id="34" name="Fußzeilenplatzhalter 20"/>
          <p:cNvSpPr>
            <a:spLocks noGrp="1"/>
          </p:cNvSpPr>
          <p:nvPr>
            <p:ph type="ftr" sz="quarter" idx="3"/>
          </p:nvPr>
        </p:nvSpPr>
        <p:spPr bwMode="auto">
          <a:xfrm>
            <a:off x="2239963" y="6635750"/>
            <a:ext cx="4773612" cy="449263"/>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buClrTx/>
              <a:buSzTx/>
              <a:buFontTx/>
              <a:buNone/>
              <a:defRPr sz="800">
                <a:solidFill>
                  <a:schemeClr val="bg1"/>
                </a:solidFill>
                <a:ea typeface="+mn-ea"/>
              </a:defRPr>
            </a:lvl1pPr>
          </a:lstStyle>
          <a:p>
            <a:r>
              <a:rPr lang="en-US" smtClean="0"/>
              <a:t>Practicle Course in Molecular Biology and Microbiology</a:t>
            </a:r>
            <a:endParaRPr lang="de-DE"/>
          </a:p>
        </p:txBody>
      </p:sp>
      <p:pic>
        <p:nvPicPr>
          <p:cNvPr id="17" name="Picture 12" descr="eth_ologo"/>
          <p:cNvPicPr>
            <a:picLocks noChangeAspect="1" noChangeArrowheads="1"/>
          </p:cNvPicPr>
          <p:nvPr/>
        </p:nvPicPr>
        <p:blipFill>
          <a:blip r:embed="rId5" cstate="print"/>
          <a:srcRect/>
          <a:stretch>
            <a:fillRect/>
          </a:stretch>
        </p:blipFill>
        <p:spPr bwMode="auto">
          <a:xfrm>
            <a:off x="379413" y="152401"/>
            <a:ext cx="1649412" cy="419930"/>
          </a:xfrm>
          <a:prstGeom prst="rect">
            <a:avLst/>
          </a:prstGeom>
          <a:noFill/>
          <a:ln w="9525">
            <a:noFill/>
            <a:miter lim="800000"/>
            <a:headEnd/>
            <a:tailEnd/>
          </a:ln>
        </p:spPr>
      </p:pic>
      <p:pic>
        <p:nvPicPr>
          <p:cNvPr id="16" name="Grafik 15" descr="BSSE_logo.png"/>
          <p:cNvPicPr>
            <a:picLocks noChangeAspect="1"/>
          </p:cNvPicPr>
          <p:nvPr/>
        </p:nvPicPr>
        <p:blipFill>
          <a:blip r:embed="rId6" cstate="print"/>
          <a:stretch>
            <a:fillRect/>
          </a:stretch>
        </p:blipFill>
        <p:spPr>
          <a:xfrm>
            <a:off x="7308304" y="52783"/>
            <a:ext cx="1040451" cy="85593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p:fade/>
  </p:transition>
  <p:timing>
    <p:tnLst>
      <p:par>
        <p:cTn id="1" dur="indefinite" restart="never" nodeType="tmRoot"/>
      </p:par>
    </p:tnLst>
  </p:timing>
  <p:hf hdr="0"/>
  <p:txStyles>
    <p:titleStyle>
      <a:lvl1pPr algn="l" rtl="0" eaLnBrk="1" fontAlgn="base" hangingPunct="1">
        <a:spcBef>
          <a:spcPct val="0"/>
        </a:spcBef>
        <a:spcAft>
          <a:spcPct val="0"/>
        </a:spcAft>
        <a:defRPr sz="2800" b="1">
          <a:solidFill>
            <a:schemeClr val="accent1"/>
          </a:solidFill>
          <a:latin typeface="+mj-lt"/>
          <a:ea typeface="+mj-ea"/>
          <a:cs typeface="+mj-cs"/>
        </a:defRPr>
      </a:lvl1pPr>
      <a:lvl2pPr algn="l" rtl="0" eaLnBrk="1" fontAlgn="base" hangingPunct="1">
        <a:spcBef>
          <a:spcPct val="0"/>
        </a:spcBef>
        <a:spcAft>
          <a:spcPct val="0"/>
        </a:spcAft>
        <a:defRPr sz="2400" b="1">
          <a:solidFill>
            <a:schemeClr val="accent1"/>
          </a:solidFill>
          <a:latin typeface="Arial" charset="0"/>
          <a:ea typeface="ＭＳ Ｐゴシック" pitchFamily="16" charset="-128"/>
        </a:defRPr>
      </a:lvl2pPr>
      <a:lvl3pPr algn="l" rtl="0" eaLnBrk="1" fontAlgn="base" hangingPunct="1">
        <a:spcBef>
          <a:spcPct val="0"/>
        </a:spcBef>
        <a:spcAft>
          <a:spcPct val="0"/>
        </a:spcAft>
        <a:defRPr sz="2400" b="1">
          <a:solidFill>
            <a:schemeClr val="accent1"/>
          </a:solidFill>
          <a:latin typeface="Arial" charset="0"/>
          <a:ea typeface="ＭＳ Ｐゴシック" pitchFamily="16" charset="-128"/>
        </a:defRPr>
      </a:lvl3pPr>
      <a:lvl4pPr algn="l" rtl="0" eaLnBrk="1" fontAlgn="base" hangingPunct="1">
        <a:spcBef>
          <a:spcPct val="0"/>
        </a:spcBef>
        <a:spcAft>
          <a:spcPct val="0"/>
        </a:spcAft>
        <a:defRPr sz="2400" b="1">
          <a:solidFill>
            <a:schemeClr val="accent1"/>
          </a:solidFill>
          <a:latin typeface="Arial" charset="0"/>
          <a:ea typeface="ＭＳ Ｐゴシック" pitchFamily="16" charset="-128"/>
        </a:defRPr>
      </a:lvl4pPr>
      <a:lvl5pPr algn="l" rtl="0" eaLnBrk="1" fontAlgn="base" hangingPunct="1">
        <a:spcBef>
          <a:spcPct val="0"/>
        </a:spcBef>
        <a:spcAft>
          <a:spcPct val="0"/>
        </a:spcAft>
        <a:defRPr sz="2400" b="1">
          <a:solidFill>
            <a:schemeClr val="accent1"/>
          </a:solidFill>
          <a:latin typeface="Arial" charset="0"/>
          <a:ea typeface="ＭＳ Ｐゴシック" pitchFamily="16" charset="-128"/>
        </a:defRPr>
      </a:lvl5pPr>
      <a:lvl6pPr marL="457200" algn="l" rtl="0" eaLnBrk="1" fontAlgn="base" hangingPunct="1">
        <a:spcBef>
          <a:spcPct val="0"/>
        </a:spcBef>
        <a:spcAft>
          <a:spcPct val="0"/>
        </a:spcAft>
        <a:defRPr sz="2400" b="1">
          <a:solidFill>
            <a:schemeClr val="accent1"/>
          </a:solidFill>
          <a:latin typeface="Arial" charset="0"/>
          <a:ea typeface="ＭＳ Ｐゴシック" pitchFamily="16" charset="-128"/>
        </a:defRPr>
      </a:lvl6pPr>
      <a:lvl7pPr marL="914400" algn="l" rtl="0" eaLnBrk="1" fontAlgn="base" hangingPunct="1">
        <a:spcBef>
          <a:spcPct val="0"/>
        </a:spcBef>
        <a:spcAft>
          <a:spcPct val="0"/>
        </a:spcAft>
        <a:defRPr sz="2400" b="1">
          <a:solidFill>
            <a:schemeClr val="accent1"/>
          </a:solidFill>
          <a:latin typeface="Arial" charset="0"/>
          <a:ea typeface="ＭＳ Ｐゴシック" pitchFamily="16" charset="-128"/>
        </a:defRPr>
      </a:lvl7pPr>
      <a:lvl8pPr marL="1371600" algn="l" rtl="0" eaLnBrk="1" fontAlgn="base" hangingPunct="1">
        <a:spcBef>
          <a:spcPct val="0"/>
        </a:spcBef>
        <a:spcAft>
          <a:spcPct val="0"/>
        </a:spcAft>
        <a:defRPr sz="2400" b="1">
          <a:solidFill>
            <a:schemeClr val="accent1"/>
          </a:solidFill>
          <a:latin typeface="Arial" charset="0"/>
          <a:ea typeface="ＭＳ Ｐゴシック" pitchFamily="16" charset="-128"/>
        </a:defRPr>
      </a:lvl8pPr>
      <a:lvl9pPr marL="1828800" algn="l" rtl="0" eaLnBrk="1" fontAlgn="base" hangingPunct="1">
        <a:spcBef>
          <a:spcPct val="0"/>
        </a:spcBef>
        <a:spcAft>
          <a:spcPct val="0"/>
        </a:spcAft>
        <a:defRPr sz="2400" b="1">
          <a:solidFill>
            <a:schemeClr val="accent1"/>
          </a:solidFill>
          <a:latin typeface="Arial" charset="0"/>
          <a:ea typeface="ＭＳ Ｐゴシック" pitchFamily="16" charset="-128"/>
        </a:defRPr>
      </a:lvl9pPr>
    </p:titleStyle>
    <p:bodyStyle>
      <a:lvl1pPr marL="361950" indent="-361950" algn="l" rtl="0" eaLnBrk="1" fontAlgn="base" hangingPunct="1">
        <a:spcBef>
          <a:spcPct val="20000"/>
        </a:spcBef>
        <a:spcAft>
          <a:spcPct val="0"/>
        </a:spcAft>
        <a:buClr>
          <a:schemeClr val="accent2"/>
        </a:buClr>
        <a:buFont typeface="Wingdings" pitchFamily="16" charset="2"/>
        <a:buChar char="§"/>
        <a:defRPr sz="2400">
          <a:solidFill>
            <a:schemeClr val="tx1"/>
          </a:solidFill>
          <a:latin typeface="+mn-lt"/>
          <a:ea typeface="+mn-ea"/>
          <a:cs typeface="+mn-cs"/>
        </a:defRPr>
      </a:lvl1pPr>
      <a:lvl2pPr marL="628650" indent="-242888" algn="l" rtl="0" eaLnBrk="1" fontAlgn="base" hangingPunct="1">
        <a:lnSpc>
          <a:spcPts val="2200"/>
        </a:lnSpc>
        <a:spcBef>
          <a:spcPts val="400"/>
        </a:spcBef>
        <a:spcAft>
          <a:spcPct val="0"/>
        </a:spcAft>
        <a:buClr>
          <a:schemeClr val="accent3"/>
        </a:buClr>
        <a:buFont typeface="Wingdings" pitchFamily="16" charset="2"/>
        <a:buChar char="§"/>
        <a:defRPr sz="2000">
          <a:solidFill>
            <a:schemeClr val="tx1"/>
          </a:solidFill>
          <a:latin typeface="+mn-lt"/>
          <a:ea typeface="+mn-ea"/>
        </a:defRPr>
      </a:lvl2pPr>
      <a:lvl3pPr marL="957263" indent="-190500" algn="l" rtl="0" eaLnBrk="1" fontAlgn="base" hangingPunct="1">
        <a:lnSpc>
          <a:spcPts val="2000"/>
        </a:lnSpc>
        <a:spcBef>
          <a:spcPts val="400"/>
        </a:spcBef>
        <a:spcAft>
          <a:spcPct val="0"/>
        </a:spcAft>
        <a:buClr>
          <a:schemeClr val="accent4"/>
        </a:buClr>
        <a:buFont typeface="Wingdings" pitchFamily="16" charset="2"/>
        <a:buChar char="§"/>
        <a:defRPr sz="1600">
          <a:solidFill>
            <a:schemeClr val="tx1"/>
          </a:solidFill>
          <a:latin typeface="+mn-lt"/>
          <a:ea typeface="+mn-ea"/>
        </a:defRPr>
      </a:lvl3pPr>
      <a:lvl4pPr marL="1343025" indent="-195263" algn="l" rtl="0" eaLnBrk="1" fontAlgn="base" hangingPunct="1">
        <a:lnSpc>
          <a:spcPts val="1800"/>
        </a:lnSpc>
        <a:spcBef>
          <a:spcPts val="200"/>
        </a:spcBef>
        <a:spcAft>
          <a:spcPct val="0"/>
        </a:spcAft>
        <a:buClr>
          <a:schemeClr val="accent4"/>
        </a:buClr>
        <a:buFont typeface="Wingdings" pitchFamily="16" charset="2"/>
        <a:buChar char="§"/>
        <a:defRPr sz="1400">
          <a:solidFill>
            <a:schemeClr val="tx1"/>
          </a:solidFill>
          <a:latin typeface="+mn-lt"/>
          <a:ea typeface="+mn-ea"/>
        </a:defRPr>
      </a:lvl4pPr>
      <a:lvl5pPr marL="1524000" indent="-96838" algn="l" rtl="0" eaLnBrk="1" fontAlgn="base" hangingPunct="1">
        <a:spcBef>
          <a:spcPct val="20000"/>
        </a:spcBef>
        <a:spcAft>
          <a:spcPct val="0"/>
        </a:spcAft>
        <a:buClr>
          <a:schemeClr val="accent4"/>
        </a:buClr>
        <a:buFont typeface="Wingdings" pitchFamily="16" charset="2"/>
        <a:buChar char="§"/>
        <a:defRPr sz="1000">
          <a:solidFill>
            <a:schemeClr val="tx1"/>
          </a:solidFill>
          <a:latin typeface="+mn-lt"/>
          <a:ea typeface="+mn-ea"/>
        </a:defRPr>
      </a:lvl5pPr>
      <a:lvl6pPr marL="1981200" indent="-96838" algn="l" rtl="0" eaLnBrk="1" fontAlgn="base" hangingPunct="1">
        <a:spcBef>
          <a:spcPct val="20000"/>
        </a:spcBef>
        <a:spcAft>
          <a:spcPct val="0"/>
        </a:spcAft>
        <a:buClr>
          <a:srgbClr val="C0C0C0"/>
        </a:buClr>
        <a:buFont typeface="Wingdings" pitchFamily="16" charset="2"/>
        <a:buChar char="§"/>
        <a:defRPr sz="1000">
          <a:solidFill>
            <a:schemeClr val="tx1"/>
          </a:solidFill>
          <a:latin typeface="+mn-lt"/>
          <a:ea typeface="+mn-ea"/>
        </a:defRPr>
      </a:lvl6pPr>
      <a:lvl7pPr marL="2438400" indent="-96838" algn="l" rtl="0" eaLnBrk="1" fontAlgn="base" hangingPunct="1">
        <a:spcBef>
          <a:spcPct val="20000"/>
        </a:spcBef>
        <a:spcAft>
          <a:spcPct val="0"/>
        </a:spcAft>
        <a:buClr>
          <a:srgbClr val="C0C0C0"/>
        </a:buClr>
        <a:buFont typeface="Wingdings" pitchFamily="16" charset="2"/>
        <a:buChar char="§"/>
        <a:defRPr sz="1000">
          <a:solidFill>
            <a:schemeClr val="tx1"/>
          </a:solidFill>
          <a:latin typeface="+mn-lt"/>
          <a:ea typeface="+mn-ea"/>
        </a:defRPr>
      </a:lvl7pPr>
      <a:lvl8pPr marL="2895600" indent="-96838" algn="l" rtl="0" eaLnBrk="1" fontAlgn="base" hangingPunct="1">
        <a:spcBef>
          <a:spcPct val="20000"/>
        </a:spcBef>
        <a:spcAft>
          <a:spcPct val="0"/>
        </a:spcAft>
        <a:buClr>
          <a:srgbClr val="C0C0C0"/>
        </a:buClr>
        <a:buFont typeface="Wingdings" pitchFamily="16" charset="2"/>
        <a:buChar char="§"/>
        <a:defRPr sz="1000">
          <a:solidFill>
            <a:schemeClr val="tx1"/>
          </a:solidFill>
          <a:latin typeface="+mn-lt"/>
          <a:ea typeface="+mn-ea"/>
        </a:defRPr>
      </a:lvl8pPr>
      <a:lvl9pPr marL="3352800" indent="-96838" algn="l" rtl="0" eaLnBrk="1" fontAlgn="base" hangingPunct="1">
        <a:spcBef>
          <a:spcPct val="20000"/>
        </a:spcBef>
        <a:spcAft>
          <a:spcPct val="0"/>
        </a:spcAft>
        <a:buClr>
          <a:srgbClr val="C0C0C0"/>
        </a:buClr>
        <a:buFont typeface="Wingdings" pitchFamily="16" charset="2"/>
        <a:buChar char="§"/>
        <a:defRPr sz="1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Lab Course</a:t>
            </a:r>
            <a:endParaRPr lang="en-US" dirty="0"/>
          </a:p>
        </p:txBody>
      </p:sp>
      <p:sp>
        <p:nvSpPr>
          <p:cNvPr id="3" name="Untertitel 2"/>
          <p:cNvSpPr>
            <a:spLocks noGrp="1"/>
          </p:cNvSpPr>
          <p:nvPr>
            <p:ph type="subTitle" idx="1"/>
          </p:nvPr>
        </p:nvSpPr>
        <p:spPr/>
        <p:txBody>
          <a:bodyPr/>
          <a:lstStyle/>
          <a:p>
            <a:r>
              <a:rPr lang="en-US" dirty="0" smtClean="0"/>
              <a:t>Group 2 – Pascal </a:t>
            </a:r>
            <a:r>
              <a:rPr lang="en-US" dirty="0" err="1" smtClean="0"/>
              <a:t>Stücheli</a:t>
            </a:r>
            <a:r>
              <a:rPr lang="en-US" dirty="0" smtClean="0"/>
              <a:t>, Christian </a:t>
            </a:r>
            <a:r>
              <a:rPr lang="en-US" dirty="0" err="1" smtClean="0"/>
              <a:t>Jordi</a:t>
            </a: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Bacterial</a:t>
            </a:r>
            <a:r>
              <a:rPr lang="de-CH" dirty="0" smtClean="0"/>
              <a:t> Growth </a:t>
            </a:r>
            <a:r>
              <a:rPr lang="de-CH" dirty="0" err="1" smtClean="0"/>
              <a:t>Curve</a:t>
            </a:r>
            <a:endParaRPr lang="de-CH" dirty="0"/>
          </a:p>
        </p:txBody>
      </p:sp>
      <p:sp>
        <p:nvSpPr>
          <p:cNvPr id="3" name="Inhaltsplatzhalter 2"/>
          <p:cNvSpPr>
            <a:spLocks noGrp="1"/>
          </p:cNvSpPr>
          <p:nvPr>
            <p:ph idx="1"/>
          </p:nvPr>
        </p:nvSpPr>
        <p:spPr>
          <a:xfrm>
            <a:off x="381000" y="1751013"/>
            <a:ext cx="3758952" cy="3766219"/>
          </a:xfrm>
        </p:spPr>
        <p:txBody>
          <a:bodyPr/>
          <a:lstStyle/>
          <a:p>
            <a:r>
              <a:rPr lang="de-CH" dirty="0" err="1" smtClean="0"/>
              <a:t>ln</a:t>
            </a:r>
            <a:r>
              <a:rPr lang="de-CH" dirty="0" smtClean="0"/>
              <a:t>(X) = </a:t>
            </a:r>
            <a:r>
              <a:rPr lang="de-CH" dirty="0" err="1" smtClean="0"/>
              <a:t>ln</a:t>
            </a:r>
            <a:r>
              <a:rPr lang="de-CH" dirty="0" smtClean="0"/>
              <a:t>(X</a:t>
            </a:r>
            <a:r>
              <a:rPr lang="de-CH" baseline="-25000" dirty="0" smtClean="0"/>
              <a:t>0</a:t>
            </a:r>
            <a:r>
              <a:rPr lang="de-CH" dirty="0" smtClean="0"/>
              <a:t>) + </a:t>
            </a:r>
            <a:r>
              <a:rPr lang="el-GR" dirty="0" smtClean="0"/>
              <a:t>μ</a:t>
            </a:r>
            <a:r>
              <a:rPr lang="de-CH" dirty="0" smtClean="0"/>
              <a:t>t</a:t>
            </a:r>
          </a:p>
          <a:p>
            <a:r>
              <a:rPr lang="de-CH" dirty="0" err="1" smtClean="0"/>
              <a:t>Calculated</a:t>
            </a:r>
            <a:r>
              <a:rPr lang="de-CH" dirty="0" smtClean="0"/>
              <a:t> </a:t>
            </a:r>
            <a:r>
              <a:rPr lang="el-GR" dirty="0" smtClean="0"/>
              <a:t>μ</a:t>
            </a:r>
            <a:r>
              <a:rPr lang="de-CH" dirty="0" smtClean="0"/>
              <a:t> :</a:t>
            </a:r>
          </a:p>
          <a:p>
            <a:pPr lvl="2"/>
            <a:r>
              <a:rPr lang="de-CH" dirty="0" smtClean="0"/>
              <a:t>LB (</a:t>
            </a:r>
            <a:r>
              <a:rPr lang="de-CH" dirty="0" err="1" smtClean="0"/>
              <a:t>initial</a:t>
            </a:r>
            <a:r>
              <a:rPr lang="de-CH" dirty="0" smtClean="0"/>
              <a:t>):	1.272 h</a:t>
            </a:r>
            <a:r>
              <a:rPr lang="de-CH" baseline="30000" dirty="0" smtClean="0"/>
              <a:t>-1</a:t>
            </a:r>
          </a:p>
          <a:p>
            <a:pPr lvl="2"/>
            <a:r>
              <a:rPr lang="de-CH" dirty="0" smtClean="0"/>
              <a:t>LB (</a:t>
            </a:r>
            <a:r>
              <a:rPr lang="de-CH" dirty="0" err="1" smtClean="0"/>
              <a:t>later</a:t>
            </a:r>
            <a:r>
              <a:rPr lang="de-CH" dirty="0" smtClean="0"/>
              <a:t>):	0.192 h</a:t>
            </a:r>
            <a:r>
              <a:rPr lang="de-CH" baseline="30000" dirty="0" smtClean="0"/>
              <a:t>-1</a:t>
            </a:r>
            <a:r>
              <a:rPr lang="de-CH" dirty="0" smtClean="0"/>
              <a:t> </a:t>
            </a:r>
          </a:p>
          <a:p>
            <a:pPr lvl="2"/>
            <a:r>
              <a:rPr lang="de-CH" dirty="0" smtClean="0"/>
              <a:t>M9:		0.498 h</a:t>
            </a:r>
            <a:r>
              <a:rPr lang="de-CH" baseline="30000" dirty="0" smtClean="0"/>
              <a:t>-1</a:t>
            </a:r>
            <a:endParaRPr lang="de-CH" dirty="0" smtClean="0"/>
          </a:p>
          <a:p>
            <a:endParaRPr lang="de-CH" dirty="0"/>
          </a:p>
        </p:txBody>
      </p:sp>
      <p:pic>
        <p:nvPicPr>
          <p:cNvPr id="1026" name="Picture 2"/>
          <p:cNvPicPr>
            <a:picLocks noChangeAspect="1" noChangeArrowheads="1"/>
          </p:cNvPicPr>
          <p:nvPr/>
        </p:nvPicPr>
        <p:blipFill>
          <a:blip r:embed="rId2" cstate="print"/>
          <a:srcRect/>
          <a:stretch>
            <a:fillRect/>
          </a:stretch>
        </p:blipFill>
        <p:spPr bwMode="auto">
          <a:xfrm>
            <a:off x="4211960" y="1700808"/>
            <a:ext cx="4552109" cy="2304256"/>
          </a:xfrm>
          <a:prstGeom prst="rect">
            <a:avLst/>
          </a:prstGeom>
          <a:noFill/>
          <a:ln w="9525">
            <a:noFill/>
            <a:miter lim="800000"/>
            <a:headEnd/>
            <a:tailEnd/>
          </a:ln>
        </p:spPr>
      </p:pic>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sp>
        <p:nvSpPr>
          <p:cNvPr id="1030" name="Rectangle 6"/>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sp>
        <p:nvSpPr>
          <p:cNvPr id="1033"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sp>
        <p:nvSpPr>
          <p:cNvPr id="1036" name="Rectangle 12"/>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feld 15"/>
          <p:cNvSpPr txBox="1"/>
          <p:nvPr/>
        </p:nvSpPr>
        <p:spPr>
          <a:xfrm>
            <a:off x="4211960" y="4221088"/>
            <a:ext cx="4608512" cy="1323439"/>
          </a:xfrm>
          <a:prstGeom prst="rect">
            <a:avLst/>
          </a:prstGeom>
          <a:noFill/>
        </p:spPr>
        <p:txBody>
          <a:bodyPr wrap="square" rtlCol="0">
            <a:spAutoFit/>
          </a:bodyPr>
          <a:lstStyle/>
          <a:p>
            <a:r>
              <a:rPr lang="en-GB" sz="1600" i="1" dirty="0" smtClean="0"/>
              <a:t>The natural logarithm of the optical densities of the cultures versus the growth time. A linear regression of the exponential growth phases was done to get the growth rates on different media. </a:t>
            </a:r>
            <a:r>
              <a:rPr lang="en-GB" sz="1600" i="1" dirty="0" smtClean="0">
                <a:solidFill>
                  <a:srgbClr val="4F81BD"/>
                </a:solidFill>
              </a:rPr>
              <a:t>LB</a:t>
            </a:r>
            <a:r>
              <a:rPr lang="en-GB" sz="1600" i="1" dirty="0" smtClean="0"/>
              <a:t>, </a:t>
            </a:r>
            <a:r>
              <a:rPr lang="en-GB" sz="1600" i="1" dirty="0" smtClean="0">
                <a:solidFill>
                  <a:srgbClr val="C0504D"/>
                </a:solidFill>
              </a:rPr>
              <a:t>M9</a:t>
            </a:r>
            <a:endParaRPr lang="de-CH" sz="1600" dirty="0">
              <a:solidFill>
                <a:srgbClr val="C0504D"/>
              </a:solidFill>
            </a:endParaRPr>
          </a:p>
        </p:txBody>
      </p:sp>
      <p:sp>
        <p:nvSpPr>
          <p:cNvPr id="12" name="Datumsplatzhalter 11"/>
          <p:cNvSpPr>
            <a:spLocks noGrp="1"/>
          </p:cNvSpPr>
          <p:nvPr>
            <p:ph type="dt" sz="half" idx="10"/>
          </p:nvPr>
        </p:nvSpPr>
        <p:spPr/>
        <p:txBody>
          <a:bodyPr/>
          <a:lstStyle/>
          <a:p>
            <a:r>
              <a:rPr lang="de-DE" smtClean="0"/>
              <a:t>18.06.2012</a:t>
            </a:r>
            <a:endParaRPr lang="de-DE"/>
          </a:p>
        </p:txBody>
      </p:sp>
      <p:sp>
        <p:nvSpPr>
          <p:cNvPr id="13" name="Foliennummernplatzhalter 12"/>
          <p:cNvSpPr>
            <a:spLocks noGrp="1"/>
          </p:cNvSpPr>
          <p:nvPr>
            <p:ph type="sldNum" sz="quarter" idx="11"/>
          </p:nvPr>
        </p:nvSpPr>
        <p:spPr/>
        <p:txBody>
          <a:bodyPr/>
          <a:lstStyle/>
          <a:p>
            <a:fld id="{6C6AE60A-B69C-4790-82F7-3882EDF23186}" type="slidenum">
              <a:rPr lang="de-DE" smtClean="0"/>
              <a:pPr/>
              <a:t>10</a:t>
            </a:fld>
            <a:endParaRPr lang="de-DE"/>
          </a:p>
        </p:txBody>
      </p:sp>
      <p:sp>
        <p:nvSpPr>
          <p:cNvPr id="14" name="Fußzeilenplatzhalter 13"/>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Product</a:t>
            </a:r>
            <a:r>
              <a:rPr lang="de-CH" dirty="0" smtClean="0"/>
              <a:t> Analysis</a:t>
            </a:r>
            <a:endParaRPr lang="de-CH" dirty="0"/>
          </a:p>
        </p:txBody>
      </p:sp>
      <p:pic>
        <p:nvPicPr>
          <p:cNvPr id="8194" name="Picture 2"/>
          <p:cNvPicPr>
            <a:picLocks noChangeAspect="1" noChangeArrowheads="1"/>
          </p:cNvPicPr>
          <p:nvPr/>
        </p:nvPicPr>
        <p:blipFill>
          <a:blip r:embed="rId2" cstate="print"/>
          <a:srcRect/>
          <a:stretch>
            <a:fillRect/>
          </a:stretch>
        </p:blipFill>
        <p:spPr bwMode="auto">
          <a:xfrm>
            <a:off x="1403648" y="1700808"/>
            <a:ext cx="6264000" cy="3618491"/>
          </a:xfrm>
          <a:prstGeom prst="rect">
            <a:avLst/>
          </a:prstGeom>
          <a:noFill/>
          <a:ln w="9525">
            <a:noFill/>
            <a:miter lim="800000"/>
            <a:headEnd/>
            <a:tailEnd/>
          </a:ln>
        </p:spPr>
      </p:pic>
      <p:sp>
        <p:nvSpPr>
          <p:cNvPr id="6" name="Textfeld 5"/>
          <p:cNvSpPr txBox="1"/>
          <p:nvPr/>
        </p:nvSpPr>
        <p:spPr>
          <a:xfrm>
            <a:off x="1187624" y="5445224"/>
            <a:ext cx="6768752" cy="923330"/>
          </a:xfrm>
          <a:prstGeom prst="rect">
            <a:avLst/>
          </a:prstGeom>
          <a:noFill/>
        </p:spPr>
        <p:txBody>
          <a:bodyPr wrap="square" rtlCol="0">
            <a:spAutoFit/>
          </a:bodyPr>
          <a:lstStyle/>
          <a:p>
            <a:r>
              <a:rPr lang="en-GB" i="1" dirty="0" smtClean="0"/>
              <a:t>Excitation (395 nm) spectra of the product compared to the desired variant 2 and the wild type. </a:t>
            </a:r>
            <a:r>
              <a:rPr lang="en-GB" i="1" dirty="0" smtClean="0">
                <a:solidFill>
                  <a:srgbClr val="4F81BD"/>
                </a:solidFill>
              </a:rPr>
              <a:t>Product</a:t>
            </a:r>
            <a:r>
              <a:rPr lang="en-GB" i="1" dirty="0" smtClean="0"/>
              <a:t>, </a:t>
            </a:r>
            <a:r>
              <a:rPr lang="en-GB" i="1" dirty="0" smtClean="0">
                <a:solidFill>
                  <a:srgbClr val="9BBB59"/>
                </a:solidFill>
              </a:rPr>
              <a:t>variant 2</a:t>
            </a:r>
            <a:r>
              <a:rPr lang="en-GB" i="1" dirty="0" smtClean="0"/>
              <a:t>, </a:t>
            </a:r>
            <a:r>
              <a:rPr lang="en-GB" i="1" dirty="0" smtClean="0">
                <a:solidFill>
                  <a:srgbClr val="C0504D"/>
                </a:solidFill>
              </a:rPr>
              <a:t>wild type</a:t>
            </a:r>
            <a:endParaRPr lang="de-CH" dirty="0" smtClean="0">
              <a:solidFill>
                <a:srgbClr val="C0504D"/>
              </a:solidFill>
            </a:endParaRPr>
          </a:p>
          <a:p>
            <a:endParaRPr lang="de-CH" dirty="0"/>
          </a:p>
        </p:txBody>
      </p:sp>
      <p:sp>
        <p:nvSpPr>
          <p:cNvPr id="5" name="Datumsplatzhalter 4"/>
          <p:cNvSpPr>
            <a:spLocks noGrp="1"/>
          </p:cNvSpPr>
          <p:nvPr>
            <p:ph type="dt" sz="half" idx="10"/>
          </p:nvPr>
        </p:nvSpPr>
        <p:spPr/>
        <p:txBody>
          <a:bodyPr/>
          <a:lstStyle/>
          <a:p>
            <a:r>
              <a:rPr lang="de-DE" smtClean="0"/>
              <a:t>18.06.2012</a:t>
            </a:r>
            <a:endParaRPr lang="de-DE"/>
          </a:p>
        </p:txBody>
      </p:sp>
      <p:sp>
        <p:nvSpPr>
          <p:cNvPr id="7" name="Foliennummernplatzhalter 6"/>
          <p:cNvSpPr>
            <a:spLocks noGrp="1"/>
          </p:cNvSpPr>
          <p:nvPr>
            <p:ph type="sldNum" sz="quarter" idx="11"/>
          </p:nvPr>
        </p:nvSpPr>
        <p:spPr/>
        <p:txBody>
          <a:bodyPr/>
          <a:lstStyle/>
          <a:p>
            <a:fld id="{6C6AE60A-B69C-4790-82F7-3882EDF23186}" type="slidenum">
              <a:rPr lang="de-DE" smtClean="0"/>
              <a:pPr/>
              <a:t>11</a:t>
            </a:fld>
            <a:endParaRPr lang="de-DE"/>
          </a:p>
        </p:txBody>
      </p:sp>
      <p:sp>
        <p:nvSpPr>
          <p:cNvPr id="8" name="Fußzeilenplatzhalter 7"/>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Purification</a:t>
            </a:r>
            <a:endParaRPr lang="de-CH" dirty="0"/>
          </a:p>
        </p:txBody>
      </p:sp>
      <p:sp>
        <p:nvSpPr>
          <p:cNvPr id="3" name="Inhaltsplatzhalter 2"/>
          <p:cNvSpPr>
            <a:spLocks noGrp="1"/>
          </p:cNvSpPr>
          <p:nvPr>
            <p:ph idx="1"/>
          </p:nvPr>
        </p:nvSpPr>
        <p:spPr>
          <a:xfrm>
            <a:off x="381000" y="1751013"/>
            <a:ext cx="8382000" cy="885899"/>
          </a:xfrm>
        </p:spPr>
        <p:txBody>
          <a:bodyPr/>
          <a:lstStyle/>
          <a:p>
            <a:r>
              <a:rPr lang="de-CH" dirty="0" smtClean="0"/>
              <a:t>Total </a:t>
            </a:r>
            <a:r>
              <a:rPr lang="de-CH" dirty="0" err="1" smtClean="0"/>
              <a:t>protein</a:t>
            </a:r>
            <a:r>
              <a:rPr lang="de-CH" dirty="0" smtClean="0"/>
              <a:t> </a:t>
            </a:r>
            <a:r>
              <a:rPr lang="de-CH" dirty="0" err="1" smtClean="0"/>
              <a:t>concentration</a:t>
            </a:r>
            <a:r>
              <a:rPr lang="de-CH" dirty="0" smtClean="0"/>
              <a:t> </a:t>
            </a:r>
            <a:r>
              <a:rPr lang="de-CH" dirty="0" err="1" smtClean="0"/>
              <a:t>determined</a:t>
            </a:r>
            <a:r>
              <a:rPr lang="de-CH" dirty="0" smtClean="0"/>
              <a:t> </a:t>
            </a:r>
            <a:r>
              <a:rPr lang="de-CH" dirty="0" err="1" smtClean="0"/>
              <a:t>using</a:t>
            </a:r>
            <a:r>
              <a:rPr lang="de-CH" dirty="0" smtClean="0"/>
              <a:t> a Bradford </a:t>
            </a:r>
            <a:r>
              <a:rPr lang="de-CH" dirty="0" err="1" smtClean="0"/>
              <a:t>assay</a:t>
            </a:r>
            <a:endParaRPr lang="de-CH" dirty="0" smtClean="0"/>
          </a:p>
          <a:p>
            <a:pPr>
              <a:buNone/>
            </a:pPr>
            <a:endParaRPr lang="de-CH" dirty="0"/>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pic>
        <p:nvPicPr>
          <p:cNvPr id="122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68" y="2852936"/>
            <a:ext cx="4379314" cy="665212"/>
          </a:xfrm>
          <a:prstGeom prst="rect">
            <a:avLst/>
          </a:prstGeom>
          <a:noFill/>
        </p:spPr>
      </p:pic>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CH"/>
          </a:p>
        </p:txBody>
      </p:sp>
      <p:pic>
        <p:nvPicPr>
          <p:cNvPr id="409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3848" y="3717032"/>
            <a:ext cx="3278769" cy="666000"/>
          </a:xfrm>
          <a:prstGeom prst="rect">
            <a:avLst/>
          </a:prstGeom>
          <a:noFill/>
        </p:spPr>
      </p:pic>
      <p:graphicFrame>
        <p:nvGraphicFramePr>
          <p:cNvPr id="10" name="Tabelle 9"/>
          <p:cNvGraphicFramePr>
            <a:graphicFrameLocks noGrp="1"/>
          </p:cNvGraphicFramePr>
          <p:nvPr/>
        </p:nvGraphicFramePr>
        <p:xfrm>
          <a:off x="2627784" y="4509120"/>
          <a:ext cx="4302363" cy="1661146"/>
        </p:xfrm>
        <a:graphic>
          <a:graphicData uri="http://schemas.openxmlformats.org/drawingml/2006/table">
            <a:tbl>
              <a:tblPr/>
              <a:tblGrid>
                <a:gridCol w="2302515"/>
                <a:gridCol w="1999848"/>
              </a:tblGrid>
              <a:tr h="480053">
                <a:tc>
                  <a:txBody>
                    <a:bodyPr/>
                    <a:lstStyle/>
                    <a:p>
                      <a:pPr>
                        <a:lnSpc>
                          <a:spcPct val="115000"/>
                        </a:lnSpc>
                        <a:spcAft>
                          <a:spcPts val="0"/>
                        </a:spcAft>
                      </a:pPr>
                      <a:r>
                        <a:rPr lang="en-GB" sz="2000" dirty="0">
                          <a:latin typeface="Calibri"/>
                          <a:ea typeface="Calibri"/>
                          <a:cs typeface="Times New Roman"/>
                        </a:rPr>
                        <a:t>Purification factor</a:t>
                      </a:r>
                      <a:endParaRPr lang="de-CH"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Calibri"/>
                          <a:ea typeface="Calibri"/>
                          <a:cs typeface="Times New Roman"/>
                        </a:rPr>
                        <a:t>3.3 ± 1</a:t>
                      </a:r>
                      <a:endParaRPr lang="de-CH"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053">
                <a:tc>
                  <a:txBody>
                    <a:bodyPr/>
                    <a:lstStyle/>
                    <a:p>
                      <a:pPr>
                        <a:lnSpc>
                          <a:spcPct val="115000"/>
                        </a:lnSpc>
                        <a:spcAft>
                          <a:spcPts val="0"/>
                        </a:spcAft>
                      </a:pPr>
                      <a:r>
                        <a:rPr lang="en-GB" sz="2000">
                          <a:latin typeface="Calibri"/>
                          <a:ea typeface="Calibri"/>
                          <a:cs typeface="Times New Roman"/>
                        </a:rPr>
                        <a:t>GFP fraction</a:t>
                      </a:r>
                      <a:endParaRPr lang="de-CH"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Calibri"/>
                          <a:ea typeface="Calibri"/>
                          <a:cs typeface="Times New Roman"/>
                        </a:rPr>
                        <a:t>19.5% ± 4%</a:t>
                      </a:r>
                      <a:endParaRPr lang="de-CH"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053">
                <a:tc>
                  <a:txBody>
                    <a:bodyPr/>
                    <a:lstStyle/>
                    <a:p>
                      <a:pPr>
                        <a:lnSpc>
                          <a:spcPct val="115000"/>
                        </a:lnSpc>
                        <a:spcAft>
                          <a:spcPts val="0"/>
                        </a:spcAft>
                      </a:pPr>
                      <a:r>
                        <a:rPr lang="en-GB" sz="2000">
                          <a:latin typeface="Calibri"/>
                          <a:ea typeface="Calibri"/>
                          <a:cs typeface="Times New Roman"/>
                        </a:rPr>
                        <a:t>GFP concentration / [mg/mL]</a:t>
                      </a:r>
                      <a:endParaRPr lang="de-CH" sz="2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dirty="0">
                          <a:latin typeface="Calibri"/>
                          <a:ea typeface="Calibri"/>
                          <a:cs typeface="Times New Roman"/>
                        </a:rPr>
                        <a:t>6.78 ± 4.2</a:t>
                      </a:r>
                      <a:endParaRPr lang="de-CH"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Datumsplatzhalter 10"/>
          <p:cNvSpPr>
            <a:spLocks noGrp="1"/>
          </p:cNvSpPr>
          <p:nvPr>
            <p:ph type="dt" sz="half" idx="10"/>
          </p:nvPr>
        </p:nvSpPr>
        <p:spPr/>
        <p:txBody>
          <a:bodyPr/>
          <a:lstStyle/>
          <a:p>
            <a:r>
              <a:rPr lang="de-DE" smtClean="0"/>
              <a:t>18.06.2012</a:t>
            </a:r>
            <a:endParaRPr lang="de-DE"/>
          </a:p>
        </p:txBody>
      </p:sp>
      <p:sp>
        <p:nvSpPr>
          <p:cNvPr id="12" name="Foliennummernplatzhalter 11"/>
          <p:cNvSpPr>
            <a:spLocks noGrp="1"/>
          </p:cNvSpPr>
          <p:nvPr>
            <p:ph type="sldNum" sz="quarter" idx="11"/>
          </p:nvPr>
        </p:nvSpPr>
        <p:spPr/>
        <p:txBody>
          <a:bodyPr/>
          <a:lstStyle/>
          <a:p>
            <a:fld id="{6C6AE60A-B69C-4790-82F7-3882EDF23186}" type="slidenum">
              <a:rPr lang="de-DE" smtClean="0"/>
              <a:pPr/>
              <a:t>12</a:t>
            </a:fld>
            <a:endParaRPr lang="de-DE"/>
          </a:p>
        </p:txBody>
      </p:sp>
      <p:sp>
        <p:nvSpPr>
          <p:cNvPr id="13" name="Fußzeilenplatzhalter 12"/>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Summary and Discussion</a:t>
            </a:r>
            <a:endParaRPr lang="en-US" dirty="0"/>
          </a:p>
        </p:txBody>
      </p:sp>
      <p:sp>
        <p:nvSpPr>
          <p:cNvPr id="3" name="Inhaltsplatzhalter 2"/>
          <p:cNvSpPr>
            <a:spLocks noGrp="1"/>
          </p:cNvSpPr>
          <p:nvPr>
            <p:ph idx="1"/>
          </p:nvPr>
        </p:nvSpPr>
        <p:spPr/>
        <p:txBody>
          <a:bodyPr/>
          <a:lstStyle/>
          <a:p>
            <a:r>
              <a:rPr lang="en-US" dirty="0" smtClean="0"/>
              <a:t>Good fluorescing mutants were produced</a:t>
            </a:r>
          </a:p>
          <a:p>
            <a:pPr lvl="1"/>
            <a:r>
              <a:rPr lang="en-US" dirty="0" smtClean="0"/>
              <a:t>Around one fifth of the mutants had red shift</a:t>
            </a:r>
          </a:p>
          <a:p>
            <a:pPr lvl="1"/>
            <a:r>
              <a:rPr lang="en-US" dirty="0" smtClean="0"/>
              <a:t>Almost all were fluorescing, at least slightly, under UV light</a:t>
            </a:r>
          </a:p>
          <a:p>
            <a:r>
              <a:rPr lang="en-US" dirty="0" smtClean="0"/>
              <a:t>Red shift could have been seen well (≈80 nm)</a:t>
            </a:r>
          </a:p>
          <a:p>
            <a:r>
              <a:rPr lang="en-US" dirty="0" smtClean="0"/>
              <a:t>Growth was in an estimated range (t</a:t>
            </a:r>
            <a:r>
              <a:rPr lang="en-US" baseline="-25000" dirty="0" smtClean="0"/>
              <a:t>2</a:t>
            </a:r>
            <a:r>
              <a:rPr lang="en-US" dirty="0" smtClean="0"/>
              <a:t> = 1.39 h)</a:t>
            </a:r>
          </a:p>
          <a:p>
            <a:r>
              <a:rPr lang="en-US" dirty="0" smtClean="0"/>
              <a:t>Protein expression with IPTG  was good</a:t>
            </a:r>
          </a:p>
          <a:p>
            <a:r>
              <a:rPr lang="en-US" dirty="0" smtClean="0"/>
              <a:t>The produced GFP was from the wild type. Somehow not the correct one was chosen. Many possible sources for this contamination possible. Growth experiments were done with the wild type which could lead to a contamination</a:t>
            </a:r>
          </a:p>
          <a:p>
            <a:r>
              <a:rPr lang="en-US" dirty="0" smtClean="0"/>
              <a:t>In future other AA’s could be investigated for their effect on fluorescence</a:t>
            </a:r>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13</a:t>
            </a:fld>
            <a:endParaRPr lang="de-DE"/>
          </a:p>
        </p:txBody>
      </p:sp>
      <p:sp>
        <p:nvSpPr>
          <p:cNvPr id="6" name="Fußzeilenplatzhalter 5"/>
          <p:cNvSpPr>
            <a:spLocks noGrp="1"/>
          </p:cNvSpPr>
          <p:nvPr>
            <p:ph type="ftr" sz="quarter" idx="12"/>
          </p:nvPr>
        </p:nvSpPr>
        <p:spPr/>
        <p:txBody>
          <a:bodyPr/>
          <a:lstStyle/>
          <a:p>
            <a:r>
              <a:rPr lang="en-US" dirty="0" err="1" smtClean="0"/>
              <a:t>Practicle</a:t>
            </a:r>
            <a:r>
              <a:rPr lang="en-US" dirty="0" smtClean="0"/>
              <a:t> Course in Molecular Biology and Microbiology</a:t>
            </a:r>
            <a:endParaRPr lang="de-DE" dirty="0"/>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Summary</a:t>
            </a:r>
            <a:endParaRPr lang="en-US" dirty="0"/>
          </a:p>
        </p:txBody>
      </p:sp>
      <p:sp>
        <p:nvSpPr>
          <p:cNvPr id="3" name="Inhaltsplatzhalter 2"/>
          <p:cNvSpPr>
            <a:spLocks noGrp="1"/>
          </p:cNvSpPr>
          <p:nvPr>
            <p:ph idx="1"/>
          </p:nvPr>
        </p:nvSpPr>
        <p:spPr/>
        <p:txBody>
          <a:bodyPr/>
          <a:lstStyle/>
          <a:p>
            <a:r>
              <a:rPr lang="en-US" dirty="0" smtClean="0"/>
              <a:t>Mutation worked quite well</a:t>
            </a:r>
          </a:p>
          <a:p>
            <a:r>
              <a:rPr lang="en-US" dirty="0" smtClean="0"/>
              <a:t>Red shift as expected and in a high quantity</a:t>
            </a:r>
          </a:p>
          <a:p>
            <a:r>
              <a:rPr lang="en-US" dirty="0" smtClean="0"/>
              <a:t>Fermentation worked well with the wild type</a:t>
            </a:r>
          </a:p>
          <a:p>
            <a:r>
              <a:rPr lang="en-US" dirty="0" smtClean="0"/>
              <a:t>In </a:t>
            </a:r>
            <a:r>
              <a:rPr lang="en-US" dirty="0" err="1" smtClean="0"/>
              <a:t>silico</a:t>
            </a:r>
            <a:r>
              <a:rPr lang="en-US" dirty="0" smtClean="0"/>
              <a:t> analysis showed many positions with a contact to the </a:t>
            </a:r>
            <a:r>
              <a:rPr lang="en-US" dirty="0" err="1" smtClean="0"/>
              <a:t>fluorophore</a:t>
            </a:r>
            <a:r>
              <a:rPr lang="en-US" dirty="0" smtClean="0"/>
              <a:t> which could be tested for the effect on fluorescence</a:t>
            </a:r>
            <a:endParaRPr lang="en-US" dirty="0"/>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14</a:t>
            </a:fld>
            <a:endParaRPr lang="de-DE"/>
          </a:p>
        </p:txBody>
      </p:sp>
      <p:sp>
        <p:nvSpPr>
          <p:cNvPr id="6" name="Fußzeilenplatzhalter 5"/>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Introduction</a:t>
            </a:r>
            <a:endParaRPr lang="de-CH" dirty="0"/>
          </a:p>
        </p:txBody>
      </p:sp>
      <p:sp>
        <p:nvSpPr>
          <p:cNvPr id="3" name="Inhaltsplatzhalter 2"/>
          <p:cNvSpPr>
            <a:spLocks noGrp="1"/>
          </p:cNvSpPr>
          <p:nvPr>
            <p:ph idx="1"/>
          </p:nvPr>
        </p:nvSpPr>
        <p:spPr>
          <a:xfrm>
            <a:off x="381000" y="1751013"/>
            <a:ext cx="4911080" cy="4678362"/>
          </a:xfrm>
        </p:spPr>
        <p:txBody>
          <a:bodyPr/>
          <a:lstStyle/>
          <a:p>
            <a:r>
              <a:rPr lang="de-CH" dirty="0" smtClean="0"/>
              <a:t>GFP </a:t>
            </a:r>
            <a:r>
              <a:rPr lang="de-CH" dirty="0" err="1" smtClean="0"/>
              <a:t>very</a:t>
            </a:r>
            <a:r>
              <a:rPr lang="de-CH" dirty="0" smtClean="0"/>
              <a:t> </a:t>
            </a:r>
            <a:r>
              <a:rPr lang="de-CH" dirty="0" err="1" smtClean="0"/>
              <a:t>extensively</a:t>
            </a:r>
            <a:r>
              <a:rPr lang="de-CH" dirty="0" smtClean="0"/>
              <a:t> </a:t>
            </a:r>
            <a:r>
              <a:rPr lang="de-CH" dirty="0" err="1" smtClean="0"/>
              <a:t>used</a:t>
            </a:r>
            <a:r>
              <a:rPr lang="de-CH" dirty="0" smtClean="0"/>
              <a:t> in </a:t>
            </a:r>
            <a:r>
              <a:rPr lang="de-CH" dirty="0" err="1" smtClean="0"/>
              <a:t>science</a:t>
            </a:r>
            <a:endParaRPr lang="de-CH" dirty="0" smtClean="0"/>
          </a:p>
          <a:p>
            <a:r>
              <a:rPr lang="de-CH" dirty="0" smtClean="0"/>
              <a:t>Fluorophore </a:t>
            </a:r>
            <a:r>
              <a:rPr lang="de-CH" dirty="0" err="1" smtClean="0"/>
              <a:t>absorbes</a:t>
            </a:r>
            <a:r>
              <a:rPr lang="de-CH" dirty="0" smtClean="0"/>
              <a:t> </a:t>
            </a:r>
            <a:r>
              <a:rPr lang="de-CH" dirty="0" err="1" smtClean="0"/>
              <a:t>light</a:t>
            </a:r>
            <a:r>
              <a:rPr lang="de-CH" dirty="0" smtClean="0"/>
              <a:t> </a:t>
            </a:r>
            <a:r>
              <a:rPr lang="de-CH" dirty="0" err="1" smtClean="0"/>
              <a:t>and</a:t>
            </a:r>
            <a:r>
              <a:rPr lang="de-CH" dirty="0" smtClean="0"/>
              <a:t> </a:t>
            </a:r>
            <a:r>
              <a:rPr lang="de-CH" dirty="0" err="1" smtClean="0"/>
              <a:t>emits</a:t>
            </a:r>
            <a:r>
              <a:rPr lang="de-CH" dirty="0" smtClean="0"/>
              <a:t> on a different </a:t>
            </a:r>
            <a:r>
              <a:rPr lang="de-CH" dirty="0" err="1" smtClean="0"/>
              <a:t>wavelength</a:t>
            </a:r>
            <a:endParaRPr lang="de-CH" dirty="0"/>
          </a:p>
        </p:txBody>
      </p:sp>
      <p:pic>
        <p:nvPicPr>
          <p:cNvPr id="1026" name="Picture 2" descr="C:\Users\Dr. Stu\LabWork\GFP-cartoon.png"/>
          <p:cNvPicPr>
            <a:picLocks noChangeAspect="1" noChangeArrowheads="1"/>
          </p:cNvPicPr>
          <p:nvPr/>
        </p:nvPicPr>
        <p:blipFill>
          <a:blip r:embed="rId2" cstate="print"/>
          <a:srcRect/>
          <a:stretch>
            <a:fillRect/>
          </a:stretch>
        </p:blipFill>
        <p:spPr bwMode="auto">
          <a:xfrm>
            <a:off x="5436096" y="1844824"/>
            <a:ext cx="3305572" cy="3390330"/>
          </a:xfrm>
          <a:prstGeom prst="rect">
            <a:avLst/>
          </a:prstGeom>
          <a:noFill/>
        </p:spPr>
      </p:pic>
      <p:pic>
        <p:nvPicPr>
          <p:cNvPr id="1027" name="Picture 3" descr="C:\Users\Dr. Stu\LabWork\fluorophore.png"/>
          <p:cNvPicPr>
            <a:picLocks noChangeAspect="1" noChangeArrowheads="1"/>
          </p:cNvPicPr>
          <p:nvPr/>
        </p:nvPicPr>
        <p:blipFill>
          <a:blip r:embed="rId3" cstate="print"/>
          <a:srcRect/>
          <a:stretch>
            <a:fillRect/>
          </a:stretch>
        </p:blipFill>
        <p:spPr bwMode="auto">
          <a:xfrm>
            <a:off x="251520" y="3861048"/>
            <a:ext cx="5112568" cy="2536248"/>
          </a:xfrm>
          <a:prstGeom prst="rect">
            <a:avLst/>
          </a:prstGeom>
          <a:noFill/>
        </p:spPr>
      </p:pic>
      <p:sp>
        <p:nvSpPr>
          <p:cNvPr id="6" name="Textfeld 5"/>
          <p:cNvSpPr txBox="1"/>
          <p:nvPr/>
        </p:nvSpPr>
        <p:spPr>
          <a:xfrm>
            <a:off x="5273260" y="5517232"/>
            <a:ext cx="4177747" cy="584775"/>
          </a:xfrm>
          <a:prstGeom prst="rect">
            <a:avLst/>
          </a:prstGeom>
          <a:noFill/>
        </p:spPr>
        <p:txBody>
          <a:bodyPr wrap="none" rtlCol="0">
            <a:spAutoFit/>
          </a:bodyPr>
          <a:lstStyle/>
          <a:p>
            <a:r>
              <a:rPr lang="en-US" sz="1600" b="1" dirty="0" smtClean="0"/>
              <a:t>Practical Course in </a:t>
            </a:r>
          </a:p>
          <a:p>
            <a:r>
              <a:rPr lang="en-US" sz="1600" b="1" dirty="0" smtClean="0"/>
              <a:t>Molecular Biology &amp; Microbiology</a:t>
            </a:r>
            <a:r>
              <a:rPr lang="en-US" sz="1600" dirty="0" smtClean="0"/>
              <a:t>, 2012</a:t>
            </a:r>
            <a:endParaRPr lang="en-US" sz="1600" dirty="0"/>
          </a:p>
        </p:txBody>
      </p:sp>
      <p:sp>
        <p:nvSpPr>
          <p:cNvPr id="9" name="Datumsplatzhalter 8"/>
          <p:cNvSpPr>
            <a:spLocks noGrp="1"/>
          </p:cNvSpPr>
          <p:nvPr>
            <p:ph type="dt" sz="half" idx="10"/>
          </p:nvPr>
        </p:nvSpPr>
        <p:spPr/>
        <p:txBody>
          <a:bodyPr/>
          <a:lstStyle/>
          <a:p>
            <a:r>
              <a:rPr lang="de-DE" smtClean="0"/>
              <a:t>18.06.2012</a:t>
            </a:r>
            <a:endParaRPr lang="de-DE"/>
          </a:p>
        </p:txBody>
      </p:sp>
      <p:sp>
        <p:nvSpPr>
          <p:cNvPr id="10" name="Foliennummernplatzhalter 9"/>
          <p:cNvSpPr>
            <a:spLocks noGrp="1"/>
          </p:cNvSpPr>
          <p:nvPr>
            <p:ph type="sldNum" sz="quarter" idx="11"/>
          </p:nvPr>
        </p:nvSpPr>
        <p:spPr/>
        <p:txBody>
          <a:bodyPr/>
          <a:lstStyle/>
          <a:p>
            <a:fld id="{6C6AE60A-B69C-4790-82F7-3882EDF23186}" type="slidenum">
              <a:rPr lang="de-DE" smtClean="0"/>
              <a:pPr/>
              <a:t>2</a:t>
            </a:fld>
            <a:endParaRPr lang="de-DE"/>
          </a:p>
        </p:txBody>
      </p:sp>
      <p:sp>
        <p:nvSpPr>
          <p:cNvPr id="11" name="Fußzeilenplatzhalter 10"/>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Introduction</a:t>
            </a:r>
            <a:endParaRPr lang="en-US" dirty="0"/>
          </a:p>
        </p:txBody>
      </p:sp>
      <p:sp>
        <p:nvSpPr>
          <p:cNvPr id="3" name="Inhaltsplatzhalter 2"/>
          <p:cNvSpPr>
            <a:spLocks noGrp="1"/>
          </p:cNvSpPr>
          <p:nvPr>
            <p:ph idx="1"/>
          </p:nvPr>
        </p:nvSpPr>
        <p:spPr>
          <a:xfrm>
            <a:off x="381000" y="1751013"/>
            <a:ext cx="3542928" cy="4678362"/>
          </a:xfrm>
        </p:spPr>
        <p:txBody>
          <a:bodyPr/>
          <a:lstStyle/>
          <a:p>
            <a:r>
              <a:rPr lang="en-US" dirty="0" smtClean="0"/>
              <a:t>State of the art:</a:t>
            </a:r>
          </a:p>
          <a:p>
            <a:pPr lvl="1"/>
            <a:r>
              <a:rPr lang="en-US" dirty="0" smtClean="0"/>
              <a:t>Different absorptions </a:t>
            </a:r>
          </a:p>
          <a:p>
            <a:pPr lvl="1"/>
            <a:r>
              <a:rPr lang="en-US" dirty="0" smtClean="0"/>
              <a:t>Different emissions</a:t>
            </a:r>
          </a:p>
          <a:p>
            <a:pPr lvl="1"/>
            <a:r>
              <a:rPr lang="en-US" dirty="0" smtClean="0"/>
              <a:t>Different stabilities</a:t>
            </a:r>
          </a:p>
          <a:p>
            <a:pPr lvl="1"/>
            <a:r>
              <a:rPr lang="en-US" dirty="0" smtClean="0"/>
              <a:t>…</a:t>
            </a:r>
          </a:p>
          <a:p>
            <a:endParaRPr lang="en-US" dirty="0" smtClean="0"/>
          </a:p>
          <a:p>
            <a:r>
              <a:rPr lang="en-US" dirty="0" smtClean="0"/>
              <a:t>Goal of this experiment was it to produce a library of site – directed random mutations and screen for a red shifted excitation</a:t>
            </a:r>
            <a:endParaRPr lang="en-US" dirty="0"/>
          </a:p>
        </p:txBody>
      </p:sp>
      <p:pic>
        <p:nvPicPr>
          <p:cNvPr id="2050" name="Picture 2" descr="C:\Users\Dr. Stu\LabWork\different-color-fps-shanernc.png"/>
          <p:cNvPicPr>
            <a:picLocks noChangeAspect="1" noChangeArrowheads="1"/>
          </p:cNvPicPr>
          <p:nvPr/>
        </p:nvPicPr>
        <p:blipFill>
          <a:blip r:embed="rId2" cstate="print"/>
          <a:srcRect/>
          <a:stretch>
            <a:fillRect/>
          </a:stretch>
        </p:blipFill>
        <p:spPr bwMode="auto">
          <a:xfrm>
            <a:off x="3923928" y="1412776"/>
            <a:ext cx="4897915" cy="4653136"/>
          </a:xfrm>
          <a:prstGeom prst="rect">
            <a:avLst/>
          </a:prstGeom>
          <a:noFill/>
        </p:spPr>
      </p:pic>
      <p:sp>
        <p:nvSpPr>
          <p:cNvPr id="5" name="Textfeld 4"/>
          <p:cNvSpPr txBox="1"/>
          <p:nvPr/>
        </p:nvSpPr>
        <p:spPr>
          <a:xfrm>
            <a:off x="4427984" y="6093296"/>
            <a:ext cx="4281813" cy="338554"/>
          </a:xfrm>
          <a:prstGeom prst="rect">
            <a:avLst/>
          </a:prstGeom>
          <a:noFill/>
        </p:spPr>
        <p:txBody>
          <a:bodyPr wrap="none" rtlCol="0">
            <a:spAutoFit/>
          </a:bodyPr>
          <a:lstStyle/>
          <a:p>
            <a:r>
              <a:rPr lang="en-US" sz="1600" dirty="0" err="1" smtClean="0"/>
              <a:t>Shaner</a:t>
            </a:r>
            <a:r>
              <a:rPr lang="en-US" sz="1600" dirty="0" smtClean="0"/>
              <a:t>, et al. </a:t>
            </a:r>
            <a:r>
              <a:rPr lang="en-US" sz="1600" b="1" dirty="0" smtClean="0"/>
              <a:t>Journal of Cell Science</a:t>
            </a:r>
            <a:r>
              <a:rPr lang="en-US" sz="1600" dirty="0" smtClean="0"/>
              <a:t>, 2007</a:t>
            </a:r>
            <a:endParaRPr lang="en-US" sz="1600" dirty="0"/>
          </a:p>
        </p:txBody>
      </p:sp>
      <p:sp>
        <p:nvSpPr>
          <p:cNvPr id="6" name="Datumsplatzhalter 5"/>
          <p:cNvSpPr>
            <a:spLocks noGrp="1"/>
          </p:cNvSpPr>
          <p:nvPr>
            <p:ph type="dt" sz="half" idx="10"/>
          </p:nvPr>
        </p:nvSpPr>
        <p:spPr/>
        <p:txBody>
          <a:bodyPr/>
          <a:lstStyle/>
          <a:p>
            <a:r>
              <a:rPr lang="de-DE" smtClean="0"/>
              <a:t>18.06.2012</a:t>
            </a:r>
            <a:endParaRPr lang="de-DE"/>
          </a:p>
        </p:txBody>
      </p:sp>
      <p:sp>
        <p:nvSpPr>
          <p:cNvPr id="7" name="Foliennummernplatzhalter 6"/>
          <p:cNvSpPr>
            <a:spLocks noGrp="1"/>
          </p:cNvSpPr>
          <p:nvPr>
            <p:ph type="sldNum" sz="quarter" idx="11"/>
          </p:nvPr>
        </p:nvSpPr>
        <p:spPr/>
        <p:txBody>
          <a:bodyPr/>
          <a:lstStyle/>
          <a:p>
            <a:fld id="{6C6AE60A-B69C-4790-82F7-3882EDF23186}" type="slidenum">
              <a:rPr lang="de-DE" smtClean="0"/>
              <a:pPr/>
              <a:t>3</a:t>
            </a:fld>
            <a:endParaRPr lang="de-DE"/>
          </a:p>
        </p:txBody>
      </p:sp>
      <p:sp>
        <p:nvSpPr>
          <p:cNvPr id="8" name="Fußzeilenplatzhalter 7"/>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Strategy</a:t>
            </a:r>
            <a:endParaRPr lang="en-US" dirty="0"/>
          </a:p>
        </p:txBody>
      </p:sp>
      <p:sp>
        <p:nvSpPr>
          <p:cNvPr id="3" name="Inhaltsplatzhalter 2"/>
          <p:cNvSpPr>
            <a:spLocks noGrp="1"/>
          </p:cNvSpPr>
          <p:nvPr>
            <p:ph idx="1"/>
          </p:nvPr>
        </p:nvSpPr>
        <p:spPr>
          <a:xfrm>
            <a:off x="381000" y="1751013"/>
            <a:ext cx="5127104" cy="4678362"/>
          </a:xfrm>
        </p:spPr>
        <p:txBody>
          <a:bodyPr/>
          <a:lstStyle/>
          <a:p>
            <a:r>
              <a:rPr lang="en-US" dirty="0" smtClean="0"/>
              <a:t>1. Create </a:t>
            </a:r>
            <a:r>
              <a:rPr lang="en-US" dirty="0" smtClean="0"/>
              <a:t>a </a:t>
            </a:r>
            <a:r>
              <a:rPr lang="en-US" dirty="0" smtClean="0"/>
              <a:t>library of mutants </a:t>
            </a:r>
            <a:endParaRPr lang="en-US" dirty="0" smtClean="0"/>
          </a:p>
          <a:p>
            <a:pPr lvl="1"/>
            <a:r>
              <a:rPr lang="en-US" dirty="0" smtClean="0"/>
              <a:t>(F64, S65, S72), </a:t>
            </a:r>
            <a:r>
              <a:rPr lang="en-US" dirty="0" err="1" smtClean="0"/>
              <a:t>GFPuv</a:t>
            </a:r>
            <a:r>
              <a:rPr lang="en-US" dirty="0" smtClean="0"/>
              <a:t> on a plasmid with </a:t>
            </a:r>
            <a:r>
              <a:rPr lang="en-US" dirty="0" err="1" smtClean="0"/>
              <a:t>Ampicillin</a:t>
            </a:r>
            <a:r>
              <a:rPr lang="en-US" dirty="0" smtClean="0"/>
              <a:t> resistance, site directed mutagenesis in PCR</a:t>
            </a:r>
          </a:p>
          <a:p>
            <a:r>
              <a:rPr lang="en-US" dirty="0" smtClean="0"/>
              <a:t>2. Transform plasmid in </a:t>
            </a:r>
            <a:r>
              <a:rPr lang="en-US" i="1" dirty="0" err="1" smtClean="0"/>
              <a:t>E.coli</a:t>
            </a:r>
            <a:endParaRPr lang="en-US" i="1" dirty="0" smtClean="0"/>
          </a:p>
          <a:p>
            <a:pPr lvl="1"/>
            <a:r>
              <a:rPr lang="en-US" dirty="0" smtClean="0"/>
              <a:t>Rubidium induced competent strain </a:t>
            </a:r>
            <a:r>
              <a:rPr lang="en-US" i="1" dirty="0" smtClean="0"/>
              <a:t>Top10</a:t>
            </a:r>
          </a:p>
          <a:p>
            <a:r>
              <a:rPr lang="en-US" dirty="0" smtClean="0"/>
              <a:t>3. Screen for better excitation</a:t>
            </a:r>
          </a:p>
          <a:p>
            <a:pPr lvl="1"/>
            <a:r>
              <a:rPr lang="en-US" dirty="0" smtClean="0"/>
              <a:t>Red shifted excitation</a:t>
            </a:r>
          </a:p>
          <a:p>
            <a:r>
              <a:rPr lang="en-US" dirty="0" smtClean="0"/>
              <a:t>4. In </a:t>
            </a:r>
            <a:r>
              <a:rPr lang="en-US" dirty="0" err="1" smtClean="0"/>
              <a:t>silico</a:t>
            </a:r>
            <a:r>
              <a:rPr lang="en-US" dirty="0" smtClean="0"/>
              <a:t> analysis of the mutant</a:t>
            </a:r>
          </a:p>
          <a:p>
            <a:r>
              <a:rPr lang="en-US" dirty="0" smtClean="0"/>
              <a:t>5. Transform plasmid in production strand of E. coli, run test-fermentation, process of product</a:t>
            </a:r>
            <a:endParaRPr lang="en-US" dirty="0"/>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4</a:t>
            </a:fld>
            <a:endParaRPr lang="de-DE"/>
          </a:p>
        </p:txBody>
      </p:sp>
      <p:sp>
        <p:nvSpPr>
          <p:cNvPr id="6" name="Fußzeilenplatzhalter 5"/>
          <p:cNvSpPr>
            <a:spLocks noGrp="1"/>
          </p:cNvSpPr>
          <p:nvPr>
            <p:ph type="ftr" sz="quarter" idx="12"/>
          </p:nvPr>
        </p:nvSpPr>
        <p:spPr/>
        <p:txBody>
          <a:bodyPr/>
          <a:lstStyle/>
          <a:p>
            <a:r>
              <a:rPr lang="en-US" smtClean="0"/>
              <a:t>Practicle Course in Molecular Biology and Microbiology</a:t>
            </a:r>
            <a:endParaRPr lang="de-DE"/>
          </a:p>
        </p:txBody>
      </p:sp>
      <p:pic>
        <p:nvPicPr>
          <p:cNvPr id="3074" name="Picture 2" descr="C:\Users\Dr. Stu\LabWork\sitedirected-mutagenesis.png"/>
          <p:cNvPicPr>
            <a:picLocks noChangeAspect="1" noChangeArrowheads="1"/>
          </p:cNvPicPr>
          <p:nvPr/>
        </p:nvPicPr>
        <p:blipFill>
          <a:blip r:embed="rId2" cstate="print"/>
          <a:srcRect/>
          <a:stretch>
            <a:fillRect/>
          </a:stretch>
        </p:blipFill>
        <p:spPr bwMode="auto">
          <a:xfrm>
            <a:off x="5553074" y="1196752"/>
            <a:ext cx="3590926" cy="4962525"/>
          </a:xfrm>
          <a:prstGeom prst="rect">
            <a:avLst/>
          </a:prstGeom>
          <a:noFill/>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Characterization</a:t>
            </a:r>
            <a:r>
              <a:rPr lang="de-CH" dirty="0" smtClean="0"/>
              <a:t> </a:t>
            </a:r>
            <a:r>
              <a:rPr lang="de-CH" dirty="0" err="1" smtClean="0"/>
              <a:t>of</a:t>
            </a:r>
            <a:r>
              <a:rPr lang="de-CH" dirty="0" smtClean="0"/>
              <a:t> </a:t>
            </a:r>
            <a:r>
              <a:rPr lang="de-CH" dirty="0" err="1" smtClean="0"/>
              <a:t>mutants</a:t>
            </a:r>
            <a:r>
              <a:rPr lang="de-CH" dirty="0" smtClean="0"/>
              <a:t>: UV-VIS</a:t>
            </a:r>
            <a:endParaRPr lang="de-CH" dirty="0"/>
          </a:p>
        </p:txBody>
      </p:sp>
      <p:sp>
        <p:nvSpPr>
          <p:cNvPr id="14" name="Textfeld 13"/>
          <p:cNvSpPr txBox="1"/>
          <p:nvPr/>
        </p:nvSpPr>
        <p:spPr>
          <a:xfrm>
            <a:off x="1403648" y="4797152"/>
            <a:ext cx="6264696" cy="923330"/>
          </a:xfrm>
          <a:prstGeom prst="rect">
            <a:avLst/>
          </a:prstGeom>
          <a:noFill/>
        </p:spPr>
        <p:txBody>
          <a:bodyPr wrap="square" rtlCol="0">
            <a:spAutoFit/>
          </a:bodyPr>
          <a:lstStyle/>
          <a:p>
            <a:r>
              <a:rPr lang="en-GB" i="1" dirty="0" smtClean="0"/>
              <a:t>Combined excitation spectra (550nm) of all mutants and the wild type. </a:t>
            </a:r>
            <a:r>
              <a:rPr lang="en-GB" i="1" dirty="0" smtClean="0">
                <a:solidFill>
                  <a:srgbClr val="4F81BD"/>
                </a:solidFill>
              </a:rPr>
              <a:t>Variant 2</a:t>
            </a:r>
            <a:r>
              <a:rPr lang="en-GB" i="1" dirty="0" smtClean="0"/>
              <a:t>, </a:t>
            </a:r>
            <a:r>
              <a:rPr lang="en-GB" i="1" dirty="0" smtClean="0">
                <a:solidFill>
                  <a:srgbClr val="C0504D"/>
                </a:solidFill>
              </a:rPr>
              <a:t>variant 3</a:t>
            </a:r>
            <a:r>
              <a:rPr lang="en-GB" i="1" dirty="0" smtClean="0"/>
              <a:t>, </a:t>
            </a:r>
            <a:r>
              <a:rPr lang="en-GB" i="1" dirty="0" smtClean="0">
                <a:solidFill>
                  <a:srgbClr val="9BBB59"/>
                </a:solidFill>
              </a:rPr>
              <a:t>variant 4</a:t>
            </a:r>
            <a:r>
              <a:rPr lang="en-GB" i="1" dirty="0" smtClean="0"/>
              <a:t>, </a:t>
            </a:r>
            <a:r>
              <a:rPr lang="en-GB" i="1" dirty="0" smtClean="0">
                <a:solidFill>
                  <a:srgbClr val="8064A2"/>
                </a:solidFill>
              </a:rPr>
              <a:t>variant 5</a:t>
            </a:r>
            <a:r>
              <a:rPr lang="en-GB" i="1" dirty="0" smtClean="0"/>
              <a:t>, </a:t>
            </a:r>
            <a:r>
              <a:rPr lang="en-GB" i="1" dirty="0" smtClean="0">
                <a:solidFill>
                  <a:srgbClr val="4BACC6"/>
                </a:solidFill>
              </a:rPr>
              <a:t>wild type</a:t>
            </a:r>
            <a:r>
              <a:rPr lang="en-GB" i="1" dirty="0" smtClean="0"/>
              <a:t>.</a:t>
            </a:r>
            <a:endParaRPr lang="de-CH" dirty="0" smtClean="0"/>
          </a:p>
          <a:p>
            <a:endParaRPr lang="de-CH" dirty="0"/>
          </a:p>
        </p:txBody>
      </p:sp>
      <p:sp>
        <p:nvSpPr>
          <p:cNvPr id="5" name="Datumsplatzhalter 4"/>
          <p:cNvSpPr>
            <a:spLocks noGrp="1"/>
          </p:cNvSpPr>
          <p:nvPr>
            <p:ph type="dt" sz="half" idx="10"/>
          </p:nvPr>
        </p:nvSpPr>
        <p:spPr/>
        <p:txBody>
          <a:bodyPr/>
          <a:lstStyle/>
          <a:p>
            <a:r>
              <a:rPr lang="de-DE" smtClean="0"/>
              <a:t>18.06.2012</a:t>
            </a:r>
            <a:endParaRPr lang="de-DE"/>
          </a:p>
        </p:txBody>
      </p:sp>
      <p:sp>
        <p:nvSpPr>
          <p:cNvPr id="6" name="Foliennummernplatzhalter 5"/>
          <p:cNvSpPr>
            <a:spLocks noGrp="1"/>
          </p:cNvSpPr>
          <p:nvPr>
            <p:ph type="sldNum" sz="quarter" idx="11"/>
          </p:nvPr>
        </p:nvSpPr>
        <p:spPr/>
        <p:txBody>
          <a:bodyPr/>
          <a:lstStyle/>
          <a:p>
            <a:fld id="{6C6AE60A-B69C-4790-82F7-3882EDF23186}" type="slidenum">
              <a:rPr lang="de-DE" smtClean="0"/>
              <a:pPr/>
              <a:t>5</a:t>
            </a:fld>
            <a:endParaRPr lang="de-DE"/>
          </a:p>
        </p:txBody>
      </p:sp>
      <p:sp>
        <p:nvSpPr>
          <p:cNvPr id="7" name="Fußzeilenplatzhalter 6"/>
          <p:cNvSpPr>
            <a:spLocks noGrp="1"/>
          </p:cNvSpPr>
          <p:nvPr>
            <p:ph type="ftr" sz="quarter" idx="12"/>
          </p:nvPr>
        </p:nvSpPr>
        <p:spPr/>
        <p:txBody>
          <a:bodyPr/>
          <a:lstStyle/>
          <a:p>
            <a:r>
              <a:rPr lang="en-US" smtClean="0"/>
              <a:t>Practicle Course in Molecular Biology and Microbiology</a:t>
            </a:r>
            <a:endParaRPr lang="de-DE"/>
          </a:p>
        </p:txBody>
      </p:sp>
      <p:pic>
        <p:nvPicPr>
          <p:cNvPr id="11265" name="Picture 1"/>
          <p:cNvPicPr>
            <a:picLocks noChangeAspect="1" noChangeArrowheads="1"/>
          </p:cNvPicPr>
          <p:nvPr/>
        </p:nvPicPr>
        <p:blipFill>
          <a:blip r:embed="rId2" cstate="print"/>
          <a:srcRect/>
          <a:stretch>
            <a:fillRect/>
          </a:stretch>
        </p:blipFill>
        <p:spPr bwMode="auto">
          <a:xfrm>
            <a:off x="1259632" y="1628800"/>
            <a:ext cx="6264000" cy="3133141"/>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Characterization</a:t>
            </a:r>
            <a:r>
              <a:rPr lang="de-CH" dirty="0" smtClean="0"/>
              <a:t> </a:t>
            </a:r>
            <a:r>
              <a:rPr lang="de-CH" dirty="0" err="1" smtClean="0"/>
              <a:t>of</a:t>
            </a:r>
            <a:r>
              <a:rPr lang="de-CH" dirty="0" smtClean="0"/>
              <a:t> </a:t>
            </a:r>
            <a:r>
              <a:rPr lang="de-CH" dirty="0" err="1" smtClean="0"/>
              <a:t>mutants</a:t>
            </a:r>
            <a:r>
              <a:rPr lang="de-CH" dirty="0" smtClean="0"/>
              <a:t>: SDS PAGE</a:t>
            </a:r>
            <a:endParaRPr lang="de-CH" dirty="0"/>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6</a:t>
            </a:fld>
            <a:endParaRPr lang="de-DE"/>
          </a:p>
        </p:txBody>
      </p:sp>
      <p:sp>
        <p:nvSpPr>
          <p:cNvPr id="6" name="Fußzeilenplatzhalter 5"/>
          <p:cNvSpPr>
            <a:spLocks noGrp="1"/>
          </p:cNvSpPr>
          <p:nvPr>
            <p:ph type="ftr" sz="quarter" idx="12"/>
          </p:nvPr>
        </p:nvSpPr>
        <p:spPr/>
        <p:txBody>
          <a:bodyPr/>
          <a:lstStyle/>
          <a:p>
            <a:r>
              <a:rPr lang="en-US" smtClean="0"/>
              <a:t>Practicle Course in Molecular Biology and Microbiology</a:t>
            </a:r>
            <a:endParaRPr lang="de-DE"/>
          </a:p>
        </p:txBody>
      </p:sp>
      <p:pic>
        <p:nvPicPr>
          <p:cNvPr id="7" name="Grafik 5" descr="PAGE.jpg"/>
          <p:cNvPicPr>
            <a:picLocks noGrp="1"/>
          </p:cNvPicPr>
          <p:nvPr>
            <p:ph idx="1"/>
          </p:nvPr>
        </p:nvPicPr>
        <p:blipFill>
          <a:blip r:embed="rId2" cstate="print"/>
          <a:stretch>
            <a:fillRect/>
          </a:stretch>
        </p:blipFill>
        <p:spPr>
          <a:xfrm>
            <a:off x="1259632" y="1700808"/>
            <a:ext cx="6120000" cy="3157200"/>
          </a:xfrm>
          <a:prstGeom prst="rect">
            <a:avLst/>
          </a:prstGeom>
        </p:spPr>
      </p:pic>
      <p:sp>
        <p:nvSpPr>
          <p:cNvPr id="8" name="Textfeld 7"/>
          <p:cNvSpPr txBox="1"/>
          <p:nvPr/>
        </p:nvSpPr>
        <p:spPr>
          <a:xfrm>
            <a:off x="1403648" y="5013176"/>
            <a:ext cx="6048672" cy="646331"/>
          </a:xfrm>
          <a:prstGeom prst="rect">
            <a:avLst/>
          </a:prstGeom>
          <a:noFill/>
        </p:spPr>
        <p:txBody>
          <a:bodyPr wrap="square" rtlCol="0">
            <a:spAutoFit/>
          </a:bodyPr>
          <a:lstStyle/>
          <a:p>
            <a:r>
              <a:rPr lang="en-GB" i="1" dirty="0" smtClean="0"/>
              <a:t>SDS-PAGE gel of the proteins present in the chosen mutants and the </a:t>
            </a:r>
            <a:r>
              <a:rPr lang="en-GB" i="1" dirty="0" err="1" smtClean="0"/>
              <a:t>wildtype</a:t>
            </a:r>
            <a:r>
              <a:rPr lang="en-GB" i="1" dirty="0" smtClean="0"/>
              <a:t>. </a:t>
            </a:r>
            <a:endParaRPr lang="de-CH"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err="1" smtClean="0"/>
              <a:t>Characterization</a:t>
            </a:r>
            <a:r>
              <a:rPr lang="de-CH" dirty="0" smtClean="0"/>
              <a:t> </a:t>
            </a:r>
            <a:r>
              <a:rPr lang="de-CH" dirty="0" err="1" smtClean="0"/>
              <a:t>of</a:t>
            </a:r>
            <a:r>
              <a:rPr lang="de-CH" dirty="0" smtClean="0"/>
              <a:t> </a:t>
            </a:r>
            <a:r>
              <a:rPr lang="de-CH" dirty="0" err="1" smtClean="0"/>
              <a:t>mutants</a:t>
            </a:r>
            <a:r>
              <a:rPr lang="de-CH" dirty="0" smtClean="0"/>
              <a:t>: </a:t>
            </a:r>
            <a:r>
              <a:rPr lang="de-CH" dirty="0" err="1" smtClean="0"/>
              <a:t>Sequencing</a:t>
            </a:r>
            <a:endParaRPr lang="de-CH" dirty="0"/>
          </a:p>
        </p:txBody>
      </p:sp>
      <p:sp>
        <p:nvSpPr>
          <p:cNvPr id="3" name="Inhaltsplatzhalter 2"/>
          <p:cNvSpPr>
            <a:spLocks noGrp="1"/>
          </p:cNvSpPr>
          <p:nvPr>
            <p:ph idx="1"/>
          </p:nvPr>
        </p:nvSpPr>
        <p:spPr>
          <a:xfrm>
            <a:off x="381000" y="1751013"/>
            <a:ext cx="8382000" cy="453851"/>
          </a:xfrm>
        </p:spPr>
        <p:txBody>
          <a:bodyPr/>
          <a:lstStyle/>
          <a:p>
            <a:r>
              <a:rPr lang="de-CH" dirty="0" smtClean="0"/>
              <a:t>Variant 5 was a double </a:t>
            </a:r>
            <a:r>
              <a:rPr lang="de-CH" dirty="0" err="1" smtClean="0"/>
              <a:t>mutant</a:t>
            </a:r>
            <a:r>
              <a:rPr lang="de-CH" dirty="0" smtClean="0"/>
              <a:t> </a:t>
            </a:r>
            <a:r>
              <a:rPr lang="de-CH" dirty="0" err="1" smtClean="0"/>
              <a:t>and</a:t>
            </a:r>
            <a:r>
              <a:rPr lang="de-CH" dirty="0" smtClean="0"/>
              <a:t> </a:t>
            </a:r>
            <a:r>
              <a:rPr lang="de-CH" dirty="0" err="1" smtClean="0"/>
              <a:t>therefore</a:t>
            </a:r>
            <a:r>
              <a:rPr lang="de-CH" dirty="0" smtClean="0"/>
              <a:t> </a:t>
            </a:r>
            <a:r>
              <a:rPr lang="de-CH" dirty="0" err="1" smtClean="0"/>
              <a:t>discarded</a:t>
            </a:r>
            <a:endParaRPr lang="de-CH" dirty="0"/>
          </a:p>
        </p:txBody>
      </p:sp>
      <p:pic>
        <p:nvPicPr>
          <p:cNvPr id="4" name="Picture 2"/>
          <p:cNvPicPr>
            <a:picLocks noChangeAspect="1" noChangeArrowheads="1"/>
          </p:cNvPicPr>
          <p:nvPr/>
        </p:nvPicPr>
        <p:blipFill>
          <a:blip r:embed="rId2" cstate="print"/>
          <a:srcRect/>
          <a:stretch>
            <a:fillRect/>
          </a:stretch>
        </p:blipFill>
        <p:spPr bwMode="auto">
          <a:xfrm>
            <a:off x="1115616" y="2420888"/>
            <a:ext cx="7151812" cy="1165772"/>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288066" y="3645024"/>
            <a:ext cx="4804214" cy="1121768"/>
          </a:xfrm>
          <a:prstGeom prst="rect">
            <a:avLst/>
          </a:prstGeom>
          <a:noFill/>
          <a:ln w="9525">
            <a:noFill/>
            <a:miter lim="800000"/>
            <a:headEnd/>
            <a:tailEnd/>
          </a:ln>
        </p:spPr>
      </p:pic>
      <p:sp>
        <p:nvSpPr>
          <p:cNvPr id="6" name="Textfeld 5"/>
          <p:cNvSpPr txBox="1"/>
          <p:nvPr/>
        </p:nvSpPr>
        <p:spPr>
          <a:xfrm>
            <a:off x="827584" y="4941168"/>
            <a:ext cx="7545848" cy="646331"/>
          </a:xfrm>
          <a:prstGeom prst="rect">
            <a:avLst/>
          </a:prstGeom>
          <a:noFill/>
        </p:spPr>
        <p:txBody>
          <a:bodyPr wrap="none" rtlCol="0">
            <a:spAutoFit/>
          </a:bodyPr>
          <a:lstStyle/>
          <a:p>
            <a:r>
              <a:rPr lang="de-CH" dirty="0" smtClean="0"/>
              <a:t>Tab.: DNA- </a:t>
            </a:r>
            <a:r>
              <a:rPr lang="de-CH" dirty="0" err="1" smtClean="0"/>
              <a:t>and</a:t>
            </a:r>
            <a:r>
              <a:rPr lang="de-CH" dirty="0" smtClean="0"/>
              <a:t> AA-</a:t>
            </a:r>
            <a:r>
              <a:rPr lang="de-CH" dirty="0" err="1" smtClean="0"/>
              <a:t>sequences</a:t>
            </a:r>
            <a:r>
              <a:rPr lang="de-CH" dirty="0" smtClean="0"/>
              <a:t> </a:t>
            </a:r>
            <a:r>
              <a:rPr lang="de-CH" dirty="0" err="1" smtClean="0"/>
              <a:t>of</a:t>
            </a:r>
            <a:r>
              <a:rPr lang="de-CH" dirty="0" smtClean="0"/>
              <a:t> </a:t>
            </a:r>
            <a:r>
              <a:rPr lang="de-CH" dirty="0" err="1" smtClean="0"/>
              <a:t>the</a:t>
            </a:r>
            <a:r>
              <a:rPr lang="de-CH" dirty="0" smtClean="0"/>
              <a:t> </a:t>
            </a:r>
            <a:r>
              <a:rPr lang="de-CH" dirty="0" err="1" smtClean="0"/>
              <a:t>mutant</a:t>
            </a:r>
            <a:r>
              <a:rPr lang="de-CH" dirty="0" smtClean="0"/>
              <a:t> </a:t>
            </a:r>
            <a:r>
              <a:rPr lang="de-CH" dirty="0" err="1" smtClean="0"/>
              <a:t>plasmid</a:t>
            </a:r>
            <a:r>
              <a:rPr lang="de-CH" dirty="0" smtClean="0"/>
              <a:t> </a:t>
            </a:r>
            <a:r>
              <a:rPr lang="de-CH" dirty="0" err="1" smtClean="0"/>
              <a:t>and</a:t>
            </a:r>
            <a:r>
              <a:rPr lang="de-CH" dirty="0" smtClean="0"/>
              <a:t> </a:t>
            </a:r>
            <a:r>
              <a:rPr lang="de-CH" dirty="0" err="1" smtClean="0"/>
              <a:t>their</a:t>
            </a:r>
            <a:r>
              <a:rPr lang="de-CH" dirty="0" smtClean="0"/>
              <a:t> </a:t>
            </a:r>
            <a:r>
              <a:rPr lang="de-CH" dirty="0" err="1" smtClean="0"/>
              <a:t>ancestor</a:t>
            </a:r>
            <a:r>
              <a:rPr lang="de-CH" dirty="0" smtClean="0"/>
              <a:t>.</a:t>
            </a:r>
          </a:p>
          <a:p>
            <a:r>
              <a:rPr lang="de-CH" dirty="0" smtClean="0"/>
              <a:t> </a:t>
            </a:r>
            <a:r>
              <a:rPr lang="de-CH" dirty="0" err="1" smtClean="0"/>
              <a:t>Mutated</a:t>
            </a:r>
            <a:r>
              <a:rPr lang="de-CH" dirty="0" smtClean="0"/>
              <a:t> </a:t>
            </a:r>
            <a:r>
              <a:rPr lang="de-CH" dirty="0" err="1" smtClean="0"/>
              <a:t>sites</a:t>
            </a:r>
            <a:r>
              <a:rPr lang="de-CH" dirty="0" smtClean="0"/>
              <a:t> </a:t>
            </a:r>
            <a:r>
              <a:rPr lang="de-CH" dirty="0" err="1" smtClean="0"/>
              <a:t>are</a:t>
            </a:r>
            <a:r>
              <a:rPr lang="de-CH" dirty="0" smtClean="0"/>
              <a:t> </a:t>
            </a:r>
            <a:r>
              <a:rPr lang="de-CH" dirty="0" err="1" smtClean="0"/>
              <a:t>indicated</a:t>
            </a:r>
            <a:r>
              <a:rPr lang="de-CH" dirty="0" smtClean="0"/>
              <a:t> in </a:t>
            </a:r>
            <a:r>
              <a:rPr lang="de-CH" dirty="0" err="1" smtClean="0"/>
              <a:t>bold</a:t>
            </a:r>
            <a:endParaRPr lang="de-CH" dirty="0"/>
          </a:p>
        </p:txBody>
      </p:sp>
      <p:sp>
        <p:nvSpPr>
          <p:cNvPr id="7" name="Datumsplatzhalter 6"/>
          <p:cNvSpPr>
            <a:spLocks noGrp="1"/>
          </p:cNvSpPr>
          <p:nvPr>
            <p:ph type="dt" sz="half" idx="10"/>
          </p:nvPr>
        </p:nvSpPr>
        <p:spPr/>
        <p:txBody>
          <a:bodyPr/>
          <a:lstStyle/>
          <a:p>
            <a:r>
              <a:rPr lang="de-DE" smtClean="0"/>
              <a:t>18.06.2012</a:t>
            </a:r>
            <a:endParaRPr lang="de-DE"/>
          </a:p>
        </p:txBody>
      </p:sp>
      <p:sp>
        <p:nvSpPr>
          <p:cNvPr id="8" name="Foliennummernplatzhalter 7"/>
          <p:cNvSpPr>
            <a:spLocks noGrp="1"/>
          </p:cNvSpPr>
          <p:nvPr>
            <p:ph type="sldNum" sz="quarter" idx="11"/>
          </p:nvPr>
        </p:nvSpPr>
        <p:spPr/>
        <p:txBody>
          <a:bodyPr/>
          <a:lstStyle/>
          <a:p>
            <a:fld id="{6C6AE60A-B69C-4790-82F7-3882EDF23186}" type="slidenum">
              <a:rPr lang="de-DE" smtClean="0"/>
              <a:pPr/>
              <a:t>7</a:t>
            </a:fld>
            <a:endParaRPr lang="de-DE"/>
          </a:p>
        </p:txBody>
      </p:sp>
      <p:sp>
        <p:nvSpPr>
          <p:cNvPr id="9" name="Fußzeilenplatzhalter 8"/>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UV-VIS </a:t>
            </a:r>
            <a:r>
              <a:rPr lang="de-CH" dirty="0" err="1" smtClean="0"/>
              <a:t>Spectra</a:t>
            </a:r>
            <a:r>
              <a:rPr lang="de-CH" dirty="0" smtClean="0"/>
              <a:t> </a:t>
            </a:r>
            <a:r>
              <a:rPr lang="de-CH" dirty="0" err="1" smtClean="0"/>
              <a:t>of</a:t>
            </a:r>
            <a:r>
              <a:rPr lang="de-CH" dirty="0" smtClean="0"/>
              <a:t> Variant 2</a:t>
            </a:r>
            <a:endParaRPr lang="de-CH" dirty="0"/>
          </a:p>
        </p:txBody>
      </p:sp>
      <p:pic>
        <p:nvPicPr>
          <p:cNvPr id="6146" name="Picture 2"/>
          <p:cNvPicPr>
            <a:picLocks noChangeAspect="1" noChangeArrowheads="1"/>
          </p:cNvPicPr>
          <p:nvPr/>
        </p:nvPicPr>
        <p:blipFill>
          <a:blip r:embed="rId2" cstate="print"/>
          <a:srcRect/>
          <a:stretch>
            <a:fillRect/>
          </a:stretch>
        </p:blipFill>
        <p:spPr bwMode="auto">
          <a:xfrm>
            <a:off x="1475656" y="1556792"/>
            <a:ext cx="6264000" cy="3103372"/>
          </a:xfrm>
          <a:prstGeom prst="rect">
            <a:avLst/>
          </a:prstGeom>
          <a:noFill/>
          <a:ln w="9525">
            <a:noFill/>
            <a:miter lim="800000"/>
            <a:headEnd/>
            <a:tailEnd/>
          </a:ln>
        </p:spPr>
      </p:pic>
      <p:sp>
        <p:nvSpPr>
          <p:cNvPr id="6" name="Textfeld 5"/>
          <p:cNvSpPr txBox="1"/>
          <p:nvPr/>
        </p:nvSpPr>
        <p:spPr>
          <a:xfrm>
            <a:off x="1403648" y="4869160"/>
            <a:ext cx="6408712" cy="923330"/>
          </a:xfrm>
          <a:prstGeom prst="rect">
            <a:avLst/>
          </a:prstGeom>
          <a:noFill/>
        </p:spPr>
        <p:txBody>
          <a:bodyPr wrap="square" rtlCol="0">
            <a:spAutoFit/>
          </a:bodyPr>
          <a:lstStyle/>
          <a:p>
            <a:r>
              <a:rPr lang="en-GB" b="1" i="1" dirty="0" smtClean="0"/>
              <a:t>Fig. </a:t>
            </a:r>
            <a:r>
              <a:rPr lang="en-GB" i="1" dirty="0" smtClean="0"/>
              <a:t> Spectral properties of the chosen mutant: Variant 2. </a:t>
            </a:r>
            <a:r>
              <a:rPr lang="fr-CH" i="1" dirty="0" smtClean="0">
                <a:solidFill>
                  <a:srgbClr val="4F81BD"/>
                </a:solidFill>
              </a:rPr>
              <a:t>Excitation (550 nm)</a:t>
            </a:r>
            <a:r>
              <a:rPr lang="fr-CH" i="1" dirty="0" smtClean="0"/>
              <a:t>, </a:t>
            </a:r>
            <a:r>
              <a:rPr lang="fr-CH" i="1" dirty="0" smtClean="0">
                <a:solidFill>
                  <a:srgbClr val="C0504D"/>
                </a:solidFill>
              </a:rPr>
              <a:t>Emission (395 nm)</a:t>
            </a:r>
            <a:r>
              <a:rPr lang="fr-CH" i="1" dirty="0" smtClean="0"/>
              <a:t>, </a:t>
            </a:r>
            <a:r>
              <a:rPr lang="fr-CH" i="1" dirty="0" smtClean="0">
                <a:solidFill>
                  <a:srgbClr val="9BBB59"/>
                </a:solidFill>
              </a:rPr>
              <a:t>Emission (470 nm)</a:t>
            </a:r>
            <a:endParaRPr lang="de-CH" dirty="0" smtClean="0">
              <a:solidFill>
                <a:srgbClr val="9BBB59"/>
              </a:solidFill>
            </a:endParaRPr>
          </a:p>
          <a:p>
            <a:endParaRPr lang="de-CH" dirty="0"/>
          </a:p>
        </p:txBody>
      </p:sp>
      <p:sp>
        <p:nvSpPr>
          <p:cNvPr id="5" name="Datumsplatzhalter 4"/>
          <p:cNvSpPr>
            <a:spLocks noGrp="1"/>
          </p:cNvSpPr>
          <p:nvPr>
            <p:ph type="dt" sz="half" idx="10"/>
          </p:nvPr>
        </p:nvSpPr>
        <p:spPr/>
        <p:txBody>
          <a:bodyPr/>
          <a:lstStyle/>
          <a:p>
            <a:r>
              <a:rPr lang="de-DE" smtClean="0"/>
              <a:t>18.06.2012</a:t>
            </a:r>
            <a:endParaRPr lang="de-DE"/>
          </a:p>
        </p:txBody>
      </p:sp>
      <p:sp>
        <p:nvSpPr>
          <p:cNvPr id="7" name="Foliennummernplatzhalter 6"/>
          <p:cNvSpPr>
            <a:spLocks noGrp="1"/>
          </p:cNvSpPr>
          <p:nvPr>
            <p:ph type="sldNum" sz="quarter" idx="11"/>
          </p:nvPr>
        </p:nvSpPr>
        <p:spPr/>
        <p:txBody>
          <a:bodyPr/>
          <a:lstStyle/>
          <a:p>
            <a:fld id="{6C6AE60A-B69C-4790-82F7-3882EDF23186}" type="slidenum">
              <a:rPr lang="de-DE" smtClean="0"/>
              <a:pPr/>
              <a:t>8</a:t>
            </a:fld>
            <a:endParaRPr lang="de-DE"/>
          </a:p>
        </p:txBody>
      </p:sp>
      <p:sp>
        <p:nvSpPr>
          <p:cNvPr id="8" name="Fußzeilenplatzhalter 7"/>
          <p:cNvSpPr>
            <a:spLocks noGrp="1"/>
          </p:cNvSpPr>
          <p:nvPr>
            <p:ph type="ftr" sz="quarter" idx="12"/>
          </p:nvPr>
        </p:nvSpPr>
        <p:spPr/>
        <p:txBody>
          <a:bodyPr/>
          <a:lstStyle/>
          <a:p>
            <a:r>
              <a:rPr lang="en-US" smtClean="0"/>
              <a:t>Practicle Course in Molecular Biology and Microbiology</a:t>
            </a:r>
            <a:endParaRPr lang="de-DE"/>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Invetigating</a:t>
            </a:r>
            <a:r>
              <a:rPr lang="de-CH" dirty="0" smtClean="0"/>
              <a:t> </a:t>
            </a:r>
            <a:r>
              <a:rPr lang="de-CH" dirty="0" err="1" smtClean="0"/>
              <a:t>the</a:t>
            </a:r>
            <a:r>
              <a:rPr lang="de-CH" dirty="0" smtClean="0"/>
              <a:t> </a:t>
            </a:r>
            <a:r>
              <a:rPr lang="de-CH" dirty="0" err="1" smtClean="0"/>
              <a:t>structure</a:t>
            </a:r>
            <a:r>
              <a:rPr lang="de-CH" dirty="0" smtClean="0"/>
              <a:t> </a:t>
            </a:r>
            <a:r>
              <a:rPr lang="de-CH" dirty="0" err="1" smtClean="0"/>
              <a:t>of</a:t>
            </a:r>
            <a:r>
              <a:rPr lang="de-CH" dirty="0" smtClean="0"/>
              <a:t> GFP</a:t>
            </a:r>
            <a:endParaRPr lang="de-CH" dirty="0"/>
          </a:p>
        </p:txBody>
      </p:sp>
      <p:sp>
        <p:nvSpPr>
          <p:cNvPr id="4" name="Datumsplatzhalter 3"/>
          <p:cNvSpPr>
            <a:spLocks noGrp="1"/>
          </p:cNvSpPr>
          <p:nvPr>
            <p:ph type="dt" sz="half" idx="10"/>
          </p:nvPr>
        </p:nvSpPr>
        <p:spPr/>
        <p:txBody>
          <a:bodyPr/>
          <a:lstStyle/>
          <a:p>
            <a:r>
              <a:rPr lang="de-DE" smtClean="0"/>
              <a:t>18.06.2012</a:t>
            </a:r>
            <a:endParaRPr lang="de-DE"/>
          </a:p>
        </p:txBody>
      </p:sp>
      <p:sp>
        <p:nvSpPr>
          <p:cNvPr id="5" name="Foliennummernplatzhalter 4"/>
          <p:cNvSpPr>
            <a:spLocks noGrp="1"/>
          </p:cNvSpPr>
          <p:nvPr>
            <p:ph type="sldNum" sz="quarter" idx="11"/>
          </p:nvPr>
        </p:nvSpPr>
        <p:spPr/>
        <p:txBody>
          <a:bodyPr/>
          <a:lstStyle/>
          <a:p>
            <a:fld id="{6C6AE60A-B69C-4790-82F7-3882EDF23186}" type="slidenum">
              <a:rPr lang="de-DE" smtClean="0"/>
              <a:pPr/>
              <a:t>9</a:t>
            </a:fld>
            <a:endParaRPr lang="de-DE"/>
          </a:p>
        </p:txBody>
      </p:sp>
      <p:sp>
        <p:nvSpPr>
          <p:cNvPr id="6" name="Fußzeilenplatzhalter 5"/>
          <p:cNvSpPr>
            <a:spLocks noGrp="1"/>
          </p:cNvSpPr>
          <p:nvPr>
            <p:ph type="ftr" sz="quarter" idx="12"/>
          </p:nvPr>
        </p:nvSpPr>
        <p:spPr/>
        <p:txBody>
          <a:bodyPr/>
          <a:lstStyle/>
          <a:p>
            <a:r>
              <a:rPr lang="en-US" smtClean="0"/>
              <a:t>Practicle Course in Molecular Biology and Microbiology</a:t>
            </a:r>
            <a:endParaRPr lang="de-DE"/>
          </a:p>
        </p:txBody>
      </p:sp>
      <p:pic>
        <p:nvPicPr>
          <p:cNvPr id="7" name="Grafik 6" descr="chromo_mutated_aa.png"/>
          <p:cNvPicPr>
            <a:picLocks noChangeAspect="1"/>
          </p:cNvPicPr>
          <p:nvPr/>
        </p:nvPicPr>
        <p:blipFill>
          <a:blip r:embed="rId2" cstate="print"/>
          <a:stretch>
            <a:fillRect/>
          </a:stretch>
        </p:blipFill>
        <p:spPr>
          <a:xfrm>
            <a:off x="539552" y="1628800"/>
            <a:ext cx="3856258" cy="2988000"/>
          </a:xfrm>
          <a:prstGeom prst="rect">
            <a:avLst/>
          </a:prstGeom>
        </p:spPr>
      </p:pic>
      <p:pic>
        <p:nvPicPr>
          <p:cNvPr id="8" name="Grafik 7" descr="chromo_water_polcon.png"/>
          <p:cNvPicPr>
            <a:picLocks noChangeAspect="1"/>
          </p:cNvPicPr>
          <p:nvPr/>
        </p:nvPicPr>
        <p:blipFill>
          <a:blip r:embed="rId3" cstate="print"/>
          <a:stretch>
            <a:fillRect/>
          </a:stretch>
        </p:blipFill>
        <p:spPr>
          <a:xfrm>
            <a:off x="4572000" y="1628800"/>
            <a:ext cx="3856254" cy="2988000"/>
          </a:xfrm>
          <a:prstGeom prst="rect">
            <a:avLst/>
          </a:prstGeom>
        </p:spPr>
      </p:pic>
      <p:sp>
        <p:nvSpPr>
          <p:cNvPr id="9" name="Textfeld 8"/>
          <p:cNvSpPr txBox="1"/>
          <p:nvPr/>
        </p:nvSpPr>
        <p:spPr>
          <a:xfrm>
            <a:off x="539552" y="4941168"/>
            <a:ext cx="7920880" cy="646331"/>
          </a:xfrm>
          <a:prstGeom prst="rect">
            <a:avLst/>
          </a:prstGeom>
          <a:noFill/>
        </p:spPr>
        <p:txBody>
          <a:bodyPr wrap="square" rtlCol="0">
            <a:spAutoFit/>
          </a:bodyPr>
          <a:lstStyle/>
          <a:p>
            <a:r>
              <a:rPr lang="de-CH" dirty="0" err="1" smtClean="0"/>
              <a:t>PyMOL</a:t>
            </a:r>
            <a:r>
              <a:rPr lang="de-CH" dirty="0" smtClean="0"/>
              <a:t> </a:t>
            </a:r>
            <a:r>
              <a:rPr lang="de-CH" dirty="0" err="1" smtClean="0"/>
              <a:t>pictures</a:t>
            </a:r>
            <a:r>
              <a:rPr lang="de-CH" dirty="0" smtClean="0"/>
              <a:t> </a:t>
            </a:r>
            <a:r>
              <a:rPr lang="de-CH" dirty="0" err="1" smtClean="0"/>
              <a:t>of</a:t>
            </a:r>
            <a:r>
              <a:rPr lang="de-CH" dirty="0" smtClean="0"/>
              <a:t> </a:t>
            </a:r>
            <a:r>
              <a:rPr lang="de-CH" dirty="0" err="1" smtClean="0"/>
              <a:t>the</a:t>
            </a:r>
            <a:r>
              <a:rPr lang="de-CH" dirty="0" smtClean="0"/>
              <a:t> </a:t>
            </a:r>
            <a:r>
              <a:rPr lang="de-CH" dirty="0" err="1" smtClean="0"/>
              <a:t>chromophore</a:t>
            </a:r>
            <a:r>
              <a:rPr lang="de-CH" dirty="0" smtClean="0"/>
              <a:t>, </a:t>
            </a:r>
            <a:r>
              <a:rPr lang="de-CH" dirty="0" err="1" smtClean="0"/>
              <a:t>showing</a:t>
            </a:r>
            <a:r>
              <a:rPr lang="de-CH" dirty="0" smtClean="0"/>
              <a:t> </a:t>
            </a:r>
            <a:r>
              <a:rPr lang="de-CH" dirty="0" err="1" smtClean="0"/>
              <a:t>it</a:t>
            </a:r>
            <a:r>
              <a:rPr lang="de-CH" dirty="0" smtClean="0"/>
              <a:t> </a:t>
            </a:r>
            <a:r>
              <a:rPr lang="de-CH" dirty="0" err="1" smtClean="0"/>
              <a:t>together</a:t>
            </a:r>
            <a:r>
              <a:rPr lang="de-CH" dirty="0" smtClean="0"/>
              <a:t> </a:t>
            </a:r>
            <a:r>
              <a:rPr lang="de-CH" dirty="0" err="1" smtClean="0"/>
              <a:t>with</a:t>
            </a:r>
            <a:r>
              <a:rPr lang="de-CH" dirty="0" smtClean="0"/>
              <a:t> </a:t>
            </a:r>
            <a:r>
              <a:rPr lang="de-CH" dirty="0" err="1" smtClean="0"/>
              <a:t>the</a:t>
            </a:r>
            <a:r>
              <a:rPr lang="de-CH" dirty="0" smtClean="0"/>
              <a:t> </a:t>
            </a:r>
            <a:r>
              <a:rPr lang="de-CH" dirty="0" err="1" smtClean="0"/>
              <a:t>mutated</a:t>
            </a:r>
            <a:r>
              <a:rPr lang="de-CH" dirty="0" smtClean="0"/>
              <a:t> </a:t>
            </a:r>
            <a:r>
              <a:rPr lang="de-CH" dirty="0" err="1" smtClean="0"/>
              <a:t>sites</a:t>
            </a:r>
            <a:r>
              <a:rPr lang="de-CH" dirty="0" smtClean="0"/>
              <a:t> (</a:t>
            </a:r>
            <a:r>
              <a:rPr lang="de-CH" dirty="0" err="1" smtClean="0"/>
              <a:t>left</a:t>
            </a:r>
            <a:r>
              <a:rPr lang="de-CH" dirty="0" smtClean="0"/>
              <a:t>) </a:t>
            </a:r>
            <a:r>
              <a:rPr lang="de-CH" dirty="0" err="1" smtClean="0"/>
              <a:t>and</a:t>
            </a:r>
            <a:r>
              <a:rPr lang="de-CH" dirty="0" smtClean="0"/>
              <a:t> all </a:t>
            </a:r>
            <a:r>
              <a:rPr lang="de-CH" dirty="0" err="1" smtClean="0"/>
              <a:t>interacting</a:t>
            </a:r>
            <a:r>
              <a:rPr lang="de-CH" dirty="0" smtClean="0"/>
              <a:t> </a:t>
            </a:r>
            <a:r>
              <a:rPr lang="de-CH" dirty="0" err="1" smtClean="0"/>
              <a:t>residues</a:t>
            </a:r>
            <a:r>
              <a:rPr lang="de-CH" dirty="0" smtClean="0"/>
              <a:t> (</a:t>
            </a:r>
            <a:r>
              <a:rPr lang="de-CH" dirty="0" err="1" smtClean="0"/>
              <a:t>right</a:t>
            </a:r>
            <a:r>
              <a:rPr lang="de-CH" dirty="0" smtClean="0"/>
              <a:t>)</a:t>
            </a:r>
            <a:endParaRPr lang="de-CH" dirty="0"/>
          </a:p>
        </p:txBody>
      </p:sp>
    </p:spTree>
  </p:cSld>
  <p:clrMapOvr>
    <a:masterClrMapping/>
  </p:clrMapOvr>
  <p:transition spd="slow">
    <p:fade/>
  </p:transition>
</p:sld>
</file>

<file path=ppt/theme/theme1.xml><?xml version="1.0" encoding="utf-8"?>
<a:theme xmlns:a="http://schemas.openxmlformats.org/drawingml/2006/main" name="Master CC ETH Zürich">
  <a:themeElements>
    <a:clrScheme name="ETH">
      <a:dk1>
        <a:srgbClr val="000000"/>
      </a:dk1>
      <a:lt1>
        <a:srgbClr val="FFFFFF"/>
      </a:lt1>
      <a:dk2>
        <a:srgbClr val="000000"/>
      </a:dk2>
      <a:lt2>
        <a:srgbClr val="FFFFFF"/>
      </a:lt2>
      <a:accent1>
        <a:srgbClr val="00335B"/>
      </a:accent1>
      <a:accent2>
        <a:srgbClr val="005091"/>
      </a:accent2>
      <a:accent3>
        <a:srgbClr val="7FA7C8"/>
      </a:accent3>
      <a:accent4>
        <a:srgbClr val="BFD3E3"/>
      </a:accent4>
      <a:accent5>
        <a:srgbClr val="F5A858"/>
      </a:accent5>
      <a:accent6>
        <a:srgbClr val="7A4A60"/>
      </a:accent6>
      <a:hlink>
        <a:srgbClr val="52ADE7"/>
      </a:hlink>
      <a:folHlink>
        <a:srgbClr val="C7E4F7"/>
      </a:folHlink>
    </a:clrScheme>
    <a:fontScheme name="1_Leere Präsentatio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36000" rIns="0" bIns="36000" numCol="1" anchor="t" anchorCtr="0" compatLnSpc="1">
        <a:prstTxWarp prst="textNoShape">
          <a:avLst/>
        </a:prstTxWarp>
      </a:bodyPr>
      <a:lstStyle>
        <a:defPPr marL="0" marR="0" indent="0" algn="l" defTabSz="457200" rtl="0" eaLnBrk="1" fontAlgn="base" latinLnBrk="0" hangingPunct="1">
          <a:lnSpc>
            <a:spcPts val="2400"/>
          </a:lnSpc>
          <a:spcBef>
            <a:spcPts val="600"/>
          </a:spcBef>
          <a:spcAft>
            <a:spcPct val="0"/>
          </a:spcAft>
          <a:buClr>
            <a:srgbClr val="2A6AB3"/>
          </a:buClr>
          <a:buSzPct val="110000"/>
          <a:buFont typeface="Wingdings" pitchFamily="16" charset="2"/>
          <a:buNone/>
          <a:tabLst/>
          <a:defRPr kumimoji="0" lang="en-GB"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36000" rIns="0" bIns="36000" numCol="1" anchor="t" anchorCtr="0" compatLnSpc="1">
        <a:prstTxWarp prst="textNoShape">
          <a:avLst/>
        </a:prstTxWarp>
      </a:bodyPr>
      <a:lstStyle>
        <a:defPPr marL="0" marR="0" indent="0" algn="l" defTabSz="457200" rtl="0" eaLnBrk="1" fontAlgn="base" latinLnBrk="0" hangingPunct="1">
          <a:lnSpc>
            <a:spcPts val="2400"/>
          </a:lnSpc>
          <a:spcBef>
            <a:spcPts val="600"/>
          </a:spcBef>
          <a:spcAft>
            <a:spcPct val="0"/>
          </a:spcAft>
          <a:buClr>
            <a:srgbClr val="2A6AB3"/>
          </a:buClr>
          <a:buSzPct val="110000"/>
          <a:buFont typeface="Wingdings" pitchFamily="16" charset="2"/>
          <a:buNone/>
          <a:tabLst/>
          <a:defRPr kumimoji="0" lang="en-GB" sz="1600" b="0" i="0" u="none" strike="noStrike" cap="none" normalizeH="0" baseline="0" smtClean="0">
            <a:ln>
              <a:noFill/>
            </a:ln>
            <a:solidFill>
              <a:srgbClr val="000000"/>
            </a:solidFill>
            <a:effectLst/>
            <a:latin typeface="Arial" charset="0"/>
          </a:defRPr>
        </a:defPPr>
      </a:lstStyle>
    </a:lnDef>
  </a:objectDefaults>
  <a:extraClrSchemeLst>
    <a:extraClrScheme>
      <a:clrScheme name="1_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Talk_Bacteriophages</Template>
  <TotalTime>0</TotalTime>
  <Words>687</Words>
  <Application>Microsoft Office PowerPoint</Application>
  <PresentationFormat>Bildschirmpräsentation (4:3)</PresentationFormat>
  <Paragraphs>107</Paragraphs>
  <Slides>14</Slides>
  <Notes>0</Notes>
  <HiddenSlides>1</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Master CC ETH Zürich</vt:lpstr>
      <vt:lpstr>Lab Course</vt:lpstr>
      <vt:lpstr>Introduction</vt:lpstr>
      <vt:lpstr>Introduction</vt:lpstr>
      <vt:lpstr>Strategy</vt:lpstr>
      <vt:lpstr>Characterization of mutants: UV-VIS</vt:lpstr>
      <vt:lpstr>Characterization of mutants: SDS PAGE</vt:lpstr>
      <vt:lpstr>Characterization of mutants: Sequencing</vt:lpstr>
      <vt:lpstr>UV-VIS Spectra of Variant 2</vt:lpstr>
      <vt:lpstr>Invetigating the structure of GFP</vt:lpstr>
      <vt:lpstr>Bacterial Growth Curve</vt:lpstr>
      <vt:lpstr>Product Analysis</vt:lpstr>
      <vt:lpstr>Purification</vt:lpstr>
      <vt:lpstr>Summary and Discussion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Course</dc:title>
  <dc:creator>Dr. Stu</dc:creator>
  <cp:lastModifiedBy>Dr. Stu</cp:lastModifiedBy>
  <cp:revision>34</cp:revision>
  <dcterms:created xsi:type="dcterms:W3CDTF">2012-06-14T18:59:33Z</dcterms:created>
  <dcterms:modified xsi:type="dcterms:W3CDTF">2012-06-18T05:33:49Z</dcterms:modified>
</cp:coreProperties>
</file>