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C0504D"/>
    <a:srgbClr val="9BBB59"/>
    <a:srgbClr val="4BACC6"/>
    <a:srgbClr val="4BAC00"/>
    <a:srgbClr val="8064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17.06.2012</a:t>
            </a:fld>
            <a:endParaRPr lang="de-DE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Grafik 17" descr="BSS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0D42-C9CD-4801-B293-61D1F53EC57E}" type="datetimeFigureOut">
              <a:rPr lang="de-DE" smtClean="0"/>
              <a:pPr/>
              <a:t>17.06.2012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4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1BA50D42-C9CD-4801-B293-61D1F53EC57E}" type="datetimeFigureOut">
              <a:rPr lang="de-DE" smtClean="0"/>
              <a:pPr/>
              <a:t>17.06.2012</a:t>
            </a:fld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endParaRPr lang="de-DE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Grafik 15" descr="BSSE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Course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 – Pascal </a:t>
            </a:r>
            <a:r>
              <a:rPr lang="en-US" dirty="0" err="1" smtClean="0"/>
              <a:t>Stücheli</a:t>
            </a:r>
            <a:r>
              <a:rPr lang="en-US" dirty="0" smtClean="0"/>
              <a:t>, Christian </a:t>
            </a:r>
            <a:r>
              <a:rPr lang="en-US" dirty="0" err="1" smtClean="0"/>
              <a:t>Jordi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UV-VIS </a:t>
            </a:r>
            <a:r>
              <a:rPr lang="de-CH" dirty="0" err="1" smtClean="0"/>
              <a:t>Spectra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Mutants</a:t>
            </a:r>
            <a:endParaRPr lang="de-CH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266632" cy="315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13"/>
          <p:cNvSpPr txBox="1"/>
          <p:nvPr/>
        </p:nvSpPr>
        <p:spPr>
          <a:xfrm>
            <a:off x="1403648" y="4797152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Fig. </a:t>
            </a:r>
            <a:r>
              <a:rPr lang="en-GB" i="1" dirty="0" smtClean="0"/>
              <a:t> Combined excitation spectra (550nm) of all mutants and the wild type. </a:t>
            </a:r>
            <a:r>
              <a:rPr lang="en-GB" i="1" dirty="0" smtClean="0">
                <a:solidFill>
                  <a:srgbClr val="4F81BD"/>
                </a:solidFill>
              </a:rPr>
              <a:t>Variant 2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C0504D"/>
                </a:solidFill>
              </a:rPr>
              <a:t>variant 3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9BBB59"/>
                </a:solidFill>
              </a:rPr>
              <a:t>variant 4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8064A2"/>
                </a:solidFill>
              </a:rPr>
              <a:t>variant 5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4BACC6"/>
                </a:solidFill>
              </a:rPr>
              <a:t>wild type</a:t>
            </a:r>
            <a:r>
              <a:rPr lang="en-GB" i="1" dirty="0" smtClean="0"/>
              <a:t>.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UV-VIS </a:t>
            </a:r>
            <a:r>
              <a:rPr lang="de-CH" dirty="0" err="1" smtClean="0"/>
              <a:t>Spectra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Variant 2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264000" cy="310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403648" y="4869160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Fig. </a:t>
            </a:r>
            <a:r>
              <a:rPr lang="en-GB" i="1" dirty="0" smtClean="0"/>
              <a:t> Spectral properties of the chosen mutant: Variant 2. </a:t>
            </a:r>
            <a:r>
              <a:rPr lang="fr-CH" i="1" dirty="0" smtClean="0">
                <a:solidFill>
                  <a:srgbClr val="4F81BD"/>
                </a:solidFill>
              </a:rPr>
              <a:t>Excitation (550 nm)</a:t>
            </a:r>
            <a:r>
              <a:rPr lang="fr-CH" i="1" dirty="0" smtClean="0"/>
              <a:t>, </a:t>
            </a:r>
            <a:r>
              <a:rPr lang="fr-CH" i="1" dirty="0" smtClean="0">
                <a:solidFill>
                  <a:srgbClr val="C0504D"/>
                </a:solidFill>
              </a:rPr>
              <a:t>Emission (395 nm)</a:t>
            </a:r>
            <a:r>
              <a:rPr lang="fr-CH" i="1" dirty="0" smtClean="0"/>
              <a:t>, </a:t>
            </a:r>
            <a:r>
              <a:rPr lang="fr-CH" i="1" dirty="0" smtClean="0">
                <a:solidFill>
                  <a:srgbClr val="9BBB59"/>
                </a:solidFill>
              </a:rPr>
              <a:t>Emission (470 nm)</a:t>
            </a:r>
            <a:endParaRPr lang="de-CH" dirty="0" smtClean="0">
              <a:solidFill>
                <a:srgbClr val="9BBB59"/>
              </a:solidFill>
            </a:endParaRPr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Sequencing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 </a:t>
            </a:r>
            <a:r>
              <a:rPr lang="de-CH" dirty="0" err="1" smtClean="0"/>
              <a:t>mutants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8382000" cy="453851"/>
          </a:xfrm>
        </p:spPr>
        <p:txBody>
          <a:bodyPr/>
          <a:lstStyle/>
          <a:p>
            <a:r>
              <a:rPr lang="de-CH" dirty="0" smtClean="0"/>
              <a:t>Variant 5 was a double </a:t>
            </a:r>
            <a:r>
              <a:rPr lang="de-CH" dirty="0" err="1" smtClean="0"/>
              <a:t>mutant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therefore</a:t>
            </a:r>
            <a:r>
              <a:rPr lang="de-CH" dirty="0" smtClean="0"/>
              <a:t> </a:t>
            </a:r>
            <a:r>
              <a:rPr lang="de-CH" dirty="0" err="1" smtClean="0"/>
              <a:t>discarded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7151812" cy="116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066" y="3645024"/>
            <a:ext cx="4804214" cy="112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827584" y="4941168"/>
            <a:ext cx="754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Tab.: DNA- </a:t>
            </a:r>
            <a:r>
              <a:rPr lang="de-CH" dirty="0" err="1" smtClean="0"/>
              <a:t>and</a:t>
            </a:r>
            <a:r>
              <a:rPr lang="de-CH" dirty="0" smtClean="0"/>
              <a:t> AA-</a:t>
            </a:r>
            <a:r>
              <a:rPr lang="de-CH" dirty="0" err="1" smtClean="0"/>
              <a:t>sequences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mutant</a:t>
            </a:r>
            <a:r>
              <a:rPr lang="de-CH" dirty="0" smtClean="0"/>
              <a:t> </a:t>
            </a:r>
            <a:r>
              <a:rPr lang="de-CH" dirty="0" err="1" smtClean="0"/>
              <a:t>plasmid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their</a:t>
            </a:r>
            <a:r>
              <a:rPr lang="de-CH" dirty="0" smtClean="0"/>
              <a:t> </a:t>
            </a:r>
            <a:r>
              <a:rPr lang="de-CH" dirty="0" err="1" smtClean="0"/>
              <a:t>ancestor</a:t>
            </a:r>
            <a:r>
              <a:rPr lang="de-CH" dirty="0" smtClean="0"/>
              <a:t>.</a:t>
            </a:r>
          </a:p>
          <a:p>
            <a:r>
              <a:rPr lang="de-CH" dirty="0" smtClean="0"/>
              <a:t> </a:t>
            </a:r>
            <a:r>
              <a:rPr lang="de-CH" dirty="0" err="1" smtClean="0"/>
              <a:t>Mutated</a:t>
            </a:r>
            <a:r>
              <a:rPr lang="de-CH" dirty="0" smtClean="0"/>
              <a:t> </a:t>
            </a:r>
            <a:r>
              <a:rPr lang="de-CH" dirty="0" err="1" smtClean="0"/>
              <a:t>sites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indicated</a:t>
            </a:r>
            <a:r>
              <a:rPr lang="de-CH" dirty="0" smtClean="0"/>
              <a:t> in </a:t>
            </a:r>
            <a:r>
              <a:rPr lang="de-CH" dirty="0" err="1" smtClean="0"/>
              <a:t>bold</a:t>
            </a:r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GFP</a:t>
            </a:r>
            <a:endParaRPr lang="de-CH" dirty="0"/>
          </a:p>
        </p:txBody>
      </p:sp>
      <p:pic>
        <p:nvPicPr>
          <p:cNvPr id="4" name="Grafik 3" descr="chromo_water_pol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1858642" cy="1440160"/>
          </a:xfrm>
          <a:prstGeom prst="rect">
            <a:avLst/>
          </a:prstGeom>
        </p:spPr>
      </p:pic>
      <p:pic>
        <p:nvPicPr>
          <p:cNvPr id="5" name="Grafik 4" descr="chromo_mutated_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1484784"/>
            <a:ext cx="1858644" cy="1440160"/>
          </a:xfrm>
          <a:prstGeom prst="rect">
            <a:avLst/>
          </a:prstGeom>
        </p:spPr>
      </p:pic>
      <p:pic>
        <p:nvPicPr>
          <p:cNvPr id="6" name="Grafik 5" descr="chromo_mutated_aa_intera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1844824"/>
            <a:ext cx="1905400" cy="147638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Bacterial</a:t>
            </a:r>
            <a:r>
              <a:rPr lang="de-CH" dirty="0" smtClean="0"/>
              <a:t> Growth </a:t>
            </a:r>
            <a:r>
              <a:rPr lang="de-CH" dirty="0" err="1" smtClean="0"/>
              <a:t>Curve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3758952" cy="3766219"/>
          </a:xfrm>
        </p:spPr>
        <p:txBody>
          <a:bodyPr/>
          <a:lstStyle/>
          <a:p>
            <a:r>
              <a:rPr lang="de-CH" dirty="0" err="1" smtClean="0"/>
              <a:t>ln</a:t>
            </a:r>
            <a:r>
              <a:rPr lang="de-CH" dirty="0" smtClean="0"/>
              <a:t>(X) = </a:t>
            </a:r>
            <a:r>
              <a:rPr lang="de-CH" dirty="0" err="1" smtClean="0"/>
              <a:t>ln</a:t>
            </a:r>
            <a:r>
              <a:rPr lang="de-CH" dirty="0" smtClean="0"/>
              <a:t>(X</a:t>
            </a:r>
            <a:r>
              <a:rPr lang="de-CH" baseline="-25000" dirty="0" smtClean="0"/>
              <a:t>0</a:t>
            </a:r>
            <a:r>
              <a:rPr lang="de-CH" dirty="0" smtClean="0"/>
              <a:t>) + </a:t>
            </a:r>
            <a:r>
              <a:rPr lang="el-GR" dirty="0" smtClean="0"/>
              <a:t>μ</a:t>
            </a:r>
            <a:r>
              <a:rPr lang="de-CH" dirty="0" smtClean="0"/>
              <a:t>t</a:t>
            </a:r>
          </a:p>
          <a:p>
            <a:r>
              <a:rPr lang="de-CH" dirty="0" err="1" smtClean="0"/>
              <a:t>Calculated</a:t>
            </a:r>
            <a:r>
              <a:rPr lang="de-CH" dirty="0" smtClean="0"/>
              <a:t> </a:t>
            </a:r>
            <a:r>
              <a:rPr lang="el-GR" dirty="0" smtClean="0"/>
              <a:t>μ</a:t>
            </a:r>
            <a:r>
              <a:rPr lang="de-CH" dirty="0" smtClean="0"/>
              <a:t> </a:t>
            </a:r>
            <a:r>
              <a:rPr lang="de-CH" dirty="0" smtClean="0"/>
              <a:t>:</a:t>
            </a:r>
          </a:p>
          <a:p>
            <a:pPr lvl="2"/>
            <a:r>
              <a:rPr lang="de-CH" dirty="0" smtClean="0"/>
              <a:t>LB (</a:t>
            </a:r>
            <a:r>
              <a:rPr lang="de-CH" dirty="0" err="1" smtClean="0"/>
              <a:t>initial</a:t>
            </a:r>
            <a:r>
              <a:rPr lang="de-CH" dirty="0" smtClean="0"/>
              <a:t>):	1.272 h</a:t>
            </a:r>
            <a:r>
              <a:rPr lang="de-CH" baseline="30000" dirty="0" smtClean="0"/>
              <a:t>-1</a:t>
            </a:r>
          </a:p>
          <a:p>
            <a:pPr lvl="2"/>
            <a:r>
              <a:rPr lang="de-CH" dirty="0" smtClean="0"/>
              <a:t>LB (</a:t>
            </a:r>
            <a:r>
              <a:rPr lang="de-CH" dirty="0" err="1" smtClean="0"/>
              <a:t>later</a:t>
            </a:r>
            <a:r>
              <a:rPr lang="de-CH" dirty="0" smtClean="0"/>
              <a:t>):	0.192 </a:t>
            </a:r>
            <a:r>
              <a:rPr lang="de-CH" dirty="0" smtClean="0"/>
              <a:t>h</a:t>
            </a:r>
            <a:r>
              <a:rPr lang="de-CH" baseline="30000" dirty="0" smtClean="0"/>
              <a:t>-1</a:t>
            </a:r>
            <a:r>
              <a:rPr lang="de-CH" dirty="0" smtClean="0"/>
              <a:t> </a:t>
            </a:r>
          </a:p>
          <a:p>
            <a:pPr lvl="2"/>
            <a:r>
              <a:rPr lang="de-CH" dirty="0" smtClean="0"/>
              <a:t>M9:		0.498 </a:t>
            </a:r>
            <a:r>
              <a:rPr lang="de-CH" dirty="0" smtClean="0"/>
              <a:t>h</a:t>
            </a:r>
            <a:r>
              <a:rPr lang="de-CH" baseline="30000" dirty="0" smtClean="0"/>
              <a:t>-1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00808"/>
            <a:ext cx="455210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90625" cy="1905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90625" cy="1905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90625" cy="1905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211960" y="4221088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Fig.: The </a:t>
            </a:r>
            <a:r>
              <a:rPr lang="en-GB" sz="1600" i="1" dirty="0" smtClean="0"/>
              <a:t>natural logarithm of the optical densities of the cultures versus the growth time. A linear regression of the exponential growth phases was done to get the growth rates on different </a:t>
            </a:r>
            <a:r>
              <a:rPr lang="en-GB" sz="1600" i="1" dirty="0" smtClean="0"/>
              <a:t>media. </a:t>
            </a:r>
            <a:r>
              <a:rPr lang="en-GB" sz="1600" i="1" dirty="0" smtClean="0">
                <a:solidFill>
                  <a:srgbClr val="4F81BD"/>
                </a:solidFill>
              </a:rPr>
              <a:t>LB</a:t>
            </a:r>
            <a:r>
              <a:rPr lang="en-GB" sz="1600" i="1" dirty="0" smtClean="0"/>
              <a:t>, </a:t>
            </a:r>
            <a:r>
              <a:rPr lang="en-GB" sz="1600" i="1" dirty="0" smtClean="0">
                <a:solidFill>
                  <a:srgbClr val="C0504D"/>
                </a:solidFill>
              </a:rPr>
              <a:t>M9</a:t>
            </a:r>
            <a:endParaRPr lang="de-CH" sz="1600" dirty="0">
              <a:solidFill>
                <a:srgbClr val="C0504D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Product</a:t>
            </a:r>
            <a:r>
              <a:rPr lang="de-CH" dirty="0" smtClean="0"/>
              <a:t> Analysis</a:t>
            </a:r>
            <a:endParaRPr lang="de-C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264000" cy="361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187624" y="5445224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Fig.: Excitation (395 nm) spectra of the product compared to the desired variant 2 and the wild type. </a:t>
            </a:r>
            <a:r>
              <a:rPr lang="en-GB" i="1" dirty="0" smtClean="0">
                <a:solidFill>
                  <a:srgbClr val="4F81BD"/>
                </a:solidFill>
              </a:rPr>
              <a:t>Product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9BBB59"/>
                </a:solidFill>
              </a:rPr>
              <a:t>variant 2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C0504D"/>
                </a:solidFill>
              </a:rPr>
              <a:t>wild type</a:t>
            </a:r>
            <a:endParaRPr lang="de-CH" dirty="0" smtClean="0">
              <a:solidFill>
                <a:srgbClr val="C0504D"/>
              </a:solidFill>
            </a:endParaRPr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Troubleshooting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Purification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8382000" cy="885899"/>
          </a:xfrm>
        </p:spPr>
        <p:txBody>
          <a:bodyPr/>
          <a:lstStyle/>
          <a:p>
            <a:r>
              <a:rPr lang="de-CH" dirty="0" smtClean="0"/>
              <a:t>Total </a:t>
            </a:r>
            <a:r>
              <a:rPr lang="de-CH" dirty="0" err="1" smtClean="0"/>
              <a:t>protein</a:t>
            </a:r>
            <a:r>
              <a:rPr lang="de-CH" dirty="0" smtClean="0"/>
              <a:t> </a:t>
            </a:r>
            <a:r>
              <a:rPr lang="de-CH" dirty="0" err="1" smtClean="0"/>
              <a:t>concentration</a:t>
            </a:r>
            <a:r>
              <a:rPr lang="de-CH" dirty="0" smtClean="0"/>
              <a:t> </a:t>
            </a:r>
            <a:r>
              <a:rPr lang="de-CH" dirty="0" err="1" smtClean="0"/>
              <a:t>determined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Bradforts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method</a:t>
            </a:r>
            <a:endParaRPr lang="de-CH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de-CH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852936"/>
            <a:ext cx="4379314" cy="665212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971600" y="429309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2nd </a:t>
            </a:r>
            <a:r>
              <a:rPr lang="de-CH" dirty="0" err="1" smtClean="0"/>
              <a:t>formula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r>
              <a:rPr lang="de-CH" dirty="0" smtClean="0"/>
              <a:t>…</a:t>
            </a:r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Talk_Bacteriophages</Template>
  <TotalTime>0</TotalTime>
  <Words>212</Words>
  <Application>Microsoft Office PowerPoint</Application>
  <PresentationFormat>Bildschirmpräsentation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Master CC ETH Zürich</vt:lpstr>
      <vt:lpstr>Lab Course</vt:lpstr>
      <vt:lpstr>UV-VIS Spectra of Mutants</vt:lpstr>
      <vt:lpstr>UV-VIS Spectra of Variant 2</vt:lpstr>
      <vt:lpstr>Sequencing of  mutants</vt:lpstr>
      <vt:lpstr>GFP</vt:lpstr>
      <vt:lpstr>Bacterial Growth Curve</vt:lpstr>
      <vt:lpstr>Product Analysis</vt:lpstr>
      <vt:lpstr>Troubleshooting</vt:lpstr>
      <vt:lpstr>Purification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Course</dc:title>
  <dc:creator>Dr. Stu</dc:creator>
  <cp:lastModifiedBy>Christian</cp:lastModifiedBy>
  <cp:revision>23</cp:revision>
  <dcterms:created xsi:type="dcterms:W3CDTF">2012-06-14T18:59:33Z</dcterms:created>
  <dcterms:modified xsi:type="dcterms:W3CDTF">2012-06-17T15:59:12Z</dcterms:modified>
</cp:coreProperties>
</file>