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70" r:id="rId7"/>
    <p:sldId id="264" r:id="rId8"/>
    <p:sldId id="263" r:id="rId9"/>
    <p:sldId id="271" r:id="rId10"/>
    <p:sldId id="266" r:id="rId11"/>
    <p:sldId id="267" r:id="rId12"/>
    <p:sldId id="269" r:id="rId13"/>
    <p:sldId id="260" r:id="rId14"/>
    <p:sldId id="261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FC3EC-6FB8-4B4A-81D8-157B7D12326A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1A795-389C-48F7-BABC-9C899974EF7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Grafik 17" descr="BSS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4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Grafik 15" descr="BSSE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Course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 – Pascal </a:t>
            </a:r>
            <a:r>
              <a:rPr lang="en-US" dirty="0" err="1" smtClean="0"/>
              <a:t>Stücheli</a:t>
            </a:r>
            <a:r>
              <a:rPr lang="en-US" dirty="0" smtClean="0"/>
              <a:t>, Christian </a:t>
            </a:r>
            <a:r>
              <a:rPr lang="en-US" dirty="0" err="1" smtClean="0"/>
              <a:t>Jordi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Bacterial</a:t>
            </a:r>
            <a:r>
              <a:rPr lang="de-CH" dirty="0" smtClean="0"/>
              <a:t> Growth </a:t>
            </a:r>
            <a:r>
              <a:rPr lang="de-CH" dirty="0" err="1" smtClean="0"/>
              <a:t>Curve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3758952" cy="3766219"/>
          </a:xfrm>
        </p:spPr>
        <p:txBody>
          <a:bodyPr/>
          <a:lstStyle/>
          <a:p>
            <a:r>
              <a:rPr lang="de-CH" dirty="0" err="1" smtClean="0"/>
              <a:t>ln</a:t>
            </a:r>
            <a:r>
              <a:rPr lang="de-CH" dirty="0" smtClean="0"/>
              <a:t>(X) = </a:t>
            </a:r>
            <a:r>
              <a:rPr lang="de-CH" dirty="0" err="1" smtClean="0"/>
              <a:t>ln</a:t>
            </a:r>
            <a:r>
              <a:rPr lang="de-CH" dirty="0" smtClean="0"/>
              <a:t>(X</a:t>
            </a:r>
            <a:r>
              <a:rPr lang="de-CH" baseline="-25000" dirty="0" smtClean="0"/>
              <a:t>0</a:t>
            </a:r>
            <a:r>
              <a:rPr lang="de-CH" dirty="0" smtClean="0"/>
              <a:t>) + </a:t>
            </a:r>
            <a:r>
              <a:rPr lang="el-GR" dirty="0" smtClean="0"/>
              <a:t>μ</a:t>
            </a:r>
            <a:r>
              <a:rPr lang="de-CH" dirty="0" smtClean="0"/>
              <a:t>t</a:t>
            </a:r>
          </a:p>
          <a:p>
            <a:r>
              <a:rPr lang="de-CH" dirty="0" err="1" smtClean="0"/>
              <a:t>Calculated</a:t>
            </a:r>
            <a:r>
              <a:rPr lang="de-CH" dirty="0" smtClean="0"/>
              <a:t> </a:t>
            </a:r>
            <a:r>
              <a:rPr lang="el-GR" dirty="0" smtClean="0"/>
              <a:t>μ</a:t>
            </a:r>
            <a:r>
              <a:rPr lang="de-CH" dirty="0" smtClean="0"/>
              <a:t> :</a:t>
            </a:r>
          </a:p>
          <a:p>
            <a:pPr lvl="2"/>
            <a:r>
              <a:rPr lang="de-CH" dirty="0" smtClean="0"/>
              <a:t>LB (</a:t>
            </a:r>
            <a:r>
              <a:rPr lang="de-CH" dirty="0" err="1" smtClean="0"/>
              <a:t>initial</a:t>
            </a:r>
            <a:r>
              <a:rPr lang="de-CH" dirty="0" smtClean="0"/>
              <a:t>):	1.272 h</a:t>
            </a:r>
            <a:r>
              <a:rPr lang="de-CH" baseline="30000" dirty="0" smtClean="0"/>
              <a:t>-1</a:t>
            </a:r>
          </a:p>
          <a:p>
            <a:pPr lvl="2"/>
            <a:r>
              <a:rPr lang="de-CH" dirty="0" smtClean="0"/>
              <a:t>LB (</a:t>
            </a:r>
            <a:r>
              <a:rPr lang="de-CH" dirty="0" err="1" smtClean="0"/>
              <a:t>later</a:t>
            </a:r>
            <a:r>
              <a:rPr lang="de-CH" dirty="0" smtClean="0"/>
              <a:t>):	0.192 h</a:t>
            </a:r>
            <a:r>
              <a:rPr lang="de-CH" baseline="30000" dirty="0" smtClean="0"/>
              <a:t>-1</a:t>
            </a:r>
            <a:r>
              <a:rPr lang="de-CH" dirty="0" smtClean="0"/>
              <a:t> </a:t>
            </a:r>
          </a:p>
          <a:p>
            <a:pPr lvl="2"/>
            <a:r>
              <a:rPr lang="de-CH" dirty="0" smtClean="0"/>
              <a:t>M9:		0.498 h</a:t>
            </a:r>
            <a:r>
              <a:rPr lang="de-CH" baseline="30000" dirty="0" smtClean="0"/>
              <a:t>-1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00808"/>
            <a:ext cx="455210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211960" y="4221088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The </a:t>
            </a:r>
            <a:r>
              <a:rPr lang="en-GB" sz="1600" i="1" dirty="0" smtClean="0"/>
              <a:t>natural logarithm of the optical densities of the cultures versus the growth time. A linear regression of the exponential growth phases was done to get the growth rates on different media. </a:t>
            </a:r>
            <a:r>
              <a:rPr lang="en-GB" sz="1600" i="1" dirty="0" smtClean="0">
                <a:solidFill>
                  <a:srgbClr val="4F81BD"/>
                </a:solidFill>
              </a:rPr>
              <a:t>LB</a:t>
            </a:r>
            <a:r>
              <a:rPr lang="en-GB" sz="1600" i="1" dirty="0" smtClean="0"/>
              <a:t>, </a:t>
            </a:r>
            <a:r>
              <a:rPr lang="en-GB" sz="1600" i="1" dirty="0" smtClean="0">
                <a:solidFill>
                  <a:srgbClr val="C0504D"/>
                </a:solidFill>
              </a:rPr>
              <a:t>M9</a:t>
            </a:r>
            <a:endParaRPr lang="de-CH" sz="1600" dirty="0">
              <a:solidFill>
                <a:srgbClr val="C0504D"/>
              </a:solidFill>
            </a:endParaRP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Product</a:t>
            </a:r>
            <a:r>
              <a:rPr lang="de-CH" dirty="0" smtClean="0"/>
              <a:t> Analysis</a:t>
            </a:r>
            <a:endParaRPr lang="de-C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264000" cy="361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187624" y="544522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Excitation </a:t>
            </a:r>
            <a:r>
              <a:rPr lang="en-GB" i="1" dirty="0" smtClean="0"/>
              <a:t>(395 nm) spectra of the product compared to the desired variant 2 and the wild type. </a:t>
            </a:r>
            <a:r>
              <a:rPr lang="en-GB" i="1" dirty="0" smtClean="0">
                <a:solidFill>
                  <a:srgbClr val="4F81BD"/>
                </a:solidFill>
              </a:rPr>
              <a:t>Product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9BBB59"/>
                </a:solidFill>
              </a:rPr>
              <a:t>variant 2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C0504D"/>
                </a:solidFill>
              </a:rPr>
              <a:t>wild type</a:t>
            </a:r>
            <a:endParaRPr lang="de-CH" dirty="0" smtClean="0">
              <a:solidFill>
                <a:srgbClr val="C0504D"/>
              </a:solidFill>
            </a:endParaRPr>
          </a:p>
          <a:p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Purification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8382000" cy="885899"/>
          </a:xfrm>
        </p:spPr>
        <p:txBody>
          <a:bodyPr/>
          <a:lstStyle/>
          <a:p>
            <a:r>
              <a:rPr lang="de-CH" dirty="0" smtClean="0"/>
              <a:t>Total </a:t>
            </a:r>
            <a:r>
              <a:rPr lang="de-CH" dirty="0" err="1" smtClean="0"/>
              <a:t>protein</a:t>
            </a:r>
            <a:r>
              <a:rPr lang="de-CH" dirty="0" smtClean="0"/>
              <a:t> </a:t>
            </a:r>
            <a:r>
              <a:rPr lang="de-CH" dirty="0" err="1" smtClean="0"/>
              <a:t>concentration</a:t>
            </a:r>
            <a:r>
              <a:rPr lang="de-CH" dirty="0" smtClean="0"/>
              <a:t> </a:t>
            </a:r>
            <a:r>
              <a:rPr lang="de-CH" dirty="0" err="1" smtClean="0"/>
              <a:t>determined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smtClean="0"/>
              <a:t>a Bradford </a:t>
            </a:r>
            <a:r>
              <a:rPr lang="de-CH" dirty="0" err="1" smtClean="0"/>
              <a:t>assay</a:t>
            </a:r>
            <a:endParaRPr lang="de-CH" dirty="0" smtClean="0"/>
          </a:p>
          <a:p>
            <a:pPr>
              <a:buNone/>
            </a:pPr>
            <a:endParaRPr lang="de-CH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2852936"/>
            <a:ext cx="4379314" cy="665212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3717032"/>
            <a:ext cx="3278769" cy="666000"/>
          </a:xfrm>
          <a:prstGeom prst="rect">
            <a:avLst/>
          </a:prstGeom>
          <a:noFill/>
        </p:spPr>
      </p:pic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2627784" y="4509120"/>
          <a:ext cx="4302363" cy="1640572"/>
        </p:xfrm>
        <a:graphic>
          <a:graphicData uri="http://schemas.openxmlformats.org/drawingml/2006/table">
            <a:tbl>
              <a:tblPr/>
              <a:tblGrid>
                <a:gridCol w="2302515"/>
                <a:gridCol w="1999848"/>
              </a:tblGrid>
              <a:tr h="480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Purification factor</a:t>
                      </a:r>
                      <a:endParaRPr lang="de-CH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3.3 ± 1</a:t>
                      </a:r>
                      <a:endParaRPr lang="de-CH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GFP fraction</a:t>
                      </a:r>
                      <a:endParaRPr lang="de-CH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19.5% ± 4%</a:t>
                      </a:r>
                      <a:endParaRPr lang="de-CH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GFP concentration / [mg/mL]</a:t>
                      </a:r>
                      <a:endParaRPr lang="de-CH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6.78 ± 4.2</a:t>
                      </a:r>
                      <a:endParaRPr lang="de-CH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fluorescing mutants were produced</a:t>
            </a:r>
          </a:p>
          <a:p>
            <a:pPr lvl="1"/>
            <a:r>
              <a:rPr lang="en-US" dirty="0" smtClean="0"/>
              <a:t>Around one fifth of the mutants had red shift</a:t>
            </a:r>
          </a:p>
          <a:p>
            <a:pPr lvl="1"/>
            <a:r>
              <a:rPr lang="en-US" dirty="0" smtClean="0"/>
              <a:t>Almost all were fluorescing under UV light</a:t>
            </a:r>
          </a:p>
          <a:p>
            <a:r>
              <a:rPr lang="en-US" dirty="0" smtClean="0"/>
              <a:t>Red shift could well have been seen</a:t>
            </a:r>
          </a:p>
          <a:p>
            <a:r>
              <a:rPr lang="en-US" dirty="0" smtClean="0"/>
              <a:t>Growth was in a estimated range</a:t>
            </a:r>
          </a:p>
          <a:p>
            <a:r>
              <a:rPr lang="en-US" dirty="0" smtClean="0"/>
              <a:t>Protein expression with IPTG  was good</a:t>
            </a:r>
          </a:p>
          <a:p>
            <a:r>
              <a:rPr lang="en-US" dirty="0" smtClean="0"/>
              <a:t>The produced GFP was from the wild type. Somehow not the correct one was chosen. Many possible sources for this contamination possible. Growth experiments were done with the wild type.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Practicle</a:t>
            </a:r>
            <a:r>
              <a:rPr lang="en-US" dirty="0" smtClean="0"/>
              <a:t> Course in Molecular Biology and Microbiology</a:t>
            </a:r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 worked quite well</a:t>
            </a:r>
          </a:p>
          <a:p>
            <a:r>
              <a:rPr lang="en-US" dirty="0" smtClean="0"/>
              <a:t>Red shift as expected and in a high quantity</a:t>
            </a:r>
          </a:p>
          <a:p>
            <a:r>
              <a:rPr lang="en-US" dirty="0" smtClean="0"/>
              <a:t>Fermentation worked well with the wild type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silico</a:t>
            </a:r>
            <a:r>
              <a:rPr lang="en-US" dirty="0" smtClean="0"/>
              <a:t> analysis showed many positions with a contact to the </a:t>
            </a:r>
            <a:r>
              <a:rPr lang="en-US" dirty="0" err="1" smtClean="0"/>
              <a:t>fluorophore</a:t>
            </a:r>
            <a:r>
              <a:rPr lang="en-US" dirty="0" smtClean="0"/>
              <a:t> which could be tested for the effect on fluorescence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4911080" cy="4678362"/>
          </a:xfrm>
        </p:spPr>
        <p:txBody>
          <a:bodyPr/>
          <a:lstStyle/>
          <a:p>
            <a:r>
              <a:rPr lang="de-CH" dirty="0" smtClean="0"/>
              <a:t>GFP </a:t>
            </a:r>
            <a:r>
              <a:rPr lang="de-CH" dirty="0" err="1" smtClean="0"/>
              <a:t>very</a:t>
            </a:r>
            <a:r>
              <a:rPr lang="de-CH" dirty="0" smtClean="0"/>
              <a:t> </a:t>
            </a:r>
            <a:r>
              <a:rPr lang="de-CH" dirty="0" err="1" smtClean="0"/>
              <a:t>extensively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science</a:t>
            </a:r>
            <a:endParaRPr lang="de-CH" dirty="0" smtClean="0"/>
          </a:p>
          <a:p>
            <a:r>
              <a:rPr lang="de-CH" dirty="0" smtClean="0"/>
              <a:t>Fluorophore </a:t>
            </a:r>
            <a:r>
              <a:rPr lang="de-CH" dirty="0" err="1" smtClean="0"/>
              <a:t>absorbes</a:t>
            </a:r>
            <a:r>
              <a:rPr lang="de-CH" dirty="0" smtClean="0"/>
              <a:t> </a:t>
            </a:r>
            <a:r>
              <a:rPr lang="de-CH" dirty="0" err="1" smtClean="0"/>
              <a:t>light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emits</a:t>
            </a:r>
            <a:r>
              <a:rPr lang="de-CH" dirty="0" smtClean="0"/>
              <a:t> on a different </a:t>
            </a:r>
            <a:r>
              <a:rPr lang="de-CH" dirty="0" err="1" smtClean="0"/>
              <a:t>wavelength</a:t>
            </a:r>
            <a:endParaRPr lang="de-CH" dirty="0"/>
          </a:p>
        </p:txBody>
      </p:sp>
      <p:pic>
        <p:nvPicPr>
          <p:cNvPr id="1026" name="Picture 2" descr="C:\Users\Dr. Stu\LabWork\GFP-carto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844824"/>
            <a:ext cx="3305572" cy="3390330"/>
          </a:xfrm>
          <a:prstGeom prst="rect">
            <a:avLst/>
          </a:prstGeom>
          <a:noFill/>
        </p:spPr>
      </p:pic>
      <p:pic>
        <p:nvPicPr>
          <p:cNvPr id="1027" name="Picture 3" descr="C:\Users\Dr. Stu\LabWork\fluoroph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861048"/>
            <a:ext cx="5112568" cy="253624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273260" y="5517232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Practicle</a:t>
            </a:r>
            <a:r>
              <a:rPr lang="en-US" sz="1600" b="1" dirty="0" smtClean="0"/>
              <a:t> Course in </a:t>
            </a:r>
          </a:p>
          <a:p>
            <a:r>
              <a:rPr lang="en-US" sz="1600" b="1" dirty="0" smtClean="0"/>
              <a:t>Molecular Biology &amp; Microbiology</a:t>
            </a:r>
            <a:r>
              <a:rPr lang="en-US" sz="1600" dirty="0" smtClean="0"/>
              <a:t>, 20012</a:t>
            </a:r>
            <a:endParaRPr lang="en-US" sz="1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3542928" cy="4678362"/>
          </a:xfrm>
        </p:spPr>
        <p:txBody>
          <a:bodyPr/>
          <a:lstStyle/>
          <a:p>
            <a:r>
              <a:rPr lang="en-US" dirty="0" smtClean="0"/>
              <a:t>State of the art: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absorbations</a:t>
            </a:r>
            <a:endParaRPr lang="en-US" dirty="0" smtClean="0"/>
          </a:p>
          <a:p>
            <a:pPr lvl="1"/>
            <a:r>
              <a:rPr lang="en-US" dirty="0" smtClean="0"/>
              <a:t>Different emissions</a:t>
            </a:r>
          </a:p>
          <a:p>
            <a:pPr lvl="1"/>
            <a:r>
              <a:rPr lang="en-US" dirty="0" smtClean="0"/>
              <a:t>Different stabilities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Goal of this experiment was it to produce a library of site – directed random mutations and screen for a red shifted excitation</a:t>
            </a:r>
            <a:endParaRPr lang="en-US" dirty="0"/>
          </a:p>
        </p:txBody>
      </p:sp>
      <p:pic>
        <p:nvPicPr>
          <p:cNvPr id="2050" name="Picture 2" descr="C:\Users\Dr. Stu\LabWork\different-color-fps-shaner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412776"/>
            <a:ext cx="4897915" cy="4653136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4427984" y="6093296"/>
            <a:ext cx="428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Shaner</a:t>
            </a:r>
            <a:r>
              <a:rPr lang="en-US" sz="1600" dirty="0" smtClean="0"/>
              <a:t>, et al. </a:t>
            </a:r>
            <a:r>
              <a:rPr lang="en-US" sz="1600" b="1" dirty="0" smtClean="0"/>
              <a:t>Journal of Cell Science</a:t>
            </a:r>
            <a:r>
              <a:rPr lang="en-US" sz="1600" dirty="0" smtClean="0"/>
              <a:t>, 2007</a:t>
            </a:r>
            <a:endParaRPr lang="en-US" sz="16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5127104" cy="4678362"/>
          </a:xfrm>
        </p:spPr>
        <p:txBody>
          <a:bodyPr/>
          <a:lstStyle/>
          <a:p>
            <a:r>
              <a:rPr lang="en-US" dirty="0" smtClean="0"/>
              <a:t>1. Create mutants library </a:t>
            </a:r>
          </a:p>
          <a:p>
            <a:pPr lvl="1"/>
            <a:r>
              <a:rPr lang="en-US" dirty="0" smtClean="0"/>
              <a:t>(F64, S65, S72), </a:t>
            </a:r>
            <a:r>
              <a:rPr lang="en-US" dirty="0" err="1" smtClean="0"/>
              <a:t>GFPuv</a:t>
            </a:r>
            <a:r>
              <a:rPr lang="en-US" dirty="0" smtClean="0"/>
              <a:t> on a plasmid with </a:t>
            </a:r>
            <a:r>
              <a:rPr lang="en-US" dirty="0" err="1" smtClean="0"/>
              <a:t>Ampicillin</a:t>
            </a:r>
            <a:r>
              <a:rPr lang="en-US" dirty="0" smtClean="0"/>
              <a:t> resistance, site directed mutagenesis in PCR</a:t>
            </a:r>
          </a:p>
          <a:p>
            <a:r>
              <a:rPr lang="en-US" dirty="0" smtClean="0"/>
              <a:t>2. Transform plasmid in </a:t>
            </a:r>
            <a:r>
              <a:rPr lang="en-US" i="1" dirty="0" err="1" smtClean="0"/>
              <a:t>E.coli</a:t>
            </a:r>
            <a:endParaRPr lang="en-US" i="1" dirty="0" smtClean="0"/>
          </a:p>
          <a:p>
            <a:pPr lvl="1"/>
            <a:r>
              <a:rPr lang="en-US" dirty="0" smtClean="0"/>
              <a:t>Rubidium induced competent strain </a:t>
            </a:r>
            <a:r>
              <a:rPr lang="en-US" i="1" dirty="0" smtClean="0"/>
              <a:t>Top10</a:t>
            </a:r>
          </a:p>
          <a:p>
            <a:r>
              <a:rPr lang="en-US" dirty="0" smtClean="0"/>
              <a:t>3. Screen for better excitation</a:t>
            </a:r>
          </a:p>
          <a:p>
            <a:pPr lvl="1"/>
            <a:r>
              <a:rPr lang="en-US" dirty="0" smtClean="0"/>
              <a:t>Red shifted excitation</a:t>
            </a:r>
          </a:p>
          <a:p>
            <a:r>
              <a:rPr lang="en-US" dirty="0" smtClean="0"/>
              <a:t>4. In </a:t>
            </a:r>
            <a:r>
              <a:rPr lang="en-US" dirty="0" err="1" smtClean="0"/>
              <a:t>silico</a:t>
            </a:r>
            <a:r>
              <a:rPr lang="en-US" dirty="0" smtClean="0"/>
              <a:t> analysis of the mutant</a:t>
            </a:r>
          </a:p>
          <a:p>
            <a:r>
              <a:rPr lang="en-US" dirty="0" smtClean="0"/>
              <a:t>5. Transform plasmid in production strand of E. coli, run test-fermentation, process of product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3074" name="Picture 2" descr="C:\Users\Dr. Stu\LabWork\sitedirected-mutagen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3074" y="1196752"/>
            <a:ext cx="3590926" cy="49625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Characterization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mutants</a:t>
            </a:r>
            <a:r>
              <a:rPr lang="de-CH" dirty="0" smtClean="0"/>
              <a:t>: UV-VIS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1403648" y="4797152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Combined </a:t>
            </a:r>
            <a:r>
              <a:rPr lang="en-GB" i="1" dirty="0" smtClean="0"/>
              <a:t>excitation spectra (550nm) of all mutants and the wild type. </a:t>
            </a:r>
            <a:r>
              <a:rPr lang="en-GB" i="1" dirty="0" smtClean="0">
                <a:solidFill>
                  <a:srgbClr val="4F81BD"/>
                </a:solidFill>
              </a:rPr>
              <a:t>Variant 2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C0504D"/>
                </a:solidFill>
              </a:rPr>
              <a:t>variant 3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9BBB59"/>
                </a:solidFill>
              </a:rPr>
              <a:t>variant 4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8064A2"/>
                </a:solidFill>
              </a:rPr>
              <a:t>variant 5</a:t>
            </a:r>
            <a:r>
              <a:rPr lang="en-GB" i="1" dirty="0" smtClean="0"/>
              <a:t>, </a:t>
            </a:r>
            <a:r>
              <a:rPr lang="en-GB" i="1" dirty="0" smtClean="0">
                <a:solidFill>
                  <a:srgbClr val="4BACC6"/>
                </a:solidFill>
              </a:rPr>
              <a:t>wild type</a:t>
            </a:r>
            <a:r>
              <a:rPr lang="en-GB" i="1" dirty="0" smtClean="0"/>
              <a:t>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264000" cy="313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Characterization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mutants</a:t>
            </a:r>
            <a:r>
              <a:rPr lang="de-CH" dirty="0" smtClean="0"/>
              <a:t>: </a:t>
            </a:r>
            <a:r>
              <a:rPr lang="de-CH" dirty="0" smtClean="0"/>
              <a:t>SDS PAGE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7" name="Grafik 5" descr="PAGE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700808"/>
            <a:ext cx="6120000" cy="31572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03648" y="501317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SDS-PAGE </a:t>
            </a:r>
            <a:r>
              <a:rPr lang="en-GB" i="1" dirty="0" smtClean="0"/>
              <a:t>gel of the proteins present in the chosen mutants and the </a:t>
            </a:r>
            <a:r>
              <a:rPr lang="en-GB" i="1" dirty="0" err="1" smtClean="0"/>
              <a:t>wildtype</a:t>
            </a:r>
            <a:r>
              <a:rPr lang="en-GB" i="1" dirty="0" smtClean="0"/>
              <a:t>. </a:t>
            </a:r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Characterization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mutants</a:t>
            </a:r>
            <a:r>
              <a:rPr lang="de-CH" dirty="0" smtClean="0"/>
              <a:t>: </a:t>
            </a:r>
            <a:r>
              <a:rPr lang="de-CH" dirty="0" err="1" smtClean="0"/>
              <a:t>Sequencing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8382000" cy="453851"/>
          </a:xfrm>
        </p:spPr>
        <p:txBody>
          <a:bodyPr/>
          <a:lstStyle/>
          <a:p>
            <a:r>
              <a:rPr lang="de-CH" dirty="0" smtClean="0"/>
              <a:t>Variant 5 was a double </a:t>
            </a:r>
            <a:r>
              <a:rPr lang="de-CH" dirty="0" err="1" smtClean="0"/>
              <a:t>mutant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therefore</a:t>
            </a:r>
            <a:r>
              <a:rPr lang="de-CH" dirty="0" smtClean="0"/>
              <a:t> </a:t>
            </a:r>
            <a:r>
              <a:rPr lang="de-CH" dirty="0" err="1" smtClean="0"/>
              <a:t>discarded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20888"/>
            <a:ext cx="7151812" cy="116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066" y="3645024"/>
            <a:ext cx="4804214" cy="112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827584" y="4941168"/>
            <a:ext cx="754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Tab.: DNA- </a:t>
            </a:r>
            <a:r>
              <a:rPr lang="de-CH" dirty="0" err="1" smtClean="0"/>
              <a:t>and</a:t>
            </a:r>
            <a:r>
              <a:rPr lang="de-CH" dirty="0" smtClean="0"/>
              <a:t> AA-</a:t>
            </a:r>
            <a:r>
              <a:rPr lang="de-CH" dirty="0" err="1" smtClean="0"/>
              <a:t>sequences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mutant</a:t>
            </a:r>
            <a:r>
              <a:rPr lang="de-CH" dirty="0" smtClean="0"/>
              <a:t> </a:t>
            </a:r>
            <a:r>
              <a:rPr lang="de-CH" dirty="0" err="1" smtClean="0"/>
              <a:t>plasmid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their</a:t>
            </a:r>
            <a:r>
              <a:rPr lang="de-CH" dirty="0" smtClean="0"/>
              <a:t> </a:t>
            </a:r>
            <a:r>
              <a:rPr lang="de-CH" dirty="0" err="1" smtClean="0"/>
              <a:t>ancestor</a:t>
            </a:r>
            <a:r>
              <a:rPr lang="de-CH" dirty="0" smtClean="0"/>
              <a:t>.</a:t>
            </a:r>
          </a:p>
          <a:p>
            <a:r>
              <a:rPr lang="de-CH" dirty="0" smtClean="0"/>
              <a:t> </a:t>
            </a:r>
            <a:r>
              <a:rPr lang="de-CH" dirty="0" err="1" smtClean="0"/>
              <a:t>Mutated</a:t>
            </a:r>
            <a:r>
              <a:rPr lang="de-CH" dirty="0" smtClean="0"/>
              <a:t> </a:t>
            </a:r>
            <a:r>
              <a:rPr lang="de-CH" dirty="0" err="1" smtClean="0"/>
              <a:t>sites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indicated</a:t>
            </a:r>
            <a:r>
              <a:rPr lang="de-CH" dirty="0" smtClean="0"/>
              <a:t> in </a:t>
            </a:r>
            <a:r>
              <a:rPr lang="de-CH" dirty="0" err="1" smtClean="0"/>
              <a:t>bold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UV-VIS </a:t>
            </a:r>
            <a:r>
              <a:rPr lang="de-CH" dirty="0" err="1" smtClean="0"/>
              <a:t>Spectra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Variant 2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264000" cy="310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403648" y="4869160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Fig. </a:t>
            </a:r>
            <a:r>
              <a:rPr lang="en-GB" i="1" dirty="0" smtClean="0"/>
              <a:t> Spectral properties of the chosen mutant: Variant 2. </a:t>
            </a:r>
            <a:r>
              <a:rPr lang="fr-CH" i="1" dirty="0" smtClean="0">
                <a:solidFill>
                  <a:srgbClr val="4F81BD"/>
                </a:solidFill>
              </a:rPr>
              <a:t>Excitation (550 nm)</a:t>
            </a:r>
            <a:r>
              <a:rPr lang="fr-CH" i="1" dirty="0" smtClean="0"/>
              <a:t>, </a:t>
            </a:r>
            <a:r>
              <a:rPr lang="fr-CH" i="1" dirty="0" smtClean="0">
                <a:solidFill>
                  <a:srgbClr val="C0504D"/>
                </a:solidFill>
              </a:rPr>
              <a:t>Emission (395 nm)</a:t>
            </a:r>
            <a:r>
              <a:rPr lang="fr-CH" i="1" dirty="0" smtClean="0"/>
              <a:t>, </a:t>
            </a:r>
            <a:r>
              <a:rPr lang="fr-CH" i="1" dirty="0" smtClean="0">
                <a:solidFill>
                  <a:srgbClr val="9BBB59"/>
                </a:solidFill>
              </a:rPr>
              <a:t>Emission (470 nm)</a:t>
            </a:r>
            <a:endParaRPr lang="de-CH" dirty="0" smtClean="0">
              <a:solidFill>
                <a:srgbClr val="9BBB59"/>
              </a:solidFill>
            </a:endParaRPr>
          </a:p>
          <a:p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Invetigating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GFP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7" name="Grafik 6" descr="chromo_mutated_a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3856258" cy="2988000"/>
          </a:xfrm>
          <a:prstGeom prst="rect">
            <a:avLst/>
          </a:prstGeom>
        </p:spPr>
      </p:pic>
      <p:pic>
        <p:nvPicPr>
          <p:cNvPr id="8" name="Grafik 7" descr="chromo_water_pol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628800"/>
            <a:ext cx="3856254" cy="2988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552" y="494116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PyMOL</a:t>
            </a:r>
            <a:r>
              <a:rPr lang="de-CH" dirty="0" smtClean="0"/>
              <a:t> </a:t>
            </a:r>
            <a:r>
              <a:rPr lang="de-CH" dirty="0" err="1" smtClean="0"/>
              <a:t>pictures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chromophore</a:t>
            </a:r>
            <a:r>
              <a:rPr lang="de-CH" dirty="0" smtClean="0"/>
              <a:t>, </a:t>
            </a:r>
            <a:r>
              <a:rPr lang="de-CH" dirty="0" err="1" smtClean="0"/>
              <a:t>showing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together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mutated</a:t>
            </a:r>
            <a:r>
              <a:rPr lang="de-CH" dirty="0" smtClean="0"/>
              <a:t> </a:t>
            </a:r>
            <a:r>
              <a:rPr lang="de-CH" dirty="0" err="1" smtClean="0"/>
              <a:t>sites</a:t>
            </a:r>
            <a:r>
              <a:rPr lang="de-CH" dirty="0" smtClean="0"/>
              <a:t> (</a:t>
            </a:r>
            <a:r>
              <a:rPr lang="de-CH" dirty="0" err="1" smtClean="0"/>
              <a:t>left</a:t>
            </a:r>
            <a:r>
              <a:rPr lang="de-CH" dirty="0" smtClean="0"/>
              <a:t>) </a:t>
            </a:r>
            <a:r>
              <a:rPr lang="de-CH" dirty="0" err="1" smtClean="0"/>
              <a:t>and</a:t>
            </a:r>
            <a:r>
              <a:rPr lang="de-CH" dirty="0" smtClean="0"/>
              <a:t> all </a:t>
            </a:r>
            <a:r>
              <a:rPr lang="de-CH" dirty="0" err="1" smtClean="0"/>
              <a:t>interacting</a:t>
            </a:r>
            <a:r>
              <a:rPr lang="de-CH" dirty="0" smtClean="0"/>
              <a:t> </a:t>
            </a:r>
            <a:r>
              <a:rPr lang="de-CH" dirty="0" err="1" smtClean="0"/>
              <a:t>residues</a:t>
            </a:r>
            <a:r>
              <a:rPr lang="de-CH" dirty="0" smtClean="0"/>
              <a:t> (</a:t>
            </a:r>
            <a:r>
              <a:rPr lang="de-CH" dirty="0" err="1" smtClean="0"/>
              <a:t>right</a:t>
            </a:r>
            <a:r>
              <a:rPr lang="de-CH" dirty="0" smtClean="0"/>
              <a:t>)</a:t>
            </a:r>
            <a:endParaRPr lang="de-CH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Talk_Bacteriophages</Template>
  <TotalTime>0</TotalTime>
  <Words>650</Words>
  <Application>Microsoft Office PowerPoint</Application>
  <PresentationFormat>Bildschirmpräsentation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Master CC ETH Zürich</vt:lpstr>
      <vt:lpstr>Lab Course</vt:lpstr>
      <vt:lpstr>Introduction</vt:lpstr>
      <vt:lpstr>Introduction</vt:lpstr>
      <vt:lpstr>Strategy</vt:lpstr>
      <vt:lpstr>Characterization of mutants: UV-VIS</vt:lpstr>
      <vt:lpstr>Characterization of mutants: SDS PAGE</vt:lpstr>
      <vt:lpstr>Characterization of mutants: Sequencing</vt:lpstr>
      <vt:lpstr>UV-VIS Spectra of Variant 2</vt:lpstr>
      <vt:lpstr>Invetigating the structure of GFP</vt:lpstr>
      <vt:lpstr>Bacterial Growth Curve</vt:lpstr>
      <vt:lpstr>Product Analysis</vt:lpstr>
      <vt:lpstr>Purification</vt:lpstr>
      <vt:lpstr>Discussion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Course</dc:title>
  <dc:creator>Dr. Stu</dc:creator>
  <cp:lastModifiedBy>Christian</cp:lastModifiedBy>
  <cp:revision>27</cp:revision>
  <dcterms:created xsi:type="dcterms:W3CDTF">2012-06-14T18:59:33Z</dcterms:created>
  <dcterms:modified xsi:type="dcterms:W3CDTF">2012-06-17T18:50:50Z</dcterms:modified>
</cp:coreProperties>
</file>