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410" r:id="rId2"/>
    <p:sldId id="463" r:id="rId3"/>
    <p:sldId id="622" r:id="rId4"/>
    <p:sldId id="641" r:id="rId5"/>
    <p:sldId id="654" r:id="rId6"/>
    <p:sldId id="642" r:id="rId7"/>
    <p:sldId id="645" r:id="rId8"/>
    <p:sldId id="646" r:id="rId9"/>
    <p:sldId id="643" r:id="rId10"/>
    <p:sldId id="648" r:id="rId11"/>
    <p:sldId id="652" r:id="rId12"/>
    <p:sldId id="650" r:id="rId13"/>
    <p:sldId id="655" r:id="rId14"/>
    <p:sldId id="656" r:id="rId15"/>
    <p:sldId id="653" r:id="rId16"/>
    <p:sldId id="417" r:id="rId17"/>
    <p:sldId id="418" r:id="rId18"/>
    <p:sldId id="657" r:id="rId19"/>
    <p:sldId id="658" r:id="rId20"/>
    <p:sldId id="659" r:id="rId21"/>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7CA800"/>
    <a:srgbClr val="FFDF79"/>
    <a:srgbClr val="C42500"/>
    <a:srgbClr val="419BDF"/>
    <a:srgbClr val="5B9BD5"/>
    <a:srgbClr val="FF9F5D"/>
    <a:srgbClr val="FF9981"/>
    <a:srgbClr val="FF9BCD"/>
    <a:srgbClr val="29A7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34" autoAdjust="0"/>
    <p:restoredTop sz="93963" autoAdjust="0"/>
  </p:normalViewPr>
  <p:slideViewPr>
    <p:cSldViewPr snapToGrid="0">
      <p:cViewPr varScale="1">
        <p:scale>
          <a:sx n="126" d="100"/>
          <a:sy n="126" d="100"/>
        </p:scale>
        <p:origin x="712" y="200"/>
      </p:cViewPr>
      <p:guideLst>
        <p:guide orient="horz" pos="2160"/>
        <p:guide pos="2880"/>
      </p:guideLst>
    </p:cSldViewPr>
  </p:slideViewPr>
  <p:notesTextViewPr>
    <p:cViewPr>
      <p:scale>
        <a:sx n="3" d="2"/>
        <a:sy n="3" d="2"/>
      </p:scale>
      <p:origin x="0" y="0"/>
    </p:cViewPr>
  </p:notesTextViewPr>
  <p:sorterViewPr>
    <p:cViewPr>
      <p:scale>
        <a:sx n="100" d="100"/>
        <a:sy n="100" d="100"/>
      </p:scale>
      <p:origin x="0" y="-319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1731"/>
          </a:xfrm>
          <a:prstGeom prst="rect">
            <a:avLst/>
          </a:prstGeom>
        </p:spPr>
        <p:txBody>
          <a:bodyPr vert="horz" lIns="94650" tIns="47325" rIns="94650" bIns="47325" rtlCol="0"/>
          <a:lstStyle>
            <a:lvl1pPr algn="l">
              <a:defRPr sz="1200"/>
            </a:lvl1pPr>
          </a:lstStyle>
          <a:p>
            <a:endParaRPr lang="fr-F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4650" tIns="47325" rIns="94650" bIns="47325" rtlCol="0"/>
          <a:lstStyle>
            <a:lvl1pPr algn="r">
              <a:defRPr sz="1200"/>
            </a:lvl1pPr>
          </a:lstStyle>
          <a:p>
            <a:fld id="{730F2581-F2F2-4F41-B99F-5383477BDCC4}" type="datetimeFigureOut">
              <a:rPr lang="fr-FR" smtClean="0"/>
              <a:pPr/>
              <a:t>03/10/2022</a:t>
            </a:fld>
            <a:endParaRPr lang="fr-FR"/>
          </a:p>
        </p:txBody>
      </p:sp>
      <p:sp>
        <p:nvSpPr>
          <p:cNvPr id="4" name="Espace réservé du pied de page 3"/>
          <p:cNvSpPr>
            <a:spLocks noGrp="1"/>
          </p:cNvSpPr>
          <p:nvPr>
            <p:ph type="ftr" sz="quarter" idx="2"/>
          </p:nvPr>
        </p:nvSpPr>
        <p:spPr>
          <a:xfrm>
            <a:off x="1" y="9721106"/>
            <a:ext cx="3076363" cy="511731"/>
          </a:xfrm>
          <a:prstGeom prst="rect">
            <a:avLst/>
          </a:prstGeom>
        </p:spPr>
        <p:txBody>
          <a:bodyPr vert="horz" lIns="94650" tIns="47325" rIns="94650" bIns="47325"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lIns="94650" tIns="47325" rIns="94650" bIns="47325" rtlCol="0" anchor="b"/>
          <a:lstStyle>
            <a:lvl1pPr algn="r">
              <a:defRPr sz="1200"/>
            </a:lvl1pPr>
          </a:lstStyle>
          <a:p>
            <a:fld id="{BC0313AA-6B2C-408F-828A-37EBF62B79AA}" type="slidenum">
              <a:rPr lang="fr-FR" smtClean="0"/>
              <a:pPr/>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669334E3-1F9F-4E98-9F5A-DAA22F426B44}" type="datetimeFigureOut">
              <a:rPr lang="fr-FR" smtClean="0"/>
              <a:pPr/>
              <a:t>03/10/2022</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F13AA49C-45C1-4A9A-80E4-85F6F1E9D544}"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0A5467CF-FBE6-45FF-B8F9-46E7496BE7C8}"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92B19AEA-9E54-4852-A41B-61355B97E622}"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481EB819-0D95-41F4-978E-6CDA2B0E25F0}"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AEA54E06-BA62-4900-9BF8-D062D9099F77}"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34F00F3-4A95-499C-B34B-0041A7A971B6}"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F1ADBFA5-EEFA-4DC6-9B72-F1F388E05AB1}"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C1D54AD3-B7B9-4C02-9D67-0F1C88DDFF86}"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F4C290B2-3B9C-4717-86B8-FB7DAB193097}"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ED989A00-950F-4E01-9FD8-4952D425CADB}"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B6A4006C-1FB9-464A-8DD5-803A86929736}"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59044010-CB23-473D-A601-6FB9FB86B047}"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CAB7AD9-1BA9-45C0-ADE3-59411D55ED60}"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2.jpe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1.jpeg"/><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5358812" y="182563"/>
            <a:ext cx="3639138"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281464" y="1007970"/>
            <a:ext cx="9144000" cy="2345765"/>
            <a:chOff x="-589936" y="1210495"/>
            <a:chExt cx="9144000" cy="2345765"/>
          </a:xfrm>
        </p:grpSpPr>
        <p:sp>
          <p:nvSpPr>
            <p:cNvPr id="23556" name="Line 4"/>
            <p:cNvSpPr>
              <a:spLocks noChangeShapeType="1"/>
            </p:cNvSpPr>
            <p:nvPr/>
          </p:nvSpPr>
          <p:spPr bwMode="auto">
            <a:xfrm>
              <a:off x="-589936" y="1210495"/>
              <a:ext cx="9144000" cy="0"/>
            </a:xfrm>
            <a:prstGeom prst="line">
              <a:avLst/>
            </a:prstGeom>
            <a:noFill/>
            <a:ln w="9525">
              <a:solidFill>
                <a:schemeClr val="folHlink"/>
              </a:solidFill>
              <a:round/>
              <a:headEnd/>
              <a:tailEnd/>
            </a:ln>
            <a:effectLst/>
          </p:spPr>
          <p:txBody>
            <a:bodyPr/>
            <a:lstStyle/>
            <a:p>
              <a:endParaRPr lang="fr-FR" dirty="0"/>
            </a:p>
          </p:txBody>
        </p:sp>
        <p:sp>
          <p:nvSpPr>
            <p:cNvPr id="16" name="Text Box 10"/>
            <p:cNvSpPr txBox="1">
              <a:spLocks noChangeArrowheads="1"/>
            </p:cNvSpPr>
            <p:nvPr/>
          </p:nvSpPr>
          <p:spPr bwMode="auto">
            <a:xfrm>
              <a:off x="54039" y="1832711"/>
              <a:ext cx="7856049" cy="1723549"/>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ctr">
                <a:buClr>
                  <a:schemeClr val="accent2"/>
                </a:buClr>
              </a:pPr>
              <a:r>
                <a:rPr lang="fr-FR" sz="2800" b="1" dirty="0">
                  <a:solidFill>
                    <a:srgbClr val="800080"/>
                  </a:solidFill>
                  <a:sym typeface="Wingdings" pitchFamily="2" charset="2"/>
                </a:rPr>
                <a:t>Problème du sac à dos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79114"/>
            <a:chOff x="0" y="998538"/>
            <a:chExt cx="9144000" cy="547911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4970591"/>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Algorithme génétique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2 - Il faut définir un test d’arrêt. </a:t>
              </a:r>
            </a:p>
            <a:p>
              <a:pPr lvl="1" algn="just">
                <a:spcAft>
                  <a:spcPts val="600"/>
                </a:spcAft>
                <a:buFont typeface="Wingdings" pitchFamily="2" charset="2"/>
                <a:buChar char="§"/>
              </a:pPr>
              <a:r>
                <a:rPr lang="fr-FR" i="1" dirty="0">
                  <a:solidFill>
                    <a:srgbClr val="800080"/>
                  </a:solidFill>
                </a:rPr>
                <a:t> Celui-ci peut se baser sur la valeur moyenne des prix, et son évolution d’une génération à une autre.</a:t>
              </a:r>
            </a:p>
            <a:p>
              <a:pPr lvl="1" algn="just">
                <a:spcAft>
                  <a:spcPts val="600"/>
                </a:spcAft>
                <a:buFont typeface="Wingdings" pitchFamily="2" charset="2"/>
                <a:buChar char="§"/>
              </a:pPr>
              <a:r>
                <a:rPr lang="fr-FR" i="1" dirty="0">
                  <a:solidFill>
                    <a:srgbClr val="800080"/>
                  </a:solidFill>
                </a:rPr>
                <a:t> 3 - La reproduction consiste par exemple a effectuer un « cross-over » entre deux génomes parents pour obtenir deux enfants.</a:t>
              </a:r>
            </a:p>
            <a:p>
              <a:pPr lvl="1" algn="just">
                <a:spcAft>
                  <a:spcPts val="600"/>
                </a:spcAft>
                <a:buFont typeface="Wingdings" pitchFamily="2" charset="2"/>
                <a:buChar char="§"/>
              </a:pPr>
              <a:r>
                <a:rPr lang="fr-FR" i="1" dirty="0">
                  <a:solidFill>
                    <a:srgbClr val="800080"/>
                  </a:solidFill>
                </a:rPr>
                <a:t> 4 - La mutation génétique sur des parents consiste à remplacer certains 1 par des 0 (ou l’inverse).</a:t>
              </a:r>
            </a:p>
            <a:p>
              <a:pPr lvl="1" algn="just">
                <a:spcAft>
                  <a:spcPts val="600"/>
                </a:spcAft>
                <a:buFont typeface="Wingdings" pitchFamily="2" charset="2"/>
                <a:buChar char="§"/>
              </a:pPr>
              <a:r>
                <a:rPr lang="fr-FR" i="1" dirty="0">
                  <a:solidFill>
                    <a:srgbClr val="800080"/>
                  </a:solidFill>
                </a:rPr>
                <a:t> 5 – Retenir sur l’ensemble population de base, enfants + évolution, un nombre d’individus pour retrouver la taille de la population d’origine.</a:t>
              </a:r>
            </a:p>
            <a:p>
              <a:pPr lvl="1" algn="just">
                <a:spcAft>
                  <a:spcPts val="600"/>
                </a:spcAft>
                <a:buFont typeface="Wingdings" pitchFamily="2" charset="2"/>
                <a:buChar char="§"/>
              </a:pPr>
              <a:r>
                <a:rPr lang="fr-FR" i="1" dirty="0">
                  <a:solidFill>
                    <a:srgbClr val="800080"/>
                  </a:solidFill>
                </a:rPr>
                <a:t> Le choix peut être élitiste ou semi-élitiste. On pourrait garder que les les meilleurs individus ou faire un tirage aléatoire biaisé.</a:t>
              </a:r>
            </a:p>
            <a:p>
              <a:pPr lvl="1" algn="just">
                <a:spcAft>
                  <a:spcPts val="600"/>
                </a:spcAft>
                <a:buFont typeface="Wingdings" pitchFamily="2" charset="2"/>
                <a:buChar char="§"/>
              </a:pPr>
              <a:r>
                <a:rPr lang="fr-FR" i="1" dirty="0">
                  <a:solidFill>
                    <a:srgbClr val="800080"/>
                  </a:solidFill>
                </a:rPr>
                <a:t> Les étapes 3, 4 et 5 doivent répétées tant que 2 n’est pas vérifié.</a:t>
              </a:r>
            </a:p>
            <a:p>
              <a:pPr lvl="1" algn="just">
                <a:spcAft>
                  <a:spcPts val="600"/>
                </a:spcAft>
                <a:buFont typeface="Wingdings" pitchFamily="2" charset="2"/>
                <a:buChar char="§"/>
              </a:pPr>
              <a:r>
                <a:rPr lang="fr-FR" i="1" dirty="0">
                  <a:solidFill>
                    <a:srgbClr val="800080"/>
                  </a:solidFill>
                </a:rPr>
                <a:t> L’étape 3 n’est ici pas nécessaire. La proportion de mutation pourrait dans ce cas être de l’ordre de la taille de la population.</a:t>
              </a:r>
            </a:p>
          </p:txBody>
        </p:sp>
      </p:grpSp>
    </p:spTree>
    <p:extLst>
      <p:ext uri="{BB962C8B-B14F-4D97-AF65-F5344CB8AC3E}">
        <p14:creationId xmlns:p14="http://schemas.microsoft.com/office/powerpoint/2010/main" val="76275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908633"/>
            <a:chOff x="0" y="998538"/>
            <a:chExt cx="9144000" cy="90863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Algorithme génétique</a:t>
              </a:r>
              <a:endParaRPr lang="fr-FR" i="1" dirty="0">
                <a:solidFill>
                  <a:srgbClr val="800080"/>
                </a:solidFill>
              </a:endParaRPr>
            </a:p>
          </p:txBody>
        </p:sp>
      </p:grpSp>
      <p:sp>
        <p:nvSpPr>
          <p:cNvPr id="11" name="ZoneTexte 10">
            <a:extLst>
              <a:ext uri="{FF2B5EF4-FFF2-40B4-BE49-F238E27FC236}">
                <a16:creationId xmlns:a16="http://schemas.microsoft.com/office/drawing/2014/main" id="{9DB5F36C-2675-A640-9654-791FC937F203}"/>
              </a:ext>
            </a:extLst>
          </p:cNvPr>
          <p:cNvSpPr txBox="1"/>
          <p:nvPr/>
        </p:nvSpPr>
        <p:spPr>
          <a:xfrm>
            <a:off x="1158884" y="2024158"/>
            <a:ext cx="7227116" cy="1769715"/>
          </a:xfrm>
          <a:prstGeom prst="rect">
            <a:avLst/>
          </a:prstGeom>
          <a:noFill/>
          <a:ln w="15875">
            <a:solidFill>
              <a:schemeClr val="tx1">
                <a:lumMod val="50000"/>
                <a:lumOff val="50000"/>
              </a:schemeClr>
            </a:solidFill>
          </a:ln>
        </p:spPr>
        <p:txBody>
          <a:bodyPr wrap="square" rtlCol="0">
            <a:spAutoFit/>
          </a:bodyPr>
          <a:lstStyle/>
          <a:p>
            <a:pPr algn="ctr">
              <a:spcAft>
                <a:spcPts val="600"/>
              </a:spcAft>
            </a:pPr>
            <a:r>
              <a:rPr lang="fr-FR" sz="1400" b="1" i="1" dirty="0">
                <a:solidFill>
                  <a:srgbClr val="800080"/>
                </a:solidFill>
              </a:rPr>
              <a:t>Initialisation </a:t>
            </a:r>
          </a:p>
          <a:p>
            <a:pPr>
              <a:spcAft>
                <a:spcPts val="600"/>
              </a:spcAft>
            </a:pPr>
            <a:r>
              <a:rPr lang="fr-FR" sz="1400" b="1" i="1" dirty="0">
                <a:solidFill>
                  <a:srgbClr val="800080"/>
                </a:solidFill>
              </a:rPr>
              <a:t>For</a:t>
            </a:r>
            <a:r>
              <a:rPr lang="fr-FR" sz="1400" i="1" dirty="0">
                <a:solidFill>
                  <a:srgbClr val="800080"/>
                </a:solidFill>
              </a:rPr>
              <a:t> i </a:t>
            </a:r>
            <a:r>
              <a:rPr lang="fr-FR" sz="1400" b="1" i="1" dirty="0">
                <a:solidFill>
                  <a:srgbClr val="800080"/>
                </a:solidFill>
              </a:rPr>
              <a:t>in</a:t>
            </a:r>
            <a:r>
              <a:rPr lang="fr-FR" sz="1400" i="1" dirty="0">
                <a:solidFill>
                  <a:srgbClr val="800080"/>
                </a:solidFill>
              </a:rPr>
              <a:t> </a:t>
            </a:r>
            <a:r>
              <a:rPr lang="fr-FR" sz="1400" i="1" dirty="0" err="1">
                <a:solidFill>
                  <a:srgbClr val="800080"/>
                </a:solidFill>
              </a:rPr>
              <a:t>taillePopulation</a:t>
            </a:r>
            <a:endParaRPr lang="fr-FR" sz="1400" i="1" dirty="0">
              <a:solidFill>
                <a:srgbClr val="800080"/>
              </a:solidFill>
            </a:endParaRPr>
          </a:p>
          <a:p>
            <a:pPr>
              <a:spcAft>
                <a:spcPts val="600"/>
              </a:spcAft>
            </a:pPr>
            <a:r>
              <a:rPr lang="fr-FR" sz="1400" i="1" dirty="0">
                <a:solidFill>
                  <a:srgbClr val="800080"/>
                </a:solidFill>
              </a:rPr>
              <a:t>    Acceptable = Liste tel (</a:t>
            </a:r>
            <a:r>
              <a:rPr lang="fr-FR" sz="1400" i="1" dirty="0" err="1">
                <a:solidFill>
                  <a:srgbClr val="800080"/>
                </a:solidFill>
              </a:rPr>
              <a:t>Objet.poids</a:t>
            </a:r>
            <a:r>
              <a:rPr lang="fr-FR" sz="1400" i="1" dirty="0">
                <a:solidFill>
                  <a:srgbClr val="800080"/>
                </a:solidFill>
              </a:rPr>
              <a:t> &lt; </a:t>
            </a:r>
            <a:r>
              <a:rPr lang="fr-FR" sz="1400" i="1" dirty="0" err="1">
                <a:solidFill>
                  <a:srgbClr val="800080"/>
                </a:solidFill>
              </a:rPr>
              <a:t>MaxPoids</a:t>
            </a:r>
            <a:r>
              <a:rPr lang="fr-FR" sz="1400" i="1" dirty="0">
                <a:solidFill>
                  <a:srgbClr val="800080"/>
                </a:solidFill>
              </a:rPr>
              <a:t>) ; </a:t>
            </a:r>
            <a:r>
              <a:rPr lang="fr-FR" sz="1400" i="1" dirty="0" err="1">
                <a:solidFill>
                  <a:srgbClr val="800080"/>
                </a:solidFill>
              </a:rPr>
              <a:t>Individu.Génome</a:t>
            </a:r>
            <a:r>
              <a:rPr lang="fr-FR" sz="1400" i="1" dirty="0">
                <a:solidFill>
                  <a:srgbClr val="800080"/>
                </a:solidFill>
              </a:rPr>
              <a:t> = [ 0, … 0]</a:t>
            </a:r>
          </a:p>
          <a:p>
            <a:pPr>
              <a:spcAft>
                <a:spcPts val="600"/>
              </a:spcAft>
            </a:pPr>
            <a:r>
              <a:rPr lang="fr-FR" sz="1400" b="1" i="1" dirty="0">
                <a:solidFill>
                  <a:srgbClr val="800080"/>
                </a:solidFill>
              </a:rPr>
              <a:t>    </a:t>
            </a:r>
            <a:r>
              <a:rPr lang="fr-FR" sz="1400" b="1" i="1" dirty="0" err="1">
                <a:solidFill>
                  <a:srgbClr val="800080"/>
                </a:solidFill>
              </a:rPr>
              <a:t>While</a:t>
            </a:r>
            <a:r>
              <a:rPr lang="fr-FR" sz="1400" i="1" dirty="0">
                <a:solidFill>
                  <a:srgbClr val="800080"/>
                </a:solidFill>
              </a:rPr>
              <a:t> (Acceptable </a:t>
            </a:r>
            <a:r>
              <a:rPr lang="fr-FR" sz="1400" b="1" i="1" dirty="0" err="1">
                <a:solidFill>
                  <a:srgbClr val="800080"/>
                </a:solidFill>
              </a:rPr>
              <a:t>is</a:t>
            </a:r>
            <a:r>
              <a:rPr lang="fr-FR" sz="1400" b="1" i="1" dirty="0">
                <a:solidFill>
                  <a:srgbClr val="800080"/>
                </a:solidFill>
              </a:rPr>
              <a:t> not </a:t>
            </a:r>
            <a:r>
              <a:rPr lang="fr-FR" sz="1400" i="1" dirty="0">
                <a:solidFill>
                  <a:srgbClr val="800080"/>
                </a:solidFill>
              </a:rPr>
              <a:t>vide) </a:t>
            </a:r>
            <a:r>
              <a:rPr lang="fr-FR" sz="1400" b="1" i="1" dirty="0">
                <a:solidFill>
                  <a:srgbClr val="800080"/>
                </a:solidFill>
              </a:rPr>
              <a:t>do </a:t>
            </a:r>
          </a:p>
          <a:p>
            <a:pPr>
              <a:spcAft>
                <a:spcPts val="600"/>
              </a:spcAft>
            </a:pPr>
            <a:r>
              <a:rPr lang="fr-FR" sz="1400" b="1" i="1" dirty="0">
                <a:solidFill>
                  <a:srgbClr val="800080"/>
                </a:solidFill>
              </a:rPr>
              <a:t>        </a:t>
            </a:r>
            <a:r>
              <a:rPr lang="fr-FR" sz="1400" i="1" dirty="0">
                <a:solidFill>
                  <a:srgbClr val="800080"/>
                </a:solidFill>
              </a:rPr>
              <a:t>Ob</a:t>
            </a:r>
            <a:r>
              <a:rPr lang="fr-FR" sz="1400" b="1" i="1" dirty="0">
                <a:solidFill>
                  <a:srgbClr val="800080"/>
                </a:solidFill>
              </a:rPr>
              <a:t> = </a:t>
            </a:r>
            <a:r>
              <a:rPr lang="fr-FR" sz="1400" i="1" dirty="0">
                <a:solidFill>
                  <a:srgbClr val="800080"/>
                </a:solidFill>
              </a:rPr>
              <a:t>select in Acceptable ; </a:t>
            </a:r>
            <a:r>
              <a:rPr lang="fr-FR" sz="1400" i="1" dirty="0" err="1">
                <a:solidFill>
                  <a:srgbClr val="800080"/>
                </a:solidFill>
              </a:rPr>
              <a:t>Individu.sac</a:t>
            </a:r>
            <a:r>
              <a:rPr lang="fr-FR" sz="1400" i="1" dirty="0">
                <a:solidFill>
                  <a:srgbClr val="800080"/>
                </a:solidFill>
              </a:rPr>
              <a:t> += Ob</a:t>
            </a:r>
          </a:p>
          <a:p>
            <a:pPr>
              <a:spcAft>
                <a:spcPts val="600"/>
              </a:spcAft>
            </a:pPr>
            <a:r>
              <a:rPr lang="fr-FR" sz="1400" b="1" i="1" dirty="0">
                <a:solidFill>
                  <a:srgbClr val="800080"/>
                </a:solidFill>
              </a:rPr>
              <a:t>        </a:t>
            </a:r>
            <a:r>
              <a:rPr lang="fr-FR" sz="1400" i="1" dirty="0">
                <a:solidFill>
                  <a:srgbClr val="800080"/>
                </a:solidFill>
              </a:rPr>
              <a:t>Acceptable = Liste tel (</a:t>
            </a:r>
            <a:r>
              <a:rPr lang="fr-FR" sz="1400" i="1" dirty="0" err="1">
                <a:solidFill>
                  <a:srgbClr val="800080"/>
                </a:solidFill>
              </a:rPr>
              <a:t>Objet.poids</a:t>
            </a:r>
            <a:r>
              <a:rPr lang="fr-FR" sz="1400" i="1" dirty="0">
                <a:solidFill>
                  <a:srgbClr val="800080"/>
                </a:solidFill>
              </a:rPr>
              <a:t> &lt; </a:t>
            </a:r>
            <a:r>
              <a:rPr lang="fr-FR" sz="1400" i="1" dirty="0" err="1">
                <a:solidFill>
                  <a:srgbClr val="800080"/>
                </a:solidFill>
              </a:rPr>
              <a:t>MaxPoids</a:t>
            </a:r>
            <a:r>
              <a:rPr lang="fr-FR" sz="1400" i="1" dirty="0">
                <a:solidFill>
                  <a:srgbClr val="800080"/>
                </a:solidFill>
              </a:rPr>
              <a:t> – Poids </a:t>
            </a:r>
            <a:r>
              <a:rPr lang="fr-FR" sz="1400" i="1" dirty="0" err="1">
                <a:solidFill>
                  <a:srgbClr val="800080"/>
                </a:solidFill>
              </a:rPr>
              <a:t>Individu.sac</a:t>
            </a:r>
            <a:r>
              <a:rPr lang="fr-FR" sz="1400" i="1" dirty="0">
                <a:solidFill>
                  <a:srgbClr val="800080"/>
                </a:solidFill>
              </a:rPr>
              <a:t>)</a:t>
            </a:r>
          </a:p>
        </p:txBody>
      </p:sp>
      <p:sp>
        <p:nvSpPr>
          <p:cNvPr id="13" name="ZoneTexte 12">
            <a:extLst>
              <a:ext uri="{FF2B5EF4-FFF2-40B4-BE49-F238E27FC236}">
                <a16:creationId xmlns:a16="http://schemas.microsoft.com/office/drawing/2014/main" id="{4424CDE9-9D3A-304A-83F7-EEC2847943EF}"/>
              </a:ext>
            </a:extLst>
          </p:cNvPr>
          <p:cNvSpPr txBox="1"/>
          <p:nvPr/>
        </p:nvSpPr>
        <p:spPr>
          <a:xfrm>
            <a:off x="1158884" y="4028476"/>
            <a:ext cx="7227116" cy="2354491"/>
          </a:xfrm>
          <a:prstGeom prst="rect">
            <a:avLst/>
          </a:prstGeom>
          <a:noFill/>
          <a:ln w="15875">
            <a:solidFill>
              <a:schemeClr val="tx1">
                <a:lumMod val="50000"/>
                <a:lumOff val="50000"/>
              </a:schemeClr>
            </a:solidFill>
          </a:ln>
        </p:spPr>
        <p:txBody>
          <a:bodyPr wrap="square" rtlCol="0">
            <a:spAutoFit/>
          </a:bodyPr>
          <a:lstStyle/>
          <a:p>
            <a:pPr algn="ctr">
              <a:spcAft>
                <a:spcPts val="600"/>
              </a:spcAft>
            </a:pPr>
            <a:r>
              <a:rPr lang="fr-FR" sz="1400" b="1" i="1" dirty="0">
                <a:solidFill>
                  <a:srgbClr val="800080"/>
                </a:solidFill>
              </a:rPr>
              <a:t>Mutation </a:t>
            </a:r>
          </a:p>
          <a:p>
            <a:pPr>
              <a:spcAft>
                <a:spcPts val="600"/>
              </a:spcAft>
            </a:pPr>
            <a:r>
              <a:rPr lang="fr-FR" sz="1400" b="1" i="1" dirty="0">
                <a:solidFill>
                  <a:srgbClr val="800080"/>
                </a:solidFill>
              </a:rPr>
              <a:t>For</a:t>
            </a:r>
            <a:r>
              <a:rPr lang="fr-FR" sz="1400" i="1" dirty="0">
                <a:solidFill>
                  <a:srgbClr val="800080"/>
                </a:solidFill>
              </a:rPr>
              <a:t> i </a:t>
            </a:r>
            <a:r>
              <a:rPr lang="fr-FR" sz="1400" b="1" i="1" dirty="0">
                <a:solidFill>
                  <a:srgbClr val="800080"/>
                </a:solidFill>
              </a:rPr>
              <a:t>in</a:t>
            </a:r>
            <a:r>
              <a:rPr lang="fr-FR" sz="1400" i="1" dirty="0">
                <a:solidFill>
                  <a:srgbClr val="800080"/>
                </a:solidFill>
              </a:rPr>
              <a:t> </a:t>
            </a:r>
            <a:r>
              <a:rPr lang="fr-FR" sz="1400" i="1" dirty="0" err="1">
                <a:solidFill>
                  <a:srgbClr val="800080"/>
                </a:solidFill>
              </a:rPr>
              <a:t>taillePopulation</a:t>
            </a:r>
            <a:r>
              <a:rPr lang="fr-FR" sz="1400" i="1" dirty="0">
                <a:solidFill>
                  <a:srgbClr val="800080"/>
                </a:solidFill>
              </a:rPr>
              <a:t>*</a:t>
            </a:r>
            <a:r>
              <a:rPr lang="fr-FR" sz="1400" i="1" dirty="0" err="1">
                <a:solidFill>
                  <a:srgbClr val="800080"/>
                </a:solidFill>
              </a:rPr>
              <a:t>PourcentageDeMutation</a:t>
            </a:r>
            <a:endParaRPr lang="fr-FR" sz="1400" i="1" dirty="0">
              <a:solidFill>
                <a:srgbClr val="800080"/>
              </a:solidFill>
            </a:endParaRPr>
          </a:p>
          <a:p>
            <a:pPr>
              <a:spcAft>
                <a:spcPts val="600"/>
              </a:spcAft>
            </a:pPr>
            <a:r>
              <a:rPr lang="fr-FR" sz="1400" i="1" dirty="0">
                <a:solidFill>
                  <a:srgbClr val="800080"/>
                </a:solidFill>
              </a:rPr>
              <a:t>     </a:t>
            </a:r>
            <a:r>
              <a:rPr lang="fr-FR" sz="1400" i="1" dirty="0" err="1">
                <a:solidFill>
                  <a:srgbClr val="800080"/>
                </a:solidFill>
              </a:rPr>
              <a:t>Ind</a:t>
            </a:r>
            <a:r>
              <a:rPr lang="fr-FR" sz="1400" i="1" dirty="0">
                <a:solidFill>
                  <a:srgbClr val="800080"/>
                </a:solidFill>
              </a:rPr>
              <a:t> = select in Population ; Modifier un gène de </a:t>
            </a:r>
            <a:r>
              <a:rPr lang="fr-FR" sz="1400" i="1" dirty="0" err="1">
                <a:solidFill>
                  <a:srgbClr val="800080"/>
                </a:solidFill>
              </a:rPr>
              <a:t>Ind</a:t>
            </a:r>
            <a:r>
              <a:rPr lang="fr-FR" sz="1400" i="1" dirty="0">
                <a:solidFill>
                  <a:srgbClr val="800080"/>
                </a:solidFill>
              </a:rPr>
              <a:t> de 1 -&gt; 0</a:t>
            </a:r>
          </a:p>
          <a:p>
            <a:pPr>
              <a:spcAft>
                <a:spcPts val="600"/>
              </a:spcAft>
            </a:pPr>
            <a:r>
              <a:rPr lang="fr-FR" sz="1400" i="1" dirty="0">
                <a:solidFill>
                  <a:srgbClr val="800080"/>
                </a:solidFill>
              </a:rPr>
              <a:t>     Acceptable = Liste tel (</a:t>
            </a:r>
            <a:r>
              <a:rPr lang="fr-FR" sz="1400" i="1" dirty="0" err="1">
                <a:solidFill>
                  <a:srgbClr val="800080"/>
                </a:solidFill>
              </a:rPr>
              <a:t>Objet.poids</a:t>
            </a:r>
            <a:r>
              <a:rPr lang="fr-FR" sz="1400" i="1" dirty="0">
                <a:solidFill>
                  <a:srgbClr val="800080"/>
                </a:solidFill>
              </a:rPr>
              <a:t> &lt; </a:t>
            </a:r>
            <a:r>
              <a:rPr lang="fr-FR" sz="1400" i="1" dirty="0" err="1">
                <a:solidFill>
                  <a:srgbClr val="800080"/>
                </a:solidFill>
              </a:rPr>
              <a:t>MaxPoids</a:t>
            </a:r>
            <a:r>
              <a:rPr lang="fr-FR" sz="1400" i="1" dirty="0">
                <a:solidFill>
                  <a:srgbClr val="800080"/>
                </a:solidFill>
              </a:rPr>
              <a:t> – Poids </a:t>
            </a:r>
            <a:r>
              <a:rPr lang="fr-FR" sz="1400" i="1" dirty="0" err="1">
                <a:solidFill>
                  <a:srgbClr val="800080"/>
                </a:solidFill>
              </a:rPr>
              <a:t>Ind.sac</a:t>
            </a:r>
            <a:r>
              <a:rPr lang="fr-FR" sz="1400" i="1" dirty="0">
                <a:solidFill>
                  <a:srgbClr val="800080"/>
                </a:solidFill>
              </a:rPr>
              <a:t>) </a:t>
            </a:r>
            <a:r>
              <a:rPr lang="fr-FR" sz="1400" b="1" i="1" dirty="0">
                <a:solidFill>
                  <a:srgbClr val="800080"/>
                </a:solidFill>
              </a:rPr>
              <a:t>and</a:t>
            </a:r>
            <a:r>
              <a:rPr lang="fr-FR" sz="1400" i="1" dirty="0">
                <a:solidFill>
                  <a:srgbClr val="800080"/>
                </a:solidFill>
              </a:rPr>
              <a:t> not in </a:t>
            </a:r>
            <a:r>
              <a:rPr lang="fr-FR" sz="1400" i="1" dirty="0" err="1">
                <a:solidFill>
                  <a:srgbClr val="800080"/>
                </a:solidFill>
              </a:rPr>
              <a:t>Ind.Sac</a:t>
            </a:r>
            <a:r>
              <a:rPr lang="fr-FR" sz="1400" i="1" dirty="0">
                <a:solidFill>
                  <a:srgbClr val="800080"/>
                </a:solidFill>
              </a:rPr>
              <a:t> </a:t>
            </a:r>
          </a:p>
          <a:p>
            <a:pPr>
              <a:spcAft>
                <a:spcPts val="600"/>
              </a:spcAft>
            </a:pPr>
            <a:r>
              <a:rPr lang="fr-FR" sz="1400" i="1" dirty="0">
                <a:solidFill>
                  <a:srgbClr val="800080"/>
                </a:solidFill>
              </a:rPr>
              <a:t>		</a:t>
            </a:r>
            <a:r>
              <a:rPr lang="fr-FR" sz="1400" b="1" i="1" dirty="0">
                <a:solidFill>
                  <a:srgbClr val="800080"/>
                </a:solidFill>
              </a:rPr>
              <a:t>and</a:t>
            </a:r>
            <a:r>
              <a:rPr lang="fr-FR" sz="1400" i="1" dirty="0">
                <a:solidFill>
                  <a:srgbClr val="800080"/>
                </a:solidFill>
              </a:rPr>
              <a:t> not individu retiré de </a:t>
            </a:r>
            <a:r>
              <a:rPr lang="fr-FR" sz="1400" i="1" dirty="0" err="1">
                <a:solidFill>
                  <a:srgbClr val="800080"/>
                </a:solidFill>
              </a:rPr>
              <a:t>ind</a:t>
            </a:r>
            <a:endParaRPr lang="fr-FR" sz="1400" i="1" dirty="0">
              <a:solidFill>
                <a:srgbClr val="800080"/>
              </a:solidFill>
            </a:endParaRPr>
          </a:p>
          <a:p>
            <a:pPr>
              <a:spcAft>
                <a:spcPts val="600"/>
              </a:spcAft>
            </a:pPr>
            <a:r>
              <a:rPr lang="fr-FR" sz="1400" b="1" i="1" dirty="0">
                <a:solidFill>
                  <a:srgbClr val="800080"/>
                </a:solidFill>
              </a:rPr>
              <a:t>    </a:t>
            </a:r>
            <a:r>
              <a:rPr lang="fr-FR" sz="1400" b="1" i="1" dirty="0" err="1">
                <a:solidFill>
                  <a:srgbClr val="800080"/>
                </a:solidFill>
              </a:rPr>
              <a:t>While</a:t>
            </a:r>
            <a:r>
              <a:rPr lang="fr-FR" sz="1400" i="1" dirty="0">
                <a:solidFill>
                  <a:srgbClr val="800080"/>
                </a:solidFill>
              </a:rPr>
              <a:t> (Acceptable </a:t>
            </a:r>
            <a:r>
              <a:rPr lang="fr-FR" sz="1400" b="1" i="1" dirty="0" err="1">
                <a:solidFill>
                  <a:srgbClr val="800080"/>
                </a:solidFill>
              </a:rPr>
              <a:t>is</a:t>
            </a:r>
            <a:r>
              <a:rPr lang="fr-FR" sz="1400" b="1" i="1" dirty="0">
                <a:solidFill>
                  <a:srgbClr val="800080"/>
                </a:solidFill>
              </a:rPr>
              <a:t> not </a:t>
            </a:r>
            <a:r>
              <a:rPr lang="fr-FR" sz="1400" i="1" dirty="0">
                <a:solidFill>
                  <a:srgbClr val="800080"/>
                </a:solidFill>
              </a:rPr>
              <a:t>vide) </a:t>
            </a:r>
            <a:r>
              <a:rPr lang="fr-FR" sz="1400" b="1" i="1" dirty="0">
                <a:solidFill>
                  <a:srgbClr val="800080"/>
                </a:solidFill>
              </a:rPr>
              <a:t>do </a:t>
            </a:r>
          </a:p>
          <a:p>
            <a:pPr>
              <a:spcAft>
                <a:spcPts val="600"/>
              </a:spcAft>
            </a:pPr>
            <a:r>
              <a:rPr lang="fr-FR" sz="1400" b="1" i="1" dirty="0">
                <a:solidFill>
                  <a:srgbClr val="800080"/>
                </a:solidFill>
              </a:rPr>
              <a:t>        </a:t>
            </a:r>
            <a:r>
              <a:rPr lang="fr-FR" sz="1400" i="1" dirty="0">
                <a:solidFill>
                  <a:srgbClr val="800080"/>
                </a:solidFill>
              </a:rPr>
              <a:t>Ob = select in Acceptable ;  Acceptable -= Ob </a:t>
            </a:r>
          </a:p>
          <a:p>
            <a:pPr>
              <a:spcAft>
                <a:spcPts val="600"/>
              </a:spcAft>
            </a:pPr>
            <a:r>
              <a:rPr lang="fr-FR" sz="1400" i="1" dirty="0">
                <a:solidFill>
                  <a:srgbClr val="800080"/>
                </a:solidFill>
              </a:rPr>
              <a:t>        Acceptable -= Ob de Acceptable tel (</a:t>
            </a:r>
            <a:r>
              <a:rPr lang="fr-FR" sz="1400" i="1" dirty="0" err="1">
                <a:solidFill>
                  <a:srgbClr val="800080"/>
                </a:solidFill>
              </a:rPr>
              <a:t>Ob.poids</a:t>
            </a:r>
            <a:r>
              <a:rPr lang="fr-FR" sz="1400" i="1" dirty="0">
                <a:solidFill>
                  <a:srgbClr val="800080"/>
                </a:solidFill>
              </a:rPr>
              <a:t> &lt; </a:t>
            </a:r>
            <a:r>
              <a:rPr lang="fr-FR" sz="1400" i="1" dirty="0" err="1">
                <a:solidFill>
                  <a:srgbClr val="800080"/>
                </a:solidFill>
              </a:rPr>
              <a:t>MaxPoids</a:t>
            </a:r>
            <a:r>
              <a:rPr lang="fr-FR" sz="1400" i="1" dirty="0">
                <a:solidFill>
                  <a:srgbClr val="800080"/>
                </a:solidFill>
              </a:rPr>
              <a:t> – Poids </a:t>
            </a:r>
            <a:r>
              <a:rPr lang="fr-FR" sz="1400" i="1" dirty="0" err="1">
                <a:solidFill>
                  <a:srgbClr val="800080"/>
                </a:solidFill>
              </a:rPr>
              <a:t>Ind.sac</a:t>
            </a:r>
            <a:r>
              <a:rPr lang="fr-FR" sz="1400" i="1" dirty="0">
                <a:solidFill>
                  <a:srgbClr val="800080"/>
                </a:solidFill>
              </a:rPr>
              <a:t>)</a:t>
            </a:r>
          </a:p>
        </p:txBody>
      </p:sp>
    </p:spTree>
    <p:extLst>
      <p:ext uri="{BB962C8B-B14F-4D97-AF65-F5344CB8AC3E}">
        <p14:creationId xmlns:p14="http://schemas.microsoft.com/office/powerpoint/2010/main" val="18229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017176"/>
            <a:chOff x="0" y="998538"/>
            <a:chExt cx="9144000" cy="401717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3508653"/>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Algorithme ACO</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Ces algorithmes sont inspirés du comportement de colonies d’insectes. </a:t>
              </a:r>
            </a:p>
            <a:p>
              <a:pPr lvl="1" algn="just">
                <a:spcAft>
                  <a:spcPts val="600"/>
                </a:spcAft>
                <a:buFont typeface="Wingdings" pitchFamily="2" charset="2"/>
                <a:buChar char="§"/>
              </a:pPr>
              <a:r>
                <a:rPr lang="fr-FR" i="1" dirty="0">
                  <a:solidFill>
                    <a:srgbClr val="800080"/>
                  </a:solidFill>
                </a:rPr>
                <a:t> L’objectif consiste à créer une population d’individus (fourmis) qui vont remplir leur sac de manière totalement aléatoire.</a:t>
              </a:r>
            </a:p>
            <a:p>
              <a:pPr lvl="1" algn="just">
                <a:spcAft>
                  <a:spcPts val="600"/>
                </a:spcAft>
                <a:buFont typeface="Wingdings" pitchFamily="2" charset="2"/>
                <a:buChar char="§"/>
              </a:pPr>
              <a:r>
                <a:rPr lang="fr-FR" i="1" dirty="0">
                  <a:solidFill>
                    <a:srgbClr val="800080"/>
                  </a:solidFill>
                </a:rPr>
                <a:t> Chaque fois qu’un objet est choisi les fourmis déposent une phéromone.</a:t>
              </a:r>
            </a:p>
            <a:p>
              <a:pPr lvl="1" algn="just">
                <a:spcAft>
                  <a:spcPts val="600"/>
                </a:spcAft>
                <a:buFont typeface="Wingdings" pitchFamily="2" charset="2"/>
                <a:buChar char="§"/>
              </a:pPr>
              <a:r>
                <a:rPr lang="fr-FR" i="1" dirty="0">
                  <a:solidFill>
                    <a:srgbClr val="800080"/>
                  </a:solidFill>
                </a:rPr>
                <a:t> La phéromone se dilue a chaque itération.</a:t>
              </a:r>
            </a:p>
            <a:p>
              <a:pPr lvl="1" algn="just">
                <a:spcAft>
                  <a:spcPts val="600"/>
                </a:spcAft>
                <a:buFont typeface="Wingdings" pitchFamily="2" charset="2"/>
                <a:buChar char="§"/>
              </a:pPr>
              <a:r>
                <a:rPr lang="fr-FR" i="1" dirty="0">
                  <a:solidFill>
                    <a:srgbClr val="800080"/>
                  </a:solidFill>
                </a:rPr>
                <a:t> Dès que le sac d’une fourmis est rempli en respectant les contraintes on retient la solution si elle est meilleure que celle déjà trouvé.</a:t>
              </a:r>
            </a:p>
            <a:p>
              <a:pPr lvl="1" algn="just">
                <a:spcAft>
                  <a:spcPts val="600"/>
                </a:spcAft>
                <a:buFont typeface="Wingdings" pitchFamily="2" charset="2"/>
                <a:buChar char="§"/>
              </a:pPr>
              <a:r>
                <a:rPr lang="fr-FR" i="1" dirty="0">
                  <a:solidFill>
                    <a:srgbClr val="800080"/>
                  </a:solidFill>
                </a:rPr>
                <a:t> La fourmi vide ensuite son sac et recherche une nouvelle solution.</a:t>
              </a:r>
            </a:p>
            <a:p>
              <a:pPr lvl="1" algn="just">
                <a:spcAft>
                  <a:spcPts val="600"/>
                </a:spcAft>
                <a:buFont typeface="Wingdings" pitchFamily="2" charset="2"/>
                <a:buChar char="§"/>
              </a:pPr>
              <a:r>
                <a:rPr lang="fr-FR" i="1" dirty="0">
                  <a:solidFill>
                    <a:srgbClr val="800080"/>
                  </a:solidFill>
                </a:rPr>
                <a:t> Le choix des objets est influencé par la quantité de phéromone déposé.</a:t>
              </a:r>
            </a:p>
          </p:txBody>
        </p:sp>
      </p:grpSp>
      <p:sp>
        <p:nvSpPr>
          <p:cNvPr id="11" name="Rectangle 1">
            <a:extLst>
              <a:ext uri="{FF2B5EF4-FFF2-40B4-BE49-F238E27FC236}">
                <a16:creationId xmlns:a16="http://schemas.microsoft.com/office/drawing/2014/main" id="{A3CFD5B3-BBD8-7043-AF66-3959F02BC9FD}"/>
              </a:ext>
            </a:extLst>
          </p:cNvPr>
          <p:cNvSpPr>
            <a:spLocks noChangeArrowheads="1"/>
          </p:cNvSpPr>
          <p:nvPr/>
        </p:nvSpPr>
        <p:spPr bwMode="auto">
          <a:xfrm>
            <a:off x="1624088" y="5108737"/>
            <a:ext cx="6960357" cy="83099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Si 	          Choix = { Ob1 ; Ob2 } ; poids = 5 + 7 = 12</a:t>
            </a:r>
          </a:p>
          <a:p>
            <a:pPr>
              <a:tabLst>
                <a:tab pos="1558925" algn="ctr"/>
              </a:tabLst>
            </a:pPr>
            <a:r>
              <a:rPr lang="fr-FR" sz="1600" i="1" dirty="0">
                <a:solidFill>
                  <a:srgbClr val="800080"/>
                </a:solidFill>
              </a:rPr>
              <a:t>Alors      Acceptable = { Ob3 ; Ob4 ; Obj7 }</a:t>
            </a:r>
          </a:p>
          <a:p>
            <a:pPr>
              <a:tabLst>
                <a:tab pos="1558925" algn="ctr"/>
              </a:tabLst>
            </a:pPr>
            <a:r>
              <a:rPr lang="fr-FR" sz="1600" i="1" dirty="0">
                <a:solidFill>
                  <a:srgbClr val="800080"/>
                </a:solidFill>
              </a:rPr>
              <a:t>Si           Les phéromones  Ob3.ph = 5 ; Ob4.ph = 2 ; </a:t>
            </a:r>
            <a:r>
              <a:rPr lang="fr-FR" sz="1600" i="1" dirty="0" err="1">
                <a:solidFill>
                  <a:srgbClr val="800080"/>
                </a:solidFill>
              </a:rPr>
              <a:t>Obj.ph</a:t>
            </a:r>
            <a:r>
              <a:rPr lang="fr-FR" sz="1600" i="1" dirty="0">
                <a:solidFill>
                  <a:srgbClr val="800080"/>
                </a:solidFill>
              </a:rPr>
              <a:t> = 3</a:t>
            </a:r>
          </a:p>
        </p:txBody>
      </p:sp>
      <p:sp>
        <p:nvSpPr>
          <p:cNvPr id="12" name="Rectangle 1">
            <a:extLst>
              <a:ext uri="{FF2B5EF4-FFF2-40B4-BE49-F238E27FC236}">
                <a16:creationId xmlns:a16="http://schemas.microsoft.com/office/drawing/2014/main" id="{0B3193C4-E5E5-4C48-AC7F-33B73C9B9809}"/>
              </a:ext>
            </a:extLst>
          </p:cNvPr>
          <p:cNvSpPr>
            <a:spLocks noChangeArrowheads="1"/>
          </p:cNvSpPr>
          <p:nvPr/>
        </p:nvSpPr>
        <p:spPr bwMode="auto">
          <a:xfrm>
            <a:off x="1624089" y="6120304"/>
            <a:ext cx="6960356" cy="58477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On tire une valeur v comprise entre 0 et 10 [Somme de ph de Acceptable]</a:t>
            </a:r>
          </a:p>
          <a:p>
            <a:pPr>
              <a:tabLst>
                <a:tab pos="1558925" algn="ctr"/>
              </a:tabLst>
            </a:pPr>
            <a:r>
              <a:rPr lang="fr-FR" sz="1600" i="1" dirty="0">
                <a:solidFill>
                  <a:srgbClr val="800080"/>
                </a:solidFill>
              </a:rPr>
              <a:t>Si           v ∊  [0 … 4]  =&gt; Ob3 ; v ∊  [ 5, 6]  =&gt; Ob4 ; v ∊  [7, 8, 9]  =&gt; Ob7</a:t>
            </a:r>
          </a:p>
        </p:txBody>
      </p:sp>
      <p:sp>
        <p:nvSpPr>
          <p:cNvPr id="3" name="Rectangle 2">
            <a:extLst>
              <a:ext uri="{FF2B5EF4-FFF2-40B4-BE49-F238E27FC236}">
                <a16:creationId xmlns:a16="http://schemas.microsoft.com/office/drawing/2014/main" id="{DFE56D8D-C264-5D45-BEE4-D72AFB0E8F66}"/>
              </a:ext>
            </a:extLst>
          </p:cNvPr>
          <p:cNvSpPr/>
          <p:nvPr/>
        </p:nvSpPr>
        <p:spPr>
          <a:xfrm>
            <a:off x="380266" y="5755068"/>
            <a:ext cx="1082348" cy="369332"/>
          </a:xfrm>
          <a:prstGeom prst="rect">
            <a:avLst/>
          </a:prstGeom>
        </p:spPr>
        <p:txBody>
          <a:bodyPr wrap="none">
            <a:spAutoFit/>
          </a:bodyPr>
          <a:lstStyle/>
          <a:p>
            <a:r>
              <a:rPr lang="fr-FR" i="1" dirty="0">
                <a:solidFill>
                  <a:srgbClr val="800080"/>
                </a:solidFill>
              </a:rPr>
              <a:t>Exemple</a:t>
            </a:r>
            <a:endParaRPr lang="fr-FR" dirty="0"/>
          </a:p>
        </p:txBody>
      </p:sp>
    </p:spTree>
    <p:extLst>
      <p:ext uri="{BB962C8B-B14F-4D97-AF65-F5344CB8AC3E}">
        <p14:creationId xmlns:p14="http://schemas.microsoft.com/office/powerpoint/2010/main" val="58121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grpSp>
      <p:sp>
        <p:nvSpPr>
          <p:cNvPr id="15" name="ZoneTexte 14">
            <a:extLst>
              <a:ext uri="{FF2B5EF4-FFF2-40B4-BE49-F238E27FC236}">
                <a16:creationId xmlns:a16="http://schemas.microsoft.com/office/drawing/2014/main" id="{7A902DA0-816E-ED4B-8EAE-5B44F6BD5702}"/>
              </a:ext>
            </a:extLst>
          </p:cNvPr>
          <p:cNvSpPr txBox="1"/>
          <p:nvPr/>
        </p:nvSpPr>
        <p:spPr>
          <a:xfrm>
            <a:off x="1152778" y="1628584"/>
            <a:ext cx="7227116" cy="4985980"/>
          </a:xfrm>
          <a:prstGeom prst="rect">
            <a:avLst/>
          </a:prstGeom>
          <a:noFill/>
          <a:ln w="15875">
            <a:solidFill>
              <a:schemeClr val="tx1">
                <a:lumMod val="50000"/>
                <a:lumOff val="50000"/>
              </a:schemeClr>
            </a:solidFill>
          </a:ln>
        </p:spPr>
        <p:txBody>
          <a:bodyPr wrap="square" rtlCol="0">
            <a:spAutoFit/>
          </a:bodyPr>
          <a:lstStyle/>
          <a:p>
            <a:pPr>
              <a:spcAft>
                <a:spcPts val="600"/>
              </a:spcAft>
            </a:pPr>
            <a:r>
              <a:rPr lang="fr-FR" sz="1400" i="1" dirty="0" err="1">
                <a:solidFill>
                  <a:srgbClr val="800080"/>
                </a:solidFill>
              </a:rPr>
              <a:t>nbAnt</a:t>
            </a:r>
            <a:r>
              <a:rPr lang="fr-FR" sz="1400" i="1" dirty="0">
                <a:solidFill>
                  <a:srgbClr val="800080"/>
                </a:solidFill>
              </a:rPr>
              <a:t> = 20 ; </a:t>
            </a:r>
            <a:r>
              <a:rPr lang="fr-FR" sz="1400" b="1" i="1" dirty="0">
                <a:solidFill>
                  <a:srgbClr val="800080"/>
                </a:solidFill>
              </a:rPr>
              <a:t>for</a:t>
            </a:r>
            <a:r>
              <a:rPr lang="fr-FR" sz="1400" i="1" dirty="0">
                <a:solidFill>
                  <a:srgbClr val="800080"/>
                </a:solidFill>
              </a:rPr>
              <a:t> i in </a:t>
            </a:r>
            <a:r>
              <a:rPr lang="fr-FR" sz="1400" i="1" dirty="0" err="1">
                <a:solidFill>
                  <a:srgbClr val="800080"/>
                </a:solidFill>
              </a:rPr>
              <a:t>nbAnt</a:t>
            </a:r>
            <a:r>
              <a:rPr lang="fr-FR" sz="1400" i="1" dirty="0">
                <a:solidFill>
                  <a:srgbClr val="800080"/>
                </a:solidFill>
              </a:rPr>
              <a:t> : </a:t>
            </a:r>
            <a:r>
              <a:rPr lang="fr-FR" sz="1400" i="1" dirty="0" err="1">
                <a:solidFill>
                  <a:srgbClr val="800080"/>
                </a:solidFill>
              </a:rPr>
              <a:t>Ants.add</a:t>
            </a:r>
            <a:r>
              <a:rPr lang="fr-FR" sz="1400" i="1" dirty="0">
                <a:solidFill>
                  <a:srgbClr val="800080"/>
                </a:solidFill>
              </a:rPr>
              <a:t> ( new </a:t>
            </a:r>
            <a:r>
              <a:rPr lang="fr-FR" sz="1400" i="1" dirty="0" err="1">
                <a:solidFill>
                  <a:srgbClr val="800080"/>
                </a:solidFill>
              </a:rPr>
              <a:t>ant</a:t>
            </a:r>
            <a:r>
              <a:rPr lang="fr-FR" sz="1400" i="1" dirty="0">
                <a:solidFill>
                  <a:srgbClr val="800080"/>
                </a:solidFill>
              </a:rPr>
              <a:t>( Choix={} , prix = 0)) </a:t>
            </a:r>
          </a:p>
          <a:p>
            <a:pPr>
              <a:spcAft>
                <a:spcPts val="600"/>
              </a:spcAft>
            </a:pPr>
            <a:r>
              <a:rPr lang="fr-FR" sz="1400" b="1" i="1" dirty="0">
                <a:solidFill>
                  <a:srgbClr val="800080"/>
                </a:solidFill>
              </a:rPr>
              <a:t>for</a:t>
            </a:r>
            <a:r>
              <a:rPr lang="fr-FR" sz="1400" i="1" dirty="0">
                <a:solidFill>
                  <a:srgbClr val="800080"/>
                </a:solidFill>
              </a:rPr>
              <a:t> </a:t>
            </a:r>
            <a:r>
              <a:rPr lang="fr-FR" sz="1400" i="1" dirty="0" err="1">
                <a:solidFill>
                  <a:srgbClr val="800080"/>
                </a:solidFill>
              </a:rPr>
              <a:t>ob</a:t>
            </a:r>
            <a:r>
              <a:rPr lang="fr-FR" sz="1400" i="1" dirty="0">
                <a:solidFill>
                  <a:srgbClr val="800080"/>
                </a:solidFill>
              </a:rPr>
              <a:t> </a:t>
            </a:r>
            <a:r>
              <a:rPr lang="fr-FR" sz="1400" b="1" i="1" dirty="0">
                <a:solidFill>
                  <a:srgbClr val="800080"/>
                </a:solidFill>
              </a:rPr>
              <a:t>in</a:t>
            </a:r>
            <a:r>
              <a:rPr lang="fr-FR" sz="1400" i="1" dirty="0">
                <a:solidFill>
                  <a:srgbClr val="800080"/>
                </a:solidFill>
              </a:rPr>
              <a:t> Objets : </a:t>
            </a:r>
            <a:r>
              <a:rPr lang="fr-FR" sz="1400" i="1" dirty="0" err="1">
                <a:solidFill>
                  <a:srgbClr val="800080"/>
                </a:solidFill>
              </a:rPr>
              <a:t>ob.ph</a:t>
            </a:r>
            <a:r>
              <a:rPr lang="fr-FR" sz="1400" i="1" dirty="0">
                <a:solidFill>
                  <a:srgbClr val="800080"/>
                </a:solidFill>
              </a:rPr>
              <a:t> = </a:t>
            </a:r>
            <a:r>
              <a:rPr lang="fr-FR" sz="1400" i="1" dirty="0" err="1">
                <a:solidFill>
                  <a:srgbClr val="800080"/>
                </a:solidFill>
              </a:rPr>
              <a:t>MinPh</a:t>
            </a:r>
            <a:r>
              <a:rPr lang="fr-FR" sz="1400" i="1" dirty="0">
                <a:solidFill>
                  <a:srgbClr val="800080"/>
                </a:solidFill>
              </a:rPr>
              <a:t> ; </a:t>
            </a:r>
            <a:r>
              <a:rPr lang="fr-FR" sz="1400" i="1" dirty="0" err="1">
                <a:solidFill>
                  <a:srgbClr val="800080"/>
                </a:solidFill>
              </a:rPr>
              <a:t>MaxPrix</a:t>
            </a:r>
            <a:r>
              <a:rPr lang="fr-FR" sz="1400" i="1" dirty="0">
                <a:solidFill>
                  <a:srgbClr val="800080"/>
                </a:solidFill>
              </a:rPr>
              <a:t> = -infini ; </a:t>
            </a:r>
            <a:r>
              <a:rPr lang="fr-FR" sz="1400" i="1" dirty="0" err="1">
                <a:solidFill>
                  <a:srgbClr val="800080"/>
                </a:solidFill>
              </a:rPr>
              <a:t>MinPh</a:t>
            </a:r>
            <a:r>
              <a:rPr lang="fr-FR" sz="1400" i="1" dirty="0">
                <a:solidFill>
                  <a:srgbClr val="800080"/>
                </a:solidFill>
              </a:rPr>
              <a:t> = 1 : </a:t>
            </a:r>
            <a:r>
              <a:rPr lang="fr-FR" sz="1400" i="1" dirty="0" err="1">
                <a:solidFill>
                  <a:srgbClr val="800080"/>
                </a:solidFill>
              </a:rPr>
              <a:t>MaxPh</a:t>
            </a:r>
            <a:r>
              <a:rPr lang="fr-FR" sz="1400" i="1" dirty="0">
                <a:solidFill>
                  <a:srgbClr val="800080"/>
                </a:solidFill>
              </a:rPr>
              <a:t>=100 ; ph=5</a:t>
            </a:r>
          </a:p>
          <a:p>
            <a:pPr>
              <a:spcAft>
                <a:spcPts val="600"/>
              </a:spcAft>
            </a:pPr>
            <a:r>
              <a:rPr lang="fr-FR" sz="1400" b="1" i="1" dirty="0">
                <a:solidFill>
                  <a:srgbClr val="800080"/>
                </a:solidFill>
              </a:rPr>
              <a:t>ACO</a:t>
            </a:r>
            <a:r>
              <a:rPr lang="fr-FR" sz="1400" i="1" dirty="0">
                <a:solidFill>
                  <a:srgbClr val="800080"/>
                </a:solidFill>
              </a:rPr>
              <a:t> (Objets, choix, prix, </a:t>
            </a:r>
            <a:r>
              <a:rPr lang="fr-FR" sz="1400" i="1" dirty="0" err="1">
                <a:solidFill>
                  <a:srgbClr val="800080"/>
                </a:solidFill>
              </a:rPr>
              <a:t>MaxChoix</a:t>
            </a:r>
            <a:r>
              <a:rPr lang="fr-FR" sz="1400" i="1" dirty="0">
                <a:solidFill>
                  <a:srgbClr val="800080"/>
                </a:solidFill>
              </a:rPr>
              <a:t>, </a:t>
            </a:r>
            <a:r>
              <a:rPr lang="fr-FR" sz="1400" i="1" dirty="0" err="1">
                <a:solidFill>
                  <a:srgbClr val="800080"/>
                </a:solidFill>
              </a:rPr>
              <a:t>MaxPrix</a:t>
            </a:r>
            <a:r>
              <a:rPr lang="fr-FR" sz="1400" i="1" dirty="0">
                <a:solidFill>
                  <a:srgbClr val="800080"/>
                </a:solidFill>
              </a:rPr>
              <a:t>  </a:t>
            </a:r>
            <a:r>
              <a:rPr lang="fr-FR" sz="1400" i="1" dirty="0" err="1">
                <a:solidFill>
                  <a:srgbClr val="800080"/>
                </a:solidFill>
              </a:rPr>
              <a:t>MinPh</a:t>
            </a:r>
            <a:r>
              <a:rPr lang="fr-FR" sz="1400" i="1" dirty="0">
                <a:solidFill>
                  <a:srgbClr val="800080"/>
                </a:solidFill>
              </a:rPr>
              <a:t>, </a:t>
            </a:r>
            <a:r>
              <a:rPr lang="fr-FR" sz="1400" i="1" dirty="0" err="1">
                <a:solidFill>
                  <a:srgbClr val="800080"/>
                </a:solidFill>
              </a:rPr>
              <a:t>MaxPh</a:t>
            </a:r>
            <a:r>
              <a:rPr lang="fr-FR" sz="1400" i="1" dirty="0">
                <a:solidFill>
                  <a:srgbClr val="800080"/>
                </a:solidFill>
              </a:rPr>
              <a:t>, </a:t>
            </a:r>
            <a:r>
              <a:rPr lang="fr-FR" sz="1400" i="1" dirty="0" err="1">
                <a:solidFill>
                  <a:srgbClr val="800080"/>
                </a:solidFill>
              </a:rPr>
              <a:t>Ants</a:t>
            </a:r>
            <a:r>
              <a:rPr lang="fr-FR" sz="1400" i="1" dirty="0">
                <a:solidFill>
                  <a:srgbClr val="800080"/>
                </a:solidFill>
              </a:rPr>
              <a:t>)</a:t>
            </a:r>
          </a:p>
          <a:p>
            <a:pPr>
              <a:spcAft>
                <a:spcPts val="600"/>
              </a:spcAft>
            </a:pPr>
            <a:r>
              <a:rPr lang="fr-FR" sz="1400" i="1" dirty="0">
                <a:solidFill>
                  <a:srgbClr val="800080"/>
                </a:solidFill>
              </a:rPr>
              <a:t>    </a:t>
            </a:r>
            <a:r>
              <a:rPr lang="fr-FR" sz="1400" b="1" i="1" dirty="0" err="1">
                <a:solidFill>
                  <a:srgbClr val="800080"/>
                </a:solidFill>
              </a:rPr>
              <a:t>while</a:t>
            </a:r>
            <a:r>
              <a:rPr lang="fr-FR" sz="1400" i="1" dirty="0">
                <a:solidFill>
                  <a:srgbClr val="800080"/>
                </a:solidFill>
              </a:rPr>
              <a:t> continuer do </a:t>
            </a:r>
          </a:p>
          <a:p>
            <a:pPr>
              <a:spcAft>
                <a:spcPts val="600"/>
              </a:spcAft>
            </a:pPr>
            <a:r>
              <a:rPr lang="fr-FR" sz="1400" i="1" dirty="0">
                <a:solidFill>
                  <a:srgbClr val="800080"/>
                </a:solidFill>
              </a:rPr>
              <a:t>        </a:t>
            </a:r>
            <a:r>
              <a:rPr lang="fr-FR" sz="1400" b="1" i="1" dirty="0">
                <a:solidFill>
                  <a:srgbClr val="800080"/>
                </a:solidFill>
              </a:rPr>
              <a:t>for</a:t>
            </a:r>
            <a:r>
              <a:rPr lang="fr-FR" sz="1400" i="1" dirty="0">
                <a:solidFill>
                  <a:srgbClr val="800080"/>
                </a:solidFill>
              </a:rPr>
              <a:t> </a:t>
            </a:r>
            <a:r>
              <a:rPr lang="fr-FR" sz="1400" i="1" dirty="0" err="1">
                <a:solidFill>
                  <a:srgbClr val="800080"/>
                </a:solidFill>
              </a:rPr>
              <a:t>ant</a:t>
            </a:r>
            <a:r>
              <a:rPr lang="fr-FR" sz="1400" i="1" dirty="0">
                <a:solidFill>
                  <a:srgbClr val="800080"/>
                </a:solidFill>
              </a:rPr>
              <a:t> in </a:t>
            </a:r>
            <a:r>
              <a:rPr lang="fr-FR" sz="1400" i="1" dirty="0" err="1">
                <a:solidFill>
                  <a:srgbClr val="800080"/>
                </a:solidFill>
              </a:rPr>
              <a:t>Ants</a:t>
            </a:r>
            <a:r>
              <a:rPr lang="fr-FR" sz="1400" i="1" dirty="0">
                <a:solidFill>
                  <a:srgbClr val="800080"/>
                </a:solidFill>
              </a:rPr>
              <a:t> </a:t>
            </a:r>
          </a:p>
          <a:p>
            <a:pPr>
              <a:spcAft>
                <a:spcPts val="600"/>
              </a:spcAft>
            </a:pPr>
            <a:r>
              <a:rPr lang="fr-FR" sz="1400" i="1" dirty="0">
                <a:solidFill>
                  <a:srgbClr val="800080"/>
                </a:solidFill>
              </a:rPr>
              <a:t>            Identifier les objets acceptables pour </a:t>
            </a:r>
            <a:r>
              <a:rPr lang="fr-FR" sz="1400" i="1" dirty="0" err="1">
                <a:solidFill>
                  <a:srgbClr val="800080"/>
                </a:solidFill>
              </a:rPr>
              <a:t>ant</a:t>
            </a:r>
            <a:endParaRPr lang="fr-FR" sz="1400" i="1" dirty="0">
              <a:solidFill>
                <a:srgbClr val="800080"/>
              </a:solidFill>
            </a:endParaRP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Acceptable est vide</a:t>
            </a:r>
          </a:p>
          <a:p>
            <a:pPr>
              <a:spcAft>
                <a:spcPts val="600"/>
              </a:spcAft>
            </a:pPr>
            <a:r>
              <a:rPr lang="fr-FR" sz="1400" b="1" i="1" dirty="0">
                <a:solidFill>
                  <a:srgbClr val="800080"/>
                </a:solidFill>
              </a:rPr>
              <a:t>                if</a:t>
            </a:r>
            <a:r>
              <a:rPr lang="fr-FR" sz="1400" i="1" dirty="0">
                <a:solidFill>
                  <a:srgbClr val="800080"/>
                </a:solidFill>
              </a:rPr>
              <a:t> </a:t>
            </a:r>
            <a:r>
              <a:rPr lang="fr-FR" sz="1400" i="1" dirty="0" err="1">
                <a:solidFill>
                  <a:srgbClr val="800080"/>
                </a:solidFill>
              </a:rPr>
              <a:t>ant.prix</a:t>
            </a:r>
            <a:r>
              <a:rPr lang="fr-FR" sz="1400" i="1" dirty="0">
                <a:solidFill>
                  <a:srgbClr val="800080"/>
                </a:solidFill>
              </a:rPr>
              <a:t> &gt; </a:t>
            </a:r>
            <a:r>
              <a:rPr lang="fr-FR" sz="1400" i="1" dirty="0" err="1">
                <a:solidFill>
                  <a:srgbClr val="800080"/>
                </a:solidFill>
              </a:rPr>
              <a:t>MaxPrix</a:t>
            </a:r>
            <a:r>
              <a:rPr lang="fr-FR" sz="1400" i="1" dirty="0">
                <a:solidFill>
                  <a:srgbClr val="800080"/>
                </a:solidFill>
              </a:rPr>
              <a:t> :  </a:t>
            </a:r>
            <a:r>
              <a:rPr lang="fr-FR" sz="1400" i="1" dirty="0" err="1">
                <a:solidFill>
                  <a:srgbClr val="800080"/>
                </a:solidFill>
              </a:rPr>
              <a:t>MaxChoix</a:t>
            </a:r>
            <a:r>
              <a:rPr lang="fr-FR" sz="1400" i="1" dirty="0">
                <a:solidFill>
                  <a:srgbClr val="800080"/>
                </a:solidFill>
              </a:rPr>
              <a:t> = choix ; </a:t>
            </a:r>
            <a:r>
              <a:rPr lang="fr-FR" sz="1400" i="1" dirty="0" err="1">
                <a:solidFill>
                  <a:srgbClr val="800080"/>
                </a:solidFill>
              </a:rPr>
              <a:t>MaxPrix</a:t>
            </a:r>
            <a:r>
              <a:rPr lang="fr-FR" sz="1400" i="1" dirty="0">
                <a:solidFill>
                  <a:srgbClr val="800080"/>
                </a:solidFill>
              </a:rPr>
              <a:t> = prix </a:t>
            </a:r>
          </a:p>
          <a:p>
            <a:pPr>
              <a:spcAft>
                <a:spcPts val="600"/>
              </a:spcAft>
            </a:pPr>
            <a:r>
              <a:rPr lang="fr-FR" sz="1400" i="1" dirty="0">
                <a:solidFill>
                  <a:srgbClr val="800080"/>
                </a:solidFill>
              </a:rPr>
              <a:t>                </a:t>
            </a:r>
            <a:r>
              <a:rPr lang="fr-FR" sz="1400" i="1" dirty="0" err="1">
                <a:solidFill>
                  <a:srgbClr val="800080"/>
                </a:solidFill>
              </a:rPr>
              <a:t>ant.Choix</a:t>
            </a:r>
            <a:r>
              <a:rPr lang="fr-FR" sz="1400" i="1" dirty="0">
                <a:solidFill>
                  <a:srgbClr val="800080"/>
                </a:solidFill>
              </a:rPr>
              <a:t> = { } ; </a:t>
            </a:r>
            <a:r>
              <a:rPr lang="fr-FR" sz="1400" i="1" dirty="0" err="1">
                <a:solidFill>
                  <a:srgbClr val="800080"/>
                </a:solidFill>
              </a:rPr>
              <a:t>ant.prix</a:t>
            </a:r>
            <a:r>
              <a:rPr lang="fr-FR" sz="1400" i="1" dirty="0">
                <a:solidFill>
                  <a:srgbClr val="800080"/>
                </a:solidFill>
              </a:rPr>
              <a:t> = 0 ; continu</a:t>
            </a:r>
          </a:p>
          <a:p>
            <a:pPr>
              <a:spcAft>
                <a:spcPts val="600"/>
              </a:spcAft>
            </a:pPr>
            <a:r>
              <a:rPr lang="fr-FR" sz="1400" i="1" dirty="0">
                <a:solidFill>
                  <a:srgbClr val="800080"/>
                </a:solidFill>
              </a:rPr>
              <a:t>           v = </a:t>
            </a:r>
            <a:r>
              <a:rPr lang="fr-FR" sz="1400" i="1" dirty="0" err="1">
                <a:solidFill>
                  <a:srgbClr val="800080"/>
                </a:solidFill>
              </a:rPr>
              <a:t>random</a:t>
            </a:r>
            <a:r>
              <a:rPr lang="fr-FR" sz="1400" i="1" dirty="0">
                <a:solidFill>
                  <a:srgbClr val="800080"/>
                </a:solidFill>
              </a:rPr>
              <a:t>(0 à Somme des phéromones de Acceptable)</a:t>
            </a:r>
          </a:p>
          <a:p>
            <a:pPr>
              <a:spcAft>
                <a:spcPts val="600"/>
              </a:spcAft>
            </a:pPr>
            <a:r>
              <a:rPr lang="fr-FR" sz="1400" i="1" dirty="0">
                <a:solidFill>
                  <a:srgbClr val="800080"/>
                </a:solidFill>
              </a:rPr>
              <a:t>           i = 0 ; </a:t>
            </a:r>
            <a:r>
              <a:rPr lang="fr-FR" sz="1400" i="1" dirty="0" err="1">
                <a:solidFill>
                  <a:srgbClr val="800080"/>
                </a:solidFill>
              </a:rPr>
              <a:t>Qph</a:t>
            </a:r>
            <a:r>
              <a:rPr lang="fr-FR" sz="1400" i="1" dirty="0">
                <a:solidFill>
                  <a:srgbClr val="800080"/>
                </a:solidFill>
              </a:rPr>
              <a:t> = Acceptable[0] ; trouve = False</a:t>
            </a:r>
          </a:p>
          <a:p>
            <a:pPr>
              <a:spcAft>
                <a:spcPts val="600"/>
              </a:spcAft>
            </a:pPr>
            <a:r>
              <a:rPr lang="fr-FR" sz="1400" i="1" dirty="0">
                <a:solidFill>
                  <a:srgbClr val="800080"/>
                </a:solidFill>
              </a:rPr>
              <a:t>           </a:t>
            </a:r>
            <a:r>
              <a:rPr lang="fr-FR" sz="1400" b="1" i="1" dirty="0" err="1">
                <a:solidFill>
                  <a:srgbClr val="800080"/>
                </a:solidFill>
              </a:rPr>
              <a:t>while</a:t>
            </a:r>
            <a:r>
              <a:rPr lang="fr-FR" sz="1400" b="1" i="1" dirty="0">
                <a:solidFill>
                  <a:srgbClr val="800080"/>
                </a:solidFill>
              </a:rPr>
              <a:t>  </a:t>
            </a:r>
            <a:r>
              <a:rPr lang="fr-FR" sz="1400" i="1" dirty="0">
                <a:solidFill>
                  <a:srgbClr val="800080"/>
                </a:solidFill>
              </a:rPr>
              <a:t>! Trouve </a:t>
            </a:r>
            <a:r>
              <a:rPr lang="fr-FR" sz="1400" b="1" i="1" dirty="0">
                <a:solidFill>
                  <a:srgbClr val="800080"/>
                </a:solidFill>
              </a:rPr>
              <a:t>and</a:t>
            </a:r>
            <a:r>
              <a:rPr lang="fr-FR" sz="1400" i="1" dirty="0">
                <a:solidFill>
                  <a:srgbClr val="800080"/>
                </a:solidFill>
              </a:rPr>
              <a:t> i &lt; </a:t>
            </a:r>
            <a:r>
              <a:rPr lang="fr-FR" sz="1400" i="1" dirty="0" err="1">
                <a:solidFill>
                  <a:srgbClr val="800080"/>
                </a:solidFill>
              </a:rPr>
              <a:t>len</a:t>
            </a:r>
            <a:r>
              <a:rPr lang="fr-FR" sz="1400" i="1" dirty="0">
                <a:solidFill>
                  <a:srgbClr val="800080"/>
                </a:solidFill>
              </a:rPr>
              <a:t>(Acceptable) </a:t>
            </a: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a:t>
            </a:r>
            <a:r>
              <a:rPr lang="fr-FR" sz="1400" i="1" dirty="0" err="1">
                <a:solidFill>
                  <a:srgbClr val="800080"/>
                </a:solidFill>
              </a:rPr>
              <a:t>Qph</a:t>
            </a:r>
            <a:r>
              <a:rPr lang="fr-FR" sz="1400" i="1" dirty="0">
                <a:solidFill>
                  <a:srgbClr val="800080"/>
                </a:solidFill>
              </a:rPr>
              <a:t> &gt; V  :  trouve = </a:t>
            </a:r>
            <a:r>
              <a:rPr lang="fr-FR" sz="1400" i="1" dirty="0" err="1">
                <a:solidFill>
                  <a:srgbClr val="800080"/>
                </a:solidFill>
              </a:rPr>
              <a:t>True</a:t>
            </a:r>
            <a:r>
              <a:rPr lang="fr-FR" sz="1400" i="1" dirty="0">
                <a:solidFill>
                  <a:srgbClr val="800080"/>
                </a:solidFill>
              </a:rPr>
              <a:t> ; </a:t>
            </a:r>
            <a:r>
              <a:rPr lang="fr-FR" sz="1400" i="1" dirty="0" err="1">
                <a:solidFill>
                  <a:srgbClr val="800080"/>
                </a:solidFill>
              </a:rPr>
              <a:t>ant.choix</a:t>
            </a:r>
            <a:r>
              <a:rPr lang="fr-FR" sz="1400" i="1" dirty="0">
                <a:solidFill>
                  <a:srgbClr val="800080"/>
                </a:solidFill>
              </a:rPr>
              <a:t> += Acceptable[i] ; </a:t>
            </a:r>
          </a:p>
          <a:p>
            <a:pPr>
              <a:spcAft>
                <a:spcPts val="600"/>
              </a:spcAft>
            </a:pPr>
            <a:r>
              <a:rPr lang="fr-FR" sz="1400" i="1" dirty="0">
                <a:solidFill>
                  <a:srgbClr val="800080"/>
                </a:solidFill>
              </a:rPr>
              <a:t>                   </a:t>
            </a:r>
            <a:r>
              <a:rPr lang="fr-FR" sz="1400" i="1" dirty="0" err="1">
                <a:solidFill>
                  <a:srgbClr val="800080"/>
                </a:solidFill>
              </a:rPr>
              <a:t>ant.prix</a:t>
            </a:r>
            <a:r>
              <a:rPr lang="fr-FR" sz="1400" i="1" dirty="0">
                <a:solidFill>
                  <a:srgbClr val="800080"/>
                </a:solidFill>
              </a:rPr>
              <a:t> += Acceptable[i].prix ; Acceptable[i].choisi += 1 ;</a:t>
            </a:r>
          </a:p>
          <a:p>
            <a:pPr>
              <a:spcAft>
                <a:spcPts val="600"/>
              </a:spcAft>
            </a:pPr>
            <a:r>
              <a:rPr lang="fr-FR" sz="1400" i="1" dirty="0">
                <a:solidFill>
                  <a:srgbClr val="800080"/>
                </a:solidFill>
              </a:rPr>
              <a:t>               i = i+1</a:t>
            </a:r>
          </a:p>
          <a:p>
            <a:pPr>
              <a:spcAft>
                <a:spcPts val="600"/>
              </a:spcAft>
            </a:pPr>
            <a:r>
              <a:rPr lang="fr-FR" sz="1400" i="1" dirty="0">
                <a:solidFill>
                  <a:srgbClr val="800080"/>
                </a:solidFill>
              </a:rPr>
              <a:t>        </a:t>
            </a:r>
            <a:r>
              <a:rPr lang="fr-FR" sz="1400" b="1" i="1" dirty="0">
                <a:solidFill>
                  <a:srgbClr val="800080"/>
                </a:solidFill>
              </a:rPr>
              <a:t>for</a:t>
            </a:r>
            <a:r>
              <a:rPr lang="fr-FR" sz="1400" i="1" dirty="0">
                <a:solidFill>
                  <a:srgbClr val="800080"/>
                </a:solidFill>
              </a:rPr>
              <a:t> </a:t>
            </a:r>
            <a:r>
              <a:rPr lang="fr-FR" sz="1400" i="1" dirty="0" err="1">
                <a:solidFill>
                  <a:srgbClr val="800080"/>
                </a:solidFill>
              </a:rPr>
              <a:t>ob</a:t>
            </a:r>
            <a:r>
              <a:rPr lang="fr-FR" sz="1400" i="1" dirty="0">
                <a:solidFill>
                  <a:srgbClr val="800080"/>
                </a:solidFill>
              </a:rPr>
              <a:t> </a:t>
            </a:r>
            <a:r>
              <a:rPr lang="fr-FR" sz="1400" b="1" i="1" dirty="0">
                <a:solidFill>
                  <a:srgbClr val="800080"/>
                </a:solidFill>
              </a:rPr>
              <a:t>in</a:t>
            </a:r>
            <a:r>
              <a:rPr lang="fr-FR" sz="1400" i="1" dirty="0">
                <a:solidFill>
                  <a:srgbClr val="800080"/>
                </a:solidFill>
              </a:rPr>
              <a:t> Objets : </a:t>
            </a:r>
            <a:r>
              <a:rPr lang="fr-FR" sz="1400" i="1" dirty="0" err="1">
                <a:solidFill>
                  <a:srgbClr val="800080"/>
                </a:solidFill>
              </a:rPr>
              <a:t>ob.ph</a:t>
            </a:r>
            <a:r>
              <a:rPr lang="fr-FR" sz="1400" i="1" dirty="0">
                <a:solidFill>
                  <a:srgbClr val="800080"/>
                </a:solidFill>
              </a:rPr>
              <a:t> = Min(</a:t>
            </a:r>
            <a:r>
              <a:rPr lang="fr-FR" sz="1400" i="1" dirty="0" err="1">
                <a:solidFill>
                  <a:srgbClr val="800080"/>
                </a:solidFill>
              </a:rPr>
              <a:t>MaxPh</a:t>
            </a:r>
            <a:r>
              <a:rPr lang="fr-FR" sz="1400" i="1" dirty="0">
                <a:solidFill>
                  <a:srgbClr val="800080"/>
                </a:solidFill>
              </a:rPr>
              <a:t> , </a:t>
            </a:r>
            <a:r>
              <a:rPr lang="fr-FR" sz="1400" i="1" dirty="0" err="1">
                <a:solidFill>
                  <a:srgbClr val="800080"/>
                </a:solidFill>
              </a:rPr>
              <a:t>ob.ph</a:t>
            </a:r>
            <a:r>
              <a:rPr lang="fr-FR" sz="1400" i="1" dirty="0">
                <a:solidFill>
                  <a:srgbClr val="800080"/>
                </a:solidFill>
              </a:rPr>
              <a:t> + </a:t>
            </a:r>
            <a:r>
              <a:rPr lang="fr-FR" sz="1400" i="1" dirty="0" err="1">
                <a:solidFill>
                  <a:srgbClr val="800080"/>
                </a:solidFill>
              </a:rPr>
              <a:t>objet.choisi</a:t>
            </a:r>
            <a:r>
              <a:rPr lang="fr-FR" sz="1400" i="1" dirty="0">
                <a:solidFill>
                  <a:srgbClr val="800080"/>
                </a:solidFill>
              </a:rPr>
              <a:t>*ph)</a:t>
            </a:r>
          </a:p>
          <a:p>
            <a:pPr>
              <a:spcAft>
                <a:spcPts val="600"/>
              </a:spcAft>
            </a:pPr>
            <a:r>
              <a:rPr lang="fr-FR" sz="1400" i="1" dirty="0">
                <a:solidFill>
                  <a:srgbClr val="800080"/>
                </a:solidFill>
              </a:rPr>
              <a:t>        </a:t>
            </a:r>
            <a:r>
              <a:rPr lang="fr-FR" sz="1400" b="1" i="1" dirty="0">
                <a:solidFill>
                  <a:srgbClr val="800080"/>
                </a:solidFill>
              </a:rPr>
              <a:t>for</a:t>
            </a:r>
            <a:r>
              <a:rPr lang="fr-FR" sz="1400" i="1" dirty="0">
                <a:solidFill>
                  <a:srgbClr val="800080"/>
                </a:solidFill>
              </a:rPr>
              <a:t> </a:t>
            </a:r>
            <a:r>
              <a:rPr lang="fr-FR" sz="1400" i="1" dirty="0" err="1">
                <a:solidFill>
                  <a:srgbClr val="800080"/>
                </a:solidFill>
              </a:rPr>
              <a:t>ob</a:t>
            </a:r>
            <a:r>
              <a:rPr lang="fr-FR" sz="1400" i="1" dirty="0">
                <a:solidFill>
                  <a:srgbClr val="800080"/>
                </a:solidFill>
              </a:rPr>
              <a:t> </a:t>
            </a:r>
            <a:r>
              <a:rPr lang="fr-FR" sz="1400" b="1" i="1" dirty="0">
                <a:solidFill>
                  <a:srgbClr val="800080"/>
                </a:solidFill>
              </a:rPr>
              <a:t>in</a:t>
            </a:r>
            <a:r>
              <a:rPr lang="fr-FR" sz="1400" i="1" dirty="0">
                <a:solidFill>
                  <a:srgbClr val="800080"/>
                </a:solidFill>
              </a:rPr>
              <a:t> Objets : </a:t>
            </a:r>
            <a:r>
              <a:rPr lang="fr-FR" sz="1400" i="1" dirty="0" err="1">
                <a:solidFill>
                  <a:srgbClr val="800080"/>
                </a:solidFill>
              </a:rPr>
              <a:t>ob.ph</a:t>
            </a:r>
            <a:r>
              <a:rPr lang="fr-FR" sz="1400" i="1" dirty="0">
                <a:solidFill>
                  <a:srgbClr val="800080"/>
                </a:solidFill>
              </a:rPr>
              <a:t> = Max(</a:t>
            </a:r>
            <a:r>
              <a:rPr lang="fr-FR" sz="1400" i="1" dirty="0" err="1">
                <a:solidFill>
                  <a:srgbClr val="800080"/>
                </a:solidFill>
              </a:rPr>
              <a:t>MinPh</a:t>
            </a:r>
            <a:r>
              <a:rPr lang="fr-FR" sz="1400" i="1" dirty="0">
                <a:solidFill>
                  <a:srgbClr val="800080"/>
                </a:solidFill>
              </a:rPr>
              <a:t>, ob.ph-1)</a:t>
            </a:r>
          </a:p>
        </p:txBody>
      </p:sp>
    </p:spTree>
    <p:extLst>
      <p:ext uri="{BB962C8B-B14F-4D97-AF65-F5344CB8AC3E}">
        <p14:creationId xmlns:p14="http://schemas.microsoft.com/office/powerpoint/2010/main" val="2751397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294175"/>
            <a:chOff x="0" y="998538"/>
            <a:chExt cx="9144000" cy="429417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3785652"/>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Algorithme ACO : test d’arrêt</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Il est possible de fixer un nombre maximum d’itération.</a:t>
              </a:r>
            </a:p>
            <a:p>
              <a:pPr lvl="1" algn="just">
                <a:spcAft>
                  <a:spcPts val="600"/>
                </a:spcAft>
                <a:buFont typeface="Wingdings" pitchFamily="2" charset="2"/>
                <a:buChar char="§"/>
              </a:pPr>
              <a:r>
                <a:rPr lang="fr-FR" i="1" dirty="0">
                  <a:solidFill>
                    <a:srgbClr val="800080"/>
                  </a:solidFill>
                </a:rPr>
                <a:t> Dans ce cas il est difficile d’évaluer le nombre d’itération a fixer.</a:t>
              </a:r>
            </a:p>
            <a:p>
              <a:pPr lvl="1" algn="just">
                <a:spcAft>
                  <a:spcPts val="600"/>
                </a:spcAft>
                <a:buFont typeface="Wingdings" pitchFamily="2" charset="2"/>
                <a:buChar char="§"/>
              </a:pPr>
              <a:r>
                <a:rPr lang="fr-FR" i="1" dirty="0">
                  <a:solidFill>
                    <a:srgbClr val="800080"/>
                  </a:solidFill>
                </a:rPr>
                <a:t> On peut sous-estimer ce nombre et donc ne pas trouver la solution. </a:t>
              </a:r>
            </a:p>
            <a:p>
              <a:pPr lvl="1" algn="just">
                <a:spcAft>
                  <a:spcPts val="600"/>
                </a:spcAft>
                <a:buFont typeface="Wingdings" pitchFamily="2" charset="2"/>
                <a:buChar char="§"/>
              </a:pPr>
              <a:r>
                <a:rPr lang="fr-FR" i="1" dirty="0">
                  <a:solidFill>
                    <a:srgbClr val="800080"/>
                  </a:solidFill>
                </a:rPr>
                <a:t> Si l’on surestime le nombre, l’algorithme tourne inutilement.</a:t>
              </a:r>
            </a:p>
            <a:p>
              <a:pPr lvl="1" algn="just">
                <a:spcAft>
                  <a:spcPts val="600"/>
                </a:spcAft>
                <a:buFont typeface="Wingdings" pitchFamily="2" charset="2"/>
                <a:buChar char="§"/>
              </a:pPr>
              <a:r>
                <a:rPr lang="fr-FR" i="1" dirty="0">
                  <a:solidFill>
                    <a:srgbClr val="800080"/>
                  </a:solidFill>
                </a:rPr>
                <a:t> Une solution consiste à compter combien de fois une fourmi trouve une solution, mais que celle-ci n’est pas meilleur que celle déjà trouvé.</a:t>
              </a:r>
            </a:p>
            <a:p>
              <a:pPr lvl="1" algn="just">
                <a:spcAft>
                  <a:spcPts val="600"/>
                </a:spcAft>
                <a:buFont typeface="Wingdings" pitchFamily="2" charset="2"/>
                <a:buChar char="§"/>
              </a:pPr>
              <a:r>
                <a:rPr lang="fr-FR" i="1" dirty="0">
                  <a:solidFill>
                    <a:srgbClr val="800080"/>
                  </a:solidFill>
                </a:rPr>
                <a:t> Il suffit de placer un compteur lorsque la liste Acceptable d’une fourmi est vide, et un compteur chaque fois que l’on modifie </a:t>
              </a:r>
              <a:r>
                <a:rPr lang="fr-FR" i="1" dirty="0" err="1">
                  <a:solidFill>
                    <a:srgbClr val="800080"/>
                  </a:solidFill>
                </a:rPr>
                <a:t>MaxPrix</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A chaque étape on calcul le rapport entre le nombre de modifications de </a:t>
              </a:r>
              <a:r>
                <a:rPr lang="fr-FR" i="1" dirty="0" err="1">
                  <a:solidFill>
                    <a:srgbClr val="800080"/>
                  </a:solidFill>
                </a:rPr>
                <a:t>MaxPrix</a:t>
              </a:r>
              <a:r>
                <a:rPr lang="fr-FR" i="1" dirty="0">
                  <a:solidFill>
                    <a:srgbClr val="800080"/>
                  </a:solidFill>
                </a:rPr>
                <a:t> et le nombre de solutions trouvés.</a:t>
              </a:r>
            </a:p>
          </p:txBody>
        </p:sp>
      </p:grpSp>
    </p:spTree>
    <p:extLst>
      <p:ext uri="{BB962C8B-B14F-4D97-AF65-F5344CB8AC3E}">
        <p14:creationId xmlns:p14="http://schemas.microsoft.com/office/powerpoint/2010/main" val="366626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908633"/>
            <a:chOff x="0" y="998538"/>
            <a:chExt cx="9144000" cy="90863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i="1" dirty="0">
                  <a:solidFill>
                    <a:srgbClr val="800080"/>
                  </a:solidFill>
                  <a:sym typeface="Wingdings" pitchFamily="2" charset="2"/>
                </a:rPr>
                <a:t>Algorithme </a:t>
              </a:r>
              <a:endParaRPr lang="fr-FR" i="1" dirty="0">
                <a:solidFill>
                  <a:srgbClr val="800080"/>
                </a:solidFill>
              </a:endParaRPr>
            </a:p>
          </p:txBody>
        </p:sp>
      </p:grpSp>
      <p:sp>
        <p:nvSpPr>
          <p:cNvPr id="11" name="ZoneTexte 10">
            <a:extLst>
              <a:ext uri="{FF2B5EF4-FFF2-40B4-BE49-F238E27FC236}">
                <a16:creationId xmlns:a16="http://schemas.microsoft.com/office/drawing/2014/main" id="{9DB5F36C-2675-A640-9654-791FC937F203}"/>
              </a:ext>
            </a:extLst>
          </p:cNvPr>
          <p:cNvSpPr txBox="1"/>
          <p:nvPr/>
        </p:nvSpPr>
        <p:spPr>
          <a:xfrm>
            <a:off x="1158884" y="2256172"/>
            <a:ext cx="7227116" cy="4108817"/>
          </a:xfrm>
          <a:prstGeom prst="rect">
            <a:avLst/>
          </a:prstGeom>
          <a:noFill/>
          <a:ln w="15875">
            <a:solidFill>
              <a:schemeClr val="tx1">
                <a:lumMod val="50000"/>
                <a:lumOff val="50000"/>
              </a:schemeClr>
            </a:solidFill>
          </a:ln>
        </p:spPr>
        <p:txBody>
          <a:bodyPr wrap="square" rtlCol="0">
            <a:spAutoFit/>
          </a:bodyPr>
          <a:lstStyle/>
          <a:p>
            <a:pPr algn="ctr">
              <a:spcAft>
                <a:spcPts val="600"/>
              </a:spcAft>
            </a:pPr>
            <a:r>
              <a:rPr lang="fr-FR" sz="1400" b="1" i="1" dirty="0">
                <a:solidFill>
                  <a:srgbClr val="800080"/>
                </a:solidFill>
              </a:rPr>
              <a:t>Méthode complète </a:t>
            </a:r>
          </a:p>
          <a:p>
            <a:pPr>
              <a:spcAft>
                <a:spcPts val="600"/>
              </a:spcAft>
            </a:pPr>
            <a:r>
              <a:rPr lang="fr-FR" sz="1400" b="1" i="1" dirty="0">
                <a:solidFill>
                  <a:srgbClr val="800080"/>
                </a:solidFill>
              </a:rPr>
              <a:t>ACO</a:t>
            </a:r>
            <a:r>
              <a:rPr lang="fr-FR" sz="1400" i="1" dirty="0">
                <a:solidFill>
                  <a:srgbClr val="800080"/>
                </a:solidFill>
              </a:rPr>
              <a:t> (Objets, choix, prix, </a:t>
            </a:r>
            <a:r>
              <a:rPr lang="fr-FR" sz="1400" i="1" dirty="0" err="1">
                <a:solidFill>
                  <a:srgbClr val="800080"/>
                </a:solidFill>
              </a:rPr>
              <a:t>MaxChoix</a:t>
            </a:r>
            <a:r>
              <a:rPr lang="fr-FR" sz="1400" i="1" dirty="0">
                <a:solidFill>
                  <a:srgbClr val="800080"/>
                </a:solidFill>
              </a:rPr>
              <a:t>, </a:t>
            </a:r>
            <a:r>
              <a:rPr lang="fr-FR" sz="1400" i="1" dirty="0" err="1">
                <a:solidFill>
                  <a:srgbClr val="800080"/>
                </a:solidFill>
              </a:rPr>
              <a:t>MaxPrix</a:t>
            </a:r>
            <a:r>
              <a:rPr lang="fr-FR" sz="1400" i="1" dirty="0">
                <a:solidFill>
                  <a:srgbClr val="800080"/>
                </a:solidFill>
              </a:rPr>
              <a:t>, index)</a:t>
            </a:r>
          </a:p>
          <a:p>
            <a:pPr>
              <a:spcAft>
                <a:spcPts val="600"/>
              </a:spcAft>
            </a:pPr>
            <a:r>
              <a:rPr lang="fr-FR" sz="1400" i="1" dirty="0">
                <a:solidFill>
                  <a:srgbClr val="800080"/>
                </a:solidFill>
              </a:rPr>
              <a:t>    Tests d’</a:t>
            </a:r>
            <a:r>
              <a:rPr lang="fr-FR" sz="1400" i="1" dirty="0" err="1">
                <a:solidFill>
                  <a:srgbClr val="800080"/>
                </a:solidFill>
              </a:rPr>
              <a:t>arret</a:t>
            </a:r>
            <a:endParaRPr lang="fr-FR" sz="1400" i="1" dirty="0">
              <a:solidFill>
                <a:srgbClr val="800080"/>
              </a:solidFill>
            </a:endParaRPr>
          </a:p>
          <a:p>
            <a:pPr>
              <a:spcAft>
                <a:spcPts val="600"/>
              </a:spcAft>
            </a:pPr>
            <a:r>
              <a:rPr lang="fr-FR" sz="1400" i="1" dirty="0">
                <a:solidFill>
                  <a:srgbClr val="800080"/>
                </a:solidFill>
              </a:rPr>
              <a:t>        Acceptable = { }</a:t>
            </a:r>
          </a:p>
          <a:p>
            <a:pPr>
              <a:spcAft>
                <a:spcPts val="600"/>
              </a:spcAft>
            </a:pPr>
            <a:r>
              <a:rPr lang="fr-FR" sz="1400" i="1" dirty="0">
                <a:solidFill>
                  <a:srgbClr val="800080"/>
                </a:solidFill>
              </a:rPr>
              <a:t>        </a:t>
            </a:r>
            <a:r>
              <a:rPr lang="fr-FR" sz="1400" b="1" i="1" dirty="0">
                <a:solidFill>
                  <a:srgbClr val="800080"/>
                </a:solidFill>
              </a:rPr>
              <a:t>for</a:t>
            </a:r>
            <a:r>
              <a:rPr lang="fr-FR" sz="1400" i="1" dirty="0">
                <a:solidFill>
                  <a:srgbClr val="800080"/>
                </a:solidFill>
              </a:rPr>
              <a:t> i = index+1 to </a:t>
            </a:r>
            <a:r>
              <a:rPr lang="fr-FR" sz="1400" i="1" dirty="0" err="1">
                <a:solidFill>
                  <a:srgbClr val="800080"/>
                </a:solidFill>
              </a:rPr>
              <a:t>len</a:t>
            </a:r>
            <a:r>
              <a:rPr lang="fr-FR" sz="1400" i="1" dirty="0">
                <a:solidFill>
                  <a:srgbClr val="800080"/>
                </a:solidFill>
              </a:rPr>
              <a:t>(Objets) </a:t>
            </a: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Objets[i].poids &lt; (</a:t>
            </a:r>
            <a:r>
              <a:rPr lang="fr-FR" sz="1400" i="1" dirty="0" err="1">
                <a:solidFill>
                  <a:srgbClr val="800080"/>
                </a:solidFill>
              </a:rPr>
              <a:t>MaxPoids</a:t>
            </a:r>
            <a:r>
              <a:rPr lang="fr-FR" sz="1400" i="1" dirty="0">
                <a:solidFill>
                  <a:srgbClr val="800080"/>
                </a:solidFill>
              </a:rPr>
              <a:t> – Somme des points de choix) </a:t>
            </a:r>
          </a:p>
          <a:p>
            <a:pPr>
              <a:spcAft>
                <a:spcPts val="600"/>
              </a:spcAft>
            </a:pPr>
            <a:r>
              <a:rPr lang="fr-FR" sz="1400" i="1" dirty="0">
                <a:solidFill>
                  <a:srgbClr val="800080"/>
                </a:solidFill>
              </a:rPr>
              <a:t>                Acceptable += Objets[i]</a:t>
            </a: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a:t>
            </a:r>
            <a:r>
              <a:rPr lang="fr-FR" sz="1400" i="1" dirty="0" err="1">
                <a:solidFill>
                  <a:srgbClr val="800080"/>
                </a:solidFill>
              </a:rPr>
              <a:t>len</a:t>
            </a:r>
            <a:r>
              <a:rPr lang="fr-FR" sz="1400" i="1" dirty="0">
                <a:solidFill>
                  <a:srgbClr val="800080"/>
                </a:solidFill>
              </a:rPr>
              <a:t>(Acceptable) == 0</a:t>
            </a: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prix &gt; </a:t>
            </a:r>
            <a:r>
              <a:rPr lang="fr-FR" sz="1400" i="1" dirty="0" err="1">
                <a:solidFill>
                  <a:srgbClr val="800080"/>
                </a:solidFill>
              </a:rPr>
              <a:t>MaxPrix</a:t>
            </a:r>
            <a:r>
              <a:rPr lang="fr-FR" sz="1400" i="1" dirty="0">
                <a:solidFill>
                  <a:srgbClr val="800080"/>
                </a:solidFill>
              </a:rPr>
              <a:t>. :  </a:t>
            </a:r>
            <a:r>
              <a:rPr lang="fr-FR" sz="1400" i="1" dirty="0" err="1">
                <a:solidFill>
                  <a:srgbClr val="800080"/>
                </a:solidFill>
              </a:rPr>
              <a:t>MaxChoix</a:t>
            </a:r>
            <a:r>
              <a:rPr lang="fr-FR" sz="1400" i="1" dirty="0">
                <a:solidFill>
                  <a:srgbClr val="800080"/>
                </a:solidFill>
              </a:rPr>
              <a:t> = choix ; </a:t>
            </a:r>
            <a:r>
              <a:rPr lang="fr-FR" sz="1400" i="1" dirty="0" err="1">
                <a:solidFill>
                  <a:srgbClr val="800080"/>
                </a:solidFill>
              </a:rPr>
              <a:t>MaxPrix</a:t>
            </a:r>
            <a:r>
              <a:rPr lang="fr-FR" sz="1400" i="1" dirty="0">
                <a:solidFill>
                  <a:srgbClr val="800080"/>
                </a:solidFill>
              </a:rPr>
              <a:t> = prix ; return </a:t>
            </a: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(Somme des poids de choix + objets[index].poids) &lt; </a:t>
            </a:r>
            <a:r>
              <a:rPr lang="fr-FR" sz="1400" i="1" dirty="0" err="1">
                <a:solidFill>
                  <a:srgbClr val="800080"/>
                </a:solidFill>
              </a:rPr>
              <a:t>MaxPoids</a:t>
            </a:r>
            <a:endParaRPr lang="fr-FR" sz="1400" i="1" dirty="0">
              <a:solidFill>
                <a:srgbClr val="800080"/>
              </a:solidFill>
            </a:endParaRPr>
          </a:p>
          <a:p>
            <a:pPr>
              <a:spcAft>
                <a:spcPts val="600"/>
              </a:spcAft>
            </a:pPr>
            <a:r>
              <a:rPr lang="fr-FR" sz="1400" i="1" dirty="0">
                <a:solidFill>
                  <a:srgbClr val="800080"/>
                </a:solidFill>
              </a:rPr>
              <a:t>            choix +=  Objets[index] ; prix += Objets[index].prix </a:t>
            </a:r>
          </a:p>
          <a:p>
            <a:pPr>
              <a:spcAft>
                <a:spcPts val="600"/>
              </a:spcAft>
            </a:pPr>
            <a:r>
              <a:rPr lang="fr-FR" sz="1400" i="1" dirty="0">
                <a:solidFill>
                  <a:srgbClr val="800080"/>
                </a:solidFill>
              </a:rPr>
              <a:t>            </a:t>
            </a:r>
            <a:r>
              <a:rPr lang="fr-FR" sz="1400" i="1" dirty="0" err="1">
                <a:solidFill>
                  <a:srgbClr val="800080"/>
                </a:solidFill>
              </a:rPr>
              <a:t>ProblèmeDuSacADos</a:t>
            </a:r>
            <a:r>
              <a:rPr lang="fr-FR" sz="1400" i="1" dirty="0">
                <a:solidFill>
                  <a:srgbClr val="800080"/>
                </a:solidFill>
              </a:rPr>
              <a:t>(Objets, choix, prix, </a:t>
            </a:r>
            <a:r>
              <a:rPr lang="fr-FR" sz="1400" i="1" dirty="0" err="1">
                <a:solidFill>
                  <a:srgbClr val="800080"/>
                </a:solidFill>
              </a:rPr>
              <a:t>MAxChoix</a:t>
            </a:r>
            <a:r>
              <a:rPr lang="fr-FR" sz="1400" i="1" dirty="0">
                <a:solidFill>
                  <a:srgbClr val="800080"/>
                </a:solidFill>
              </a:rPr>
              <a:t>, </a:t>
            </a:r>
            <a:r>
              <a:rPr lang="fr-FR" sz="1400" i="1" dirty="0" err="1">
                <a:solidFill>
                  <a:srgbClr val="800080"/>
                </a:solidFill>
              </a:rPr>
              <a:t>MaxPrix</a:t>
            </a:r>
            <a:r>
              <a:rPr lang="fr-FR" sz="1400" i="1" dirty="0">
                <a:solidFill>
                  <a:srgbClr val="800080"/>
                </a:solidFill>
              </a:rPr>
              <a:t>, index+1)</a:t>
            </a:r>
          </a:p>
          <a:p>
            <a:pPr>
              <a:spcAft>
                <a:spcPts val="600"/>
              </a:spcAft>
            </a:pPr>
            <a:r>
              <a:rPr lang="fr-FR" sz="1400" i="1" dirty="0">
                <a:solidFill>
                  <a:srgbClr val="800080"/>
                </a:solidFill>
              </a:rPr>
              <a:t>            choix -=  Objets[index] ; prix -= Objets[index].prix             </a:t>
            </a:r>
          </a:p>
          <a:p>
            <a:pPr>
              <a:spcAft>
                <a:spcPts val="600"/>
              </a:spcAft>
            </a:pPr>
            <a:r>
              <a:rPr lang="fr-FR" sz="1400" i="1" dirty="0">
                <a:solidFill>
                  <a:srgbClr val="800080"/>
                </a:solidFill>
              </a:rPr>
              <a:t>        </a:t>
            </a:r>
            <a:r>
              <a:rPr lang="fr-FR" sz="1400" i="1" dirty="0" err="1">
                <a:solidFill>
                  <a:srgbClr val="800080"/>
                </a:solidFill>
              </a:rPr>
              <a:t>ProblèmeDuSacADos</a:t>
            </a:r>
            <a:r>
              <a:rPr lang="fr-FR" sz="1400" i="1" dirty="0">
                <a:solidFill>
                  <a:srgbClr val="800080"/>
                </a:solidFill>
              </a:rPr>
              <a:t>(Objets, choix, prix, </a:t>
            </a:r>
            <a:r>
              <a:rPr lang="fr-FR" sz="1400" i="1" dirty="0" err="1">
                <a:solidFill>
                  <a:srgbClr val="800080"/>
                </a:solidFill>
              </a:rPr>
              <a:t>MAxChoix</a:t>
            </a:r>
            <a:r>
              <a:rPr lang="fr-FR" sz="1400" i="1" dirty="0">
                <a:solidFill>
                  <a:srgbClr val="800080"/>
                </a:solidFill>
              </a:rPr>
              <a:t>, </a:t>
            </a:r>
            <a:r>
              <a:rPr lang="fr-FR" sz="1400" i="1" dirty="0" err="1">
                <a:solidFill>
                  <a:srgbClr val="800080"/>
                </a:solidFill>
              </a:rPr>
              <a:t>MaxPrix</a:t>
            </a:r>
            <a:r>
              <a:rPr lang="fr-FR" sz="1400" i="1" dirty="0">
                <a:solidFill>
                  <a:srgbClr val="800080"/>
                </a:solidFill>
              </a:rPr>
              <a:t>, index+1)</a:t>
            </a:r>
          </a:p>
        </p:txBody>
      </p:sp>
    </p:spTree>
    <p:extLst>
      <p:ext uri="{BB962C8B-B14F-4D97-AF65-F5344CB8AC3E}">
        <p14:creationId xmlns:p14="http://schemas.microsoft.com/office/powerpoint/2010/main" val="555677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31302"/>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5358812" y="182563"/>
            <a:ext cx="3639138"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aphicFrame>
        <p:nvGraphicFramePr>
          <p:cNvPr id="12" name="Tableau 4">
            <a:extLst>
              <a:ext uri="{FF2B5EF4-FFF2-40B4-BE49-F238E27FC236}">
                <a16:creationId xmlns:a16="http://schemas.microsoft.com/office/drawing/2014/main" id="{4E7DEA4F-D586-6342-AD31-7DDAC5599E57}"/>
              </a:ext>
            </a:extLst>
          </p:cNvPr>
          <p:cNvGraphicFramePr>
            <a:graphicFrameLocks noGrp="1"/>
          </p:cNvGraphicFramePr>
          <p:nvPr/>
        </p:nvGraphicFramePr>
        <p:xfrm>
          <a:off x="680020" y="1164778"/>
          <a:ext cx="7699874" cy="1854200"/>
        </p:xfrm>
        <a:graphic>
          <a:graphicData uri="http://schemas.openxmlformats.org/drawingml/2006/table">
            <a:tbl>
              <a:tblPr firstRow="1" bandRow="1">
                <a:tableStyleId>{5C22544A-7EE6-4342-B048-85BDC9FD1C3A}</a:tableStyleId>
              </a:tblPr>
              <a:tblGrid>
                <a:gridCol w="1099982">
                  <a:extLst>
                    <a:ext uri="{9D8B030D-6E8A-4147-A177-3AD203B41FA5}">
                      <a16:colId xmlns:a16="http://schemas.microsoft.com/office/drawing/2014/main" val="1014089598"/>
                    </a:ext>
                  </a:extLst>
                </a:gridCol>
                <a:gridCol w="549991">
                  <a:extLst>
                    <a:ext uri="{9D8B030D-6E8A-4147-A177-3AD203B41FA5}">
                      <a16:colId xmlns:a16="http://schemas.microsoft.com/office/drawing/2014/main" val="1072781514"/>
                    </a:ext>
                  </a:extLst>
                </a:gridCol>
                <a:gridCol w="549991">
                  <a:extLst>
                    <a:ext uri="{9D8B030D-6E8A-4147-A177-3AD203B41FA5}">
                      <a16:colId xmlns:a16="http://schemas.microsoft.com/office/drawing/2014/main" val="2383041290"/>
                    </a:ext>
                  </a:extLst>
                </a:gridCol>
                <a:gridCol w="549991">
                  <a:extLst>
                    <a:ext uri="{9D8B030D-6E8A-4147-A177-3AD203B41FA5}">
                      <a16:colId xmlns:a16="http://schemas.microsoft.com/office/drawing/2014/main" val="3553273266"/>
                    </a:ext>
                  </a:extLst>
                </a:gridCol>
                <a:gridCol w="549991">
                  <a:extLst>
                    <a:ext uri="{9D8B030D-6E8A-4147-A177-3AD203B41FA5}">
                      <a16:colId xmlns:a16="http://schemas.microsoft.com/office/drawing/2014/main" val="3364724726"/>
                    </a:ext>
                  </a:extLst>
                </a:gridCol>
                <a:gridCol w="549991">
                  <a:extLst>
                    <a:ext uri="{9D8B030D-6E8A-4147-A177-3AD203B41FA5}">
                      <a16:colId xmlns:a16="http://schemas.microsoft.com/office/drawing/2014/main" val="1794493236"/>
                    </a:ext>
                  </a:extLst>
                </a:gridCol>
                <a:gridCol w="549991">
                  <a:extLst>
                    <a:ext uri="{9D8B030D-6E8A-4147-A177-3AD203B41FA5}">
                      <a16:colId xmlns:a16="http://schemas.microsoft.com/office/drawing/2014/main" val="1409268738"/>
                    </a:ext>
                  </a:extLst>
                </a:gridCol>
                <a:gridCol w="549991">
                  <a:extLst>
                    <a:ext uri="{9D8B030D-6E8A-4147-A177-3AD203B41FA5}">
                      <a16:colId xmlns:a16="http://schemas.microsoft.com/office/drawing/2014/main" val="2905871771"/>
                    </a:ext>
                  </a:extLst>
                </a:gridCol>
                <a:gridCol w="549991">
                  <a:extLst>
                    <a:ext uri="{9D8B030D-6E8A-4147-A177-3AD203B41FA5}">
                      <a16:colId xmlns:a16="http://schemas.microsoft.com/office/drawing/2014/main" val="2793844539"/>
                    </a:ext>
                  </a:extLst>
                </a:gridCol>
                <a:gridCol w="549991">
                  <a:extLst>
                    <a:ext uri="{9D8B030D-6E8A-4147-A177-3AD203B41FA5}">
                      <a16:colId xmlns:a16="http://schemas.microsoft.com/office/drawing/2014/main" val="525585016"/>
                    </a:ext>
                  </a:extLst>
                </a:gridCol>
                <a:gridCol w="549991">
                  <a:extLst>
                    <a:ext uri="{9D8B030D-6E8A-4147-A177-3AD203B41FA5}">
                      <a16:colId xmlns:a16="http://schemas.microsoft.com/office/drawing/2014/main" val="3986468177"/>
                    </a:ext>
                  </a:extLst>
                </a:gridCol>
                <a:gridCol w="549991">
                  <a:extLst>
                    <a:ext uri="{9D8B030D-6E8A-4147-A177-3AD203B41FA5}">
                      <a16:colId xmlns:a16="http://schemas.microsoft.com/office/drawing/2014/main" val="555823197"/>
                    </a:ext>
                  </a:extLst>
                </a:gridCol>
                <a:gridCol w="549991">
                  <a:extLst>
                    <a:ext uri="{9D8B030D-6E8A-4147-A177-3AD203B41FA5}">
                      <a16:colId xmlns:a16="http://schemas.microsoft.com/office/drawing/2014/main" val="3111632421"/>
                    </a:ext>
                  </a:extLst>
                </a:gridCol>
              </a:tblGrid>
              <a:tr h="370840">
                <a:tc>
                  <a:txBody>
                    <a:bodyPr/>
                    <a:lstStyle/>
                    <a:p>
                      <a:pPr algn="ctr"/>
                      <a:endParaRPr lang="fr-F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1</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2</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3</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4</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5</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6</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7</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8</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9</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10</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11</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12</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extLst>
                  <a:ext uri="{0D108BD9-81ED-4DB2-BD59-A6C34878D82A}">
                    <a16:rowId xmlns:a16="http://schemas.microsoft.com/office/drawing/2014/main" val="26728922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Prix (c) </a:t>
                      </a:r>
                      <a:endParaRPr lang="fr-FR" sz="1600" baseline="-25000" dirty="0"/>
                    </a:p>
                  </a:txBody>
                  <a:tcPr/>
                </a:tc>
                <a:tc>
                  <a:txBody>
                    <a:bodyPr/>
                    <a:lstStyle/>
                    <a:p>
                      <a:pPr algn="ctr"/>
                      <a:r>
                        <a:rPr lang="fr-FR" sz="1600" b="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extLst>
                  <a:ext uri="{0D108BD9-81ED-4DB2-BD59-A6C34878D82A}">
                    <a16:rowId xmlns:a16="http://schemas.microsoft.com/office/drawing/2014/main" val="12796633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Poids (w)</a:t>
                      </a:r>
                      <a:endParaRPr lang="fr-FR" sz="1600" baseline="-25000" dirty="0"/>
                    </a:p>
                  </a:txBody>
                  <a:tcPr/>
                </a:tc>
                <a:tc>
                  <a:txBody>
                    <a:bodyPr/>
                    <a:lstStyle/>
                    <a:p>
                      <a:pPr algn="ctr"/>
                      <a:r>
                        <a:rPr lang="fr-FR" sz="1600" b="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extLst>
                  <a:ext uri="{0D108BD9-81ED-4DB2-BD59-A6C34878D82A}">
                    <a16:rowId xmlns:a16="http://schemas.microsoft.com/office/drawing/2014/main" val="4271957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G1</a:t>
                      </a:r>
                      <a:endParaRPr lang="fr-FR" sz="1600" baseline="-25000" dirty="0"/>
                    </a:p>
                  </a:txBody>
                  <a:tcPr/>
                </a:tc>
                <a:tc>
                  <a:txBody>
                    <a:bodyPr/>
                    <a:lstStyle/>
                    <a:p>
                      <a:pPr algn="ctr"/>
                      <a:r>
                        <a:rPr lang="fr-FR" sz="1600"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extLst>
                  <a:ext uri="{0D108BD9-81ED-4DB2-BD59-A6C34878D82A}">
                    <a16:rowId xmlns:a16="http://schemas.microsoft.com/office/drawing/2014/main" val="41038765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MG1</a:t>
                      </a:r>
                      <a:endParaRPr lang="fr-FR" sz="1600" baseline="-25000" dirty="0"/>
                    </a:p>
                  </a:txBody>
                  <a:tcPr/>
                </a:tc>
                <a:tc>
                  <a:txBody>
                    <a:bodyPr/>
                    <a:lstStyle/>
                    <a:p>
                      <a:pPr algn="ctr"/>
                      <a:r>
                        <a:rPr lang="fr-FR" sz="1600"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extLst>
                  <a:ext uri="{0D108BD9-81ED-4DB2-BD59-A6C34878D82A}">
                    <a16:rowId xmlns:a16="http://schemas.microsoft.com/office/drawing/2014/main" val="3659791038"/>
                  </a:ext>
                </a:extLst>
              </a:tr>
            </a:tbl>
          </a:graphicData>
        </a:graphic>
      </p:graphicFrame>
      <p:sp>
        <p:nvSpPr>
          <p:cNvPr id="2" name="Rectangle 1">
            <a:extLst>
              <a:ext uri="{FF2B5EF4-FFF2-40B4-BE49-F238E27FC236}">
                <a16:creationId xmlns:a16="http://schemas.microsoft.com/office/drawing/2014/main" id="{ACF4728E-A6ED-5B40-9A27-DF994BE4380D}"/>
              </a:ext>
            </a:extLst>
          </p:cNvPr>
          <p:cNvSpPr/>
          <p:nvPr/>
        </p:nvSpPr>
        <p:spPr>
          <a:xfrm>
            <a:off x="680020" y="3197562"/>
            <a:ext cx="8063706" cy="3477875"/>
          </a:xfrm>
          <a:prstGeom prst="rect">
            <a:avLst/>
          </a:prstGeom>
        </p:spPr>
        <p:txBody>
          <a:bodyPr wrap="square">
            <a:spAutoFit/>
          </a:bodyPr>
          <a:lstStyle/>
          <a:p>
            <a:pPr lvl="1" algn="just">
              <a:spcAft>
                <a:spcPts val="600"/>
              </a:spcAft>
            </a:pPr>
            <a:r>
              <a:rPr lang="fr-FR" i="1" dirty="0">
                <a:solidFill>
                  <a:srgbClr val="800080"/>
                </a:solidFill>
              </a:rPr>
              <a:t>Etape 0. Choisir un nb=100 fourmis.        LB=1  LH=100</a:t>
            </a:r>
          </a:p>
          <a:p>
            <a:pPr lvl="1" algn="just">
              <a:spcAft>
                <a:spcPts val="600"/>
              </a:spcAft>
            </a:pPr>
            <a:r>
              <a:rPr lang="fr-FR" i="1" dirty="0">
                <a:solidFill>
                  <a:srgbClr val="800080"/>
                </a:solidFill>
              </a:rPr>
              <a:t>Toutes phéromones sont à 0 Ph1=1, Ph2=1. … Ph12=1</a:t>
            </a:r>
          </a:p>
          <a:p>
            <a:pPr lvl="1" algn="just">
              <a:spcAft>
                <a:spcPts val="600"/>
              </a:spcAft>
            </a:pPr>
            <a:r>
              <a:rPr lang="fr-FR" i="1" dirty="0">
                <a:solidFill>
                  <a:srgbClr val="800080"/>
                </a:solidFill>
              </a:rPr>
              <a:t>Tirer un valeur aléatoire 1 .. 12 pour mes 100 F. (Ph=5)</a:t>
            </a:r>
          </a:p>
          <a:p>
            <a:pPr lvl="1" algn="just">
              <a:spcAft>
                <a:spcPts val="600"/>
              </a:spcAft>
            </a:pPr>
            <a:r>
              <a:rPr lang="fr-FR" i="1" dirty="0">
                <a:solidFill>
                  <a:srgbClr val="800080"/>
                </a:solidFill>
              </a:rPr>
              <a:t>Mettre à jour les Ph </a:t>
            </a:r>
          </a:p>
          <a:p>
            <a:pPr lvl="1" algn="just">
              <a:spcAft>
                <a:spcPts val="600"/>
              </a:spcAft>
            </a:pPr>
            <a:r>
              <a:rPr lang="fr-FR" i="1" dirty="0">
                <a:solidFill>
                  <a:srgbClr val="800080"/>
                </a:solidFill>
              </a:rPr>
              <a:t>Etape 1 </a:t>
            </a:r>
          </a:p>
          <a:p>
            <a:pPr lvl="1" algn="just">
              <a:spcAft>
                <a:spcPts val="600"/>
              </a:spcAft>
            </a:pPr>
            <a:r>
              <a:rPr lang="fr-FR" i="1" dirty="0">
                <a:solidFill>
                  <a:srgbClr val="800080"/>
                </a:solidFill>
              </a:rPr>
              <a:t>Tirer pour pour chaque fourmis une nouvelle valeur dans l’espace possible. 		F1 =[11] – espace [3, 4, 7, 8]</a:t>
            </a:r>
          </a:p>
          <a:p>
            <a:pPr lvl="1" algn="just">
              <a:spcAft>
                <a:spcPts val="600"/>
              </a:spcAft>
            </a:pPr>
            <a:r>
              <a:rPr lang="fr-FR" i="1" dirty="0">
                <a:solidFill>
                  <a:srgbClr val="800080"/>
                </a:solidFill>
              </a:rPr>
              <a:t>			3 ph=2  4 ph=5  7 ph=1 8 ph = 2.    </a:t>
            </a:r>
          </a:p>
          <a:p>
            <a:pPr lvl="1" algn="just">
              <a:spcAft>
                <a:spcPts val="600"/>
              </a:spcAft>
            </a:pPr>
            <a:r>
              <a:rPr lang="fr-FR" i="1" dirty="0">
                <a:solidFill>
                  <a:srgbClr val="800080"/>
                </a:solidFill>
              </a:rPr>
              <a:t>			Tirer une valeur entre 0 et somme(ph) </a:t>
            </a:r>
          </a:p>
          <a:p>
            <a:pPr lvl="1" algn="just">
              <a:spcAft>
                <a:spcPts val="600"/>
              </a:spcAft>
            </a:pPr>
            <a:r>
              <a:rPr lang="fr-FR" i="1" dirty="0">
                <a:solidFill>
                  <a:srgbClr val="800080"/>
                </a:solidFill>
              </a:rPr>
              <a:t>			3 [0 1] 4 [2 3 4 5 6] 7 [7] 8 [8 9]</a:t>
            </a:r>
          </a:p>
        </p:txBody>
      </p:sp>
    </p:spTree>
    <p:extLst>
      <p:ext uri="{BB962C8B-B14F-4D97-AF65-F5344CB8AC3E}">
        <p14:creationId xmlns:p14="http://schemas.microsoft.com/office/powerpoint/2010/main" val="257701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31302"/>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5358812" y="182563"/>
            <a:ext cx="3639138"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aphicFrame>
        <p:nvGraphicFramePr>
          <p:cNvPr id="12" name="Tableau 4">
            <a:extLst>
              <a:ext uri="{FF2B5EF4-FFF2-40B4-BE49-F238E27FC236}">
                <a16:creationId xmlns:a16="http://schemas.microsoft.com/office/drawing/2014/main" id="{4E7DEA4F-D586-6342-AD31-7DDAC5599E57}"/>
              </a:ext>
            </a:extLst>
          </p:cNvPr>
          <p:cNvGraphicFramePr>
            <a:graphicFrameLocks noGrp="1"/>
          </p:cNvGraphicFramePr>
          <p:nvPr/>
        </p:nvGraphicFramePr>
        <p:xfrm>
          <a:off x="680020" y="1164778"/>
          <a:ext cx="7699874" cy="1112520"/>
        </p:xfrm>
        <a:graphic>
          <a:graphicData uri="http://schemas.openxmlformats.org/drawingml/2006/table">
            <a:tbl>
              <a:tblPr firstRow="1" bandRow="1">
                <a:tableStyleId>{5C22544A-7EE6-4342-B048-85BDC9FD1C3A}</a:tableStyleId>
              </a:tblPr>
              <a:tblGrid>
                <a:gridCol w="1099982">
                  <a:extLst>
                    <a:ext uri="{9D8B030D-6E8A-4147-A177-3AD203B41FA5}">
                      <a16:colId xmlns:a16="http://schemas.microsoft.com/office/drawing/2014/main" val="1014089598"/>
                    </a:ext>
                  </a:extLst>
                </a:gridCol>
                <a:gridCol w="549991">
                  <a:extLst>
                    <a:ext uri="{9D8B030D-6E8A-4147-A177-3AD203B41FA5}">
                      <a16:colId xmlns:a16="http://schemas.microsoft.com/office/drawing/2014/main" val="1072781514"/>
                    </a:ext>
                  </a:extLst>
                </a:gridCol>
                <a:gridCol w="549991">
                  <a:extLst>
                    <a:ext uri="{9D8B030D-6E8A-4147-A177-3AD203B41FA5}">
                      <a16:colId xmlns:a16="http://schemas.microsoft.com/office/drawing/2014/main" val="2383041290"/>
                    </a:ext>
                  </a:extLst>
                </a:gridCol>
                <a:gridCol w="549991">
                  <a:extLst>
                    <a:ext uri="{9D8B030D-6E8A-4147-A177-3AD203B41FA5}">
                      <a16:colId xmlns:a16="http://schemas.microsoft.com/office/drawing/2014/main" val="3553273266"/>
                    </a:ext>
                  </a:extLst>
                </a:gridCol>
                <a:gridCol w="549991">
                  <a:extLst>
                    <a:ext uri="{9D8B030D-6E8A-4147-A177-3AD203B41FA5}">
                      <a16:colId xmlns:a16="http://schemas.microsoft.com/office/drawing/2014/main" val="3364724726"/>
                    </a:ext>
                  </a:extLst>
                </a:gridCol>
                <a:gridCol w="549991">
                  <a:extLst>
                    <a:ext uri="{9D8B030D-6E8A-4147-A177-3AD203B41FA5}">
                      <a16:colId xmlns:a16="http://schemas.microsoft.com/office/drawing/2014/main" val="1794493236"/>
                    </a:ext>
                  </a:extLst>
                </a:gridCol>
                <a:gridCol w="549991">
                  <a:extLst>
                    <a:ext uri="{9D8B030D-6E8A-4147-A177-3AD203B41FA5}">
                      <a16:colId xmlns:a16="http://schemas.microsoft.com/office/drawing/2014/main" val="1409268738"/>
                    </a:ext>
                  </a:extLst>
                </a:gridCol>
                <a:gridCol w="549991">
                  <a:extLst>
                    <a:ext uri="{9D8B030D-6E8A-4147-A177-3AD203B41FA5}">
                      <a16:colId xmlns:a16="http://schemas.microsoft.com/office/drawing/2014/main" val="2905871771"/>
                    </a:ext>
                  </a:extLst>
                </a:gridCol>
                <a:gridCol w="549991">
                  <a:extLst>
                    <a:ext uri="{9D8B030D-6E8A-4147-A177-3AD203B41FA5}">
                      <a16:colId xmlns:a16="http://schemas.microsoft.com/office/drawing/2014/main" val="2793844539"/>
                    </a:ext>
                  </a:extLst>
                </a:gridCol>
                <a:gridCol w="549991">
                  <a:extLst>
                    <a:ext uri="{9D8B030D-6E8A-4147-A177-3AD203B41FA5}">
                      <a16:colId xmlns:a16="http://schemas.microsoft.com/office/drawing/2014/main" val="525585016"/>
                    </a:ext>
                  </a:extLst>
                </a:gridCol>
                <a:gridCol w="549991">
                  <a:extLst>
                    <a:ext uri="{9D8B030D-6E8A-4147-A177-3AD203B41FA5}">
                      <a16:colId xmlns:a16="http://schemas.microsoft.com/office/drawing/2014/main" val="3986468177"/>
                    </a:ext>
                  </a:extLst>
                </a:gridCol>
                <a:gridCol w="549991">
                  <a:extLst>
                    <a:ext uri="{9D8B030D-6E8A-4147-A177-3AD203B41FA5}">
                      <a16:colId xmlns:a16="http://schemas.microsoft.com/office/drawing/2014/main" val="555823197"/>
                    </a:ext>
                  </a:extLst>
                </a:gridCol>
                <a:gridCol w="549991">
                  <a:extLst>
                    <a:ext uri="{9D8B030D-6E8A-4147-A177-3AD203B41FA5}">
                      <a16:colId xmlns:a16="http://schemas.microsoft.com/office/drawing/2014/main" val="3111632421"/>
                    </a:ext>
                  </a:extLst>
                </a:gridCol>
              </a:tblGrid>
              <a:tr h="370840">
                <a:tc>
                  <a:txBody>
                    <a:bodyPr/>
                    <a:lstStyle/>
                    <a:p>
                      <a:pPr algn="ctr"/>
                      <a:endParaRPr lang="fr-F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1</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2</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3</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4</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5</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6</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7</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8</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9</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10</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11</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12</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extLst>
                  <a:ext uri="{0D108BD9-81ED-4DB2-BD59-A6C34878D82A}">
                    <a16:rowId xmlns:a16="http://schemas.microsoft.com/office/drawing/2014/main" val="26728922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Prix (c) </a:t>
                      </a:r>
                      <a:endParaRPr lang="fr-FR" sz="1600" baseline="-25000" dirty="0"/>
                    </a:p>
                  </a:txBody>
                  <a:tcPr/>
                </a:tc>
                <a:tc>
                  <a:txBody>
                    <a:bodyPr/>
                    <a:lstStyle/>
                    <a:p>
                      <a:pPr algn="ctr"/>
                      <a:r>
                        <a:rPr lang="fr-FR" sz="1600" b="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extLst>
                  <a:ext uri="{0D108BD9-81ED-4DB2-BD59-A6C34878D82A}">
                    <a16:rowId xmlns:a16="http://schemas.microsoft.com/office/drawing/2014/main" val="12796633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Poids (w)</a:t>
                      </a:r>
                      <a:endParaRPr lang="fr-FR" sz="1600" baseline="-25000" dirty="0"/>
                    </a:p>
                  </a:txBody>
                  <a:tcPr/>
                </a:tc>
                <a:tc>
                  <a:txBody>
                    <a:bodyPr/>
                    <a:lstStyle/>
                    <a:p>
                      <a:pPr algn="ctr"/>
                      <a:r>
                        <a:rPr lang="fr-FR" sz="1600" b="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extLst>
                  <a:ext uri="{0D108BD9-81ED-4DB2-BD59-A6C34878D82A}">
                    <a16:rowId xmlns:a16="http://schemas.microsoft.com/office/drawing/2014/main" val="427195709"/>
                  </a:ext>
                </a:extLst>
              </a:tr>
            </a:tbl>
          </a:graphicData>
        </a:graphic>
      </p:graphicFrame>
      <p:sp>
        <p:nvSpPr>
          <p:cNvPr id="2" name="Rectangle 1">
            <a:extLst>
              <a:ext uri="{FF2B5EF4-FFF2-40B4-BE49-F238E27FC236}">
                <a16:creationId xmlns:a16="http://schemas.microsoft.com/office/drawing/2014/main" id="{ACF4728E-A6ED-5B40-9A27-DF994BE4380D}"/>
              </a:ext>
            </a:extLst>
          </p:cNvPr>
          <p:cNvSpPr/>
          <p:nvPr/>
        </p:nvSpPr>
        <p:spPr>
          <a:xfrm>
            <a:off x="337120" y="2524462"/>
            <a:ext cx="8063706" cy="3908762"/>
          </a:xfrm>
          <a:prstGeom prst="rect">
            <a:avLst/>
          </a:prstGeom>
        </p:spPr>
        <p:txBody>
          <a:bodyPr wrap="square">
            <a:spAutoFit/>
          </a:bodyPr>
          <a:lstStyle/>
          <a:p>
            <a:pPr lvl="1" algn="just">
              <a:spcAft>
                <a:spcPts val="600"/>
              </a:spcAft>
            </a:pPr>
            <a:r>
              <a:rPr lang="fr-FR" i="1" dirty="0" err="1">
                <a:solidFill>
                  <a:srgbClr val="800080"/>
                </a:solidFill>
              </a:rPr>
              <a:t>Init</a:t>
            </a:r>
            <a:r>
              <a:rPr lang="fr-FR" i="1" dirty="0">
                <a:solidFill>
                  <a:srgbClr val="800080"/>
                </a:solidFill>
              </a:rPr>
              <a:t> </a:t>
            </a:r>
            <a:r>
              <a:rPr lang="fr-FR" i="1" dirty="0" err="1">
                <a:solidFill>
                  <a:srgbClr val="800080"/>
                </a:solidFill>
              </a:rPr>
              <a:t>Ob.ph</a:t>
            </a:r>
            <a:r>
              <a:rPr lang="fr-FR" i="1" dirty="0">
                <a:solidFill>
                  <a:srgbClr val="800080"/>
                </a:solidFill>
              </a:rPr>
              <a:t> = Min, Max=100, ph=5, Min =1, nb=100, F[liste, prix, poids], </a:t>
            </a:r>
          </a:p>
          <a:p>
            <a:pPr lvl="1" algn="just">
              <a:spcAft>
                <a:spcPts val="600"/>
              </a:spcAft>
            </a:pPr>
            <a:r>
              <a:rPr lang="fr-FR" i="1" dirty="0">
                <a:solidFill>
                  <a:srgbClr val="800080"/>
                </a:solidFill>
              </a:rPr>
              <a:t>Solution [liste, prix=-</a:t>
            </a:r>
            <a:r>
              <a:rPr lang="fr-FR" i="1" dirty="0" err="1">
                <a:solidFill>
                  <a:srgbClr val="800080"/>
                </a:solidFill>
              </a:rPr>
              <a:t>inf</a:t>
            </a:r>
            <a:r>
              <a:rPr lang="fr-FR" i="1" dirty="0">
                <a:solidFill>
                  <a:srgbClr val="800080"/>
                </a:solidFill>
              </a:rPr>
              <a:t>, poids], </a:t>
            </a:r>
            <a:r>
              <a:rPr lang="fr-FR" i="1" dirty="0" err="1">
                <a:solidFill>
                  <a:srgbClr val="800080"/>
                </a:solidFill>
              </a:rPr>
              <a:t>MaxPoids</a:t>
            </a:r>
            <a:endParaRPr lang="fr-FR" i="1" dirty="0">
              <a:solidFill>
                <a:srgbClr val="800080"/>
              </a:solidFill>
            </a:endParaRPr>
          </a:p>
          <a:p>
            <a:pPr lvl="1" algn="just">
              <a:spcAft>
                <a:spcPts val="600"/>
              </a:spcAft>
            </a:pPr>
            <a:r>
              <a:rPr lang="fr-FR" i="1" dirty="0">
                <a:solidFill>
                  <a:srgbClr val="800080"/>
                </a:solidFill>
              </a:rPr>
              <a:t>Tant que test pas réalisé</a:t>
            </a:r>
          </a:p>
          <a:p>
            <a:pPr lvl="1" algn="just">
              <a:spcAft>
                <a:spcPts val="600"/>
              </a:spcAft>
            </a:pPr>
            <a:r>
              <a:rPr lang="fr-FR" i="1" dirty="0">
                <a:solidFill>
                  <a:srgbClr val="800080"/>
                </a:solidFill>
              </a:rPr>
              <a:t>      for </a:t>
            </a:r>
            <a:r>
              <a:rPr lang="fr-FR" i="1" dirty="0" err="1">
                <a:solidFill>
                  <a:srgbClr val="800080"/>
                </a:solidFill>
              </a:rPr>
              <a:t>ob</a:t>
            </a:r>
            <a:r>
              <a:rPr lang="fr-FR" i="1" dirty="0">
                <a:solidFill>
                  <a:srgbClr val="800080"/>
                </a:solidFill>
              </a:rPr>
              <a:t> </a:t>
            </a:r>
            <a:r>
              <a:rPr lang="fr-FR" i="1" dirty="0" err="1">
                <a:solidFill>
                  <a:srgbClr val="800080"/>
                </a:solidFill>
              </a:rPr>
              <a:t>ob.nC</a:t>
            </a:r>
            <a:r>
              <a:rPr lang="fr-FR" i="1" dirty="0">
                <a:solidFill>
                  <a:srgbClr val="800080"/>
                </a:solidFill>
              </a:rPr>
              <a:t>=0</a:t>
            </a:r>
          </a:p>
          <a:p>
            <a:pPr lvl="1" algn="just">
              <a:spcAft>
                <a:spcPts val="600"/>
              </a:spcAft>
            </a:pPr>
            <a:r>
              <a:rPr lang="fr-FR" i="1" dirty="0">
                <a:solidFill>
                  <a:srgbClr val="800080"/>
                </a:solidFill>
              </a:rPr>
              <a:t>      boucle Fourmis </a:t>
            </a:r>
          </a:p>
          <a:p>
            <a:pPr lvl="1" algn="just">
              <a:spcAft>
                <a:spcPts val="600"/>
              </a:spcAft>
            </a:pPr>
            <a:r>
              <a:rPr lang="fr-FR" i="1" dirty="0">
                <a:solidFill>
                  <a:srgbClr val="800080"/>
                </a:solidFill>
              </a:rPr>
              <a:t>          Calculer </a:t>
            </a:r>
            <a:r>
              <a:rPr lang="fr-FR" i="1" dirty="0" err="1">
                <a:solidFill>
                  <a:srgbClr val="800080"/>
                </a:solidFill>
              </a:rPr>
              <a:t>liste-R</a:t>
            </a:r>
            <a:r>
              <a:rPr lang="fr-FR" i="1" dirty="0">
                <a:solidFill>
                  <a:srgbClr val="800080"/>
                </a:solidFill>
              </a:rPr>
              <a:t>. : </a:t>
            </a:r>
            <a:r>
              <a:rPr lang="fr-FR" i="1" dirty="0" err="1">
                <a:solidFill>
                  <a:srgbClr val="800080"/>
                </a:solidFill>
              </a:rPr>
              <a:t>Ens</a:t>
            </a:r>
            <a:r>
              <a:rPr lang="fr-FR" i="1" dirty="0">
                <a:solidFill>
                  <a:srgbClr val="800080"/>
                </a:solidFill>
              </a:rPr>
              <a:t> des Ob avec </a:t>
            </a:r>
            <a:r>
              <a:rPr lang="fr-FR" i="1" dirty="0" err="1">
                <a:solidFill>
                  <a:srgbClr val="800080"/>
                </a:solidFill>
              </a:rPr>
              <a:t>Ob.poids</a:t>
            </a:r>
            <a:r>
              <a:rPr lang="fr-FR" i="1" dirty="0">
                <a:solidFill>
                  <a:srgbClr val="800080"/>
                </a:solidFill>
              </a:rPr>
              <a:t> &lt;= </a:t>
            </a:r>
            <a:r>
              <a:rPr lang="fr-FR" i="1" dirty="0" err="1">
                <a:solidFill>
                  <a:srgbClr val="800080"/>
                </a:solidFill>
              </a:rPr>
              <a:t>MaxPoids-F.poids</a:t>
            </a:r>
            <a:endParaRPr lang="fr-FR" i="1" dirty="0">
              <a:solidFill>
                <a:srgbClr val="800080"/>
              </a:solidFill>
            </a:endParaRPr>
          </a:p>
          <a:p>
            <a:pPr lvl="1" algn="just">
              <a:spcAft>
                <a:spcPts val="600"/>
              </a:spcAft>
            </a:pPr>
            <a:r>
              <a:rPr lang="fr-FR" i="1" dirty="0">
                <a:solidFill>
                  <a:srgbClr val="800080"/>
                </a:solidFill>
              </a:rPr>
              <a:t>          si </a:t>
            </a:r>
            <a:r>
              <a:rPr lang="fr-FR" i="1" dirty="0" err="1">
                <a:solidFill>
                  <a:srgbClr val="800080"/>
                </a:solidFill>
              </a:rPr>
              <a:t>liste-R</a:t>
            </a:r>
            <a:r>
              <a:rPr lang="fr-FR" i="1" dirty="0">
                <a:solidFill>
                  <a:srgbClr val="800080"/>
                </a:solidFill>
              </a:rPr>
              <a:t> est vide { Solution = Max (</a:t>
            </a:r>
            <a:r>
              <a:rPr lang="fr-FR" i="1" dirty="0" err="1">
                <a:solidFill>
                  <a:srgbClr val="800080"/>
                </a:solidFill>
              </a:rPr>
              <a:t>Soulition</a:t>
            </a:r>
            <a:r>
              <a:rPr lang="fr-FR" i="1" dirty="0">
                <a:solidFill>
                  <a:srgbClr val="800080"/>
                </a:solidFill>
              </a:rPr>
              <a:t>, F), F=0, continuer}</a:t>
            </a:r>
          </a:p>
          <a:p>
            <a:pPr lvl="1" algn="just">
              <a:spcAft>
                <a:spcPts val="600"/>
              </a:spcAft>
            </a:pPr>
            <a:r>
              <a:rPr lang="fr-FR" i="1" dirty="0">
                <a:solidFill>
                  <a:srgbClr val="800080"/>
                </a:solidFill>
              </a:rPr>
              <a:t>          Tirage </a:t>
            </a:r>
            <a:r>
              <a:rPr lang="fr-FR" i="1" dirty="0" err="1">
                <a:solidFill>
                  <a:srgbClr val="800080"/>
                </a:solidFill>
              </a:rPr>
              <a:t>psedo</a:t>
            </a:r>
            <a:r>
              <a:rPr lang="fr-FR" i="1" dirty="0">
                <a:solidFill>
                  <a:srgbClr val="800080"/>
                </a:solidFill>
              </a:rPr>
              <a:t>-aléatoire dans </a:t>
            </a:r>
            <a:r>
              <a:rPr lang="fr-FR" i="1" dirty="0" err="1">
                <a:solidFill>
                  <a:srgbClr val="800080"/>
                </a:solidFill>
              </a:rPr>
              <a:t>Liste-R</a:t>
            </a:r>
            <a:r>
              <a:rPr lang="fr-FR" i="1" dirty="0">
                <a:solidFill>
                  <a:srgbClr val="800080"/>
                </a:solidFill>
              </a:rPr>
              <a:t>: </a:t>
            </a:r>
            <a:r>
              <a:rPr lang="fr-FR" i="1" dirty="0" err="1">
                <a:solidFill>
                  <a:srgbClr val="800080"/>
                </a:solidFill>
              </a:rPr>
              <a:t>random</a:t>
            </a:r>
            <a:r>
              <a:rPr lang="fr-FR" i="1" dirty="0">
                <a:solidFill>
                  <a:srgbClr val="800080"/>
                </a:solidFill>
              </a:rPr>
              <a:t>(0, S(</a:t>
            </a:r>
            <a:r>
              <a:rPr lang="fr-FR" i="1" dirty="0" err="1">
                <a:solidFill>
                  <a:srgbClr val="800080"/>
                </a:solidFill>
              </a:rPr>
              <a:t>LR.Ob.ph</a:t>
            </a:r>
            <a:r>
              <a:rPr lang="fr-FR" i="1" dirty="0">
                <a:solidFill>
                  <a:srgbClr val="800080"/>
                </a:solidFill>
              </a:rPr>
              <a:t>))</a:t>
            </a:r>
          </a:p>
          <a:p>
            <a:pPr lvl="1" algn="just">
              <a:spcAft>
                <a:spcPts val="600"/>
              </a:spcAft>
            </a:pPr>
            <a:r>
              <a:rPr lang="fr-FR" i="1" dirty="0">
                <a:solidFill>
                  <a:srgbClr val="800080"/>
                </a:solidFill>
              </a:rPr>
              <a:t>                 choisi l’élément qui correspond, </a:t>
            </a:r>
            <a:r>
              <a:rPr lang="fr-FR" i="1" dirty="0" err="1">
                <a:solidFill>
                  <a:srgbClr val="800080"/>
                </a:solidFill>
              </a:rPr>
              <a:t>Ob.nC</a:t>
            </a:r>
            <a:r>
              <a:rPr lang="fr-FR" i="1" dirty="0">
                <a:solidFill>
                  <a:srgbClr val="800080"/>
                </a:solidFill>
              </a:rPr>
              <a:t>+=1</a:t>
            </a:r>
          </a:p>
          <a:p>
            <a:pPr lvl="1" algn="just">
              <a:spcAft>
                <a:spcPts val="600"/>
              </a:spcAft>
            </a:pPr>
            <a:r>
              <a:rPr lang="fr-FR" i="1" dirty="0">
                <a:solidFill>
                  <a:srgbClr val="800080"/>
                </a:solidFill>
              </a:rPr>
              <a:t>      Met a jour les ph </a:t>
            </a:r>
            <a:r>
              <a:rPr lang="fr-FR" i="1" dirty="0" err="1">
                <a:solidFill>
                  <a:srgbClr val="800080"/>
                </a:solidFill>
              </a:rPr>
              <a:t>Ob.ph</a:t>
            </a:r>
            <a:r>
              <a:rPr lang="fr-FR" i="1" dirty="0">
                <a:solidFill>
                  <a:srgbClr val="800080"/>
                </a:solidFill>
              </a:rPr>
              <a:t> = </a:t>
            </a:r>
            <a:r>
              <a:rPr lang="fr-FR" i="1" dirty="0" err="1">
                <a:solidFill>
                  <a:srgbClr val="800080"/>
                </a:solidFill>
              </a:rPr>
              <a:t>Ob.ph</a:t>
            </a:r>
            <a:r>
              <a:rPr lang="fr-FR" i="1" dirty="0">
                <a:solidFill>
                  <a:srgbClr val="800080"/>
                </a:solidFill>
              </a:rPr>
              <a:t> + </a:t>
            </a:r>
            <a:r>
              <a:rPr lang="fr-FR" i="1" dirty="0" err="1">
                <a:solidFill>
                  <a:srgbClr val="800080"/>
                </a:solidFill>
              </a:rPr>
              <a:t>Ob.nC</a:t>
            </a:r>
            <a:r>
              <a:rPr lang="fr-FR" i="1" dirty="0">
                <a:solidFill>
                  <a:srgbClr val="800080"/>
                </a:solidFill>
              </a:rPr>
              <a:t>*ph sans dépasser Max</a:t>
            </a:r>
          </a:p>
          <a:p>
            <a:pPr lvl="1" algn="just">
              <a:spcAft>
                <a:spcPts val="600"/>
              </a:spcAft>
            </a:pPr>
            <a:r>
              <a:rPr lang="fr-FR" i="1" dirty="0">
                <a:solidFill>
                  <a:srgbClr val="800080"/>
                </a:solidFill>
              </a:rPr>
              <a:t>      Enlever 1 à tous les </a:t>
            </a:r>
            <a:r>
              <a:rPr lang="fr-FR" i="1" dirty="0" err="1">
                <a:solidFill>
                  <a:srgbClr val="800080"/>
                </a:solidFill>
              </a:rPr>
              <a:t>ob</a:t>
            </a:r>
            <a:r>
              <a:rPr lang="fr-FR" i="1" dirty="0">
                <a:solidFill>
                  <a:srgbClr val="800080"/>
                </a:solidFill>
              </a:rPr>
              <a:t> sans aller sous Mi</a:t>
            </a:r>
          </a:p>
        </p:txBody>
      </p:sp>
    </p:spTree>
    <p:extLst>
      <p:ext uri="{BB962C8B-B14F-4D97-AF65-F5344CB8AC3E}">
        <p14:creationId xmlns:p14="http://schemas.microsoft.com/office/powerpoint/2010/main" val="341722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6187001"/>
            <a:chOff x="0" y="998538"/>
            <a:chExt cx="9144000" cy="61870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5678478"/>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Algorithme Branch and Bond</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Cet algorithme est utilisé pour résoudre des problèmes d’optimisation lorsque le nombre de solution réalisables est exponentiel.</a:t>
              </a:r>
            </a:p>
            <a:p>
              <a:pPr lvl="1" algn="just">
                <a:spcAft>
                  <a:spcPts val="600"/>
                </a:spcAft>
                <a:buFont typeface="Wingdings" pitchFamily="2" charset="2"/>
                <a:buChar char="§"/>
              </a:pPr>
              <a:r>
                <a:rPr lang="fr-FR" i="1" dirty="0">
                  <a:solidFill>
                    <a:srgbClr val="800080"/>
                  </a:solidFill>
                </a:rPr>
                <a:t> Un problème de programmation linéaire en nombres entiers (PLNE) est un problème de (PL) avec des variables qui doivent entières.</a:t>
              </a:r>
            </a:p>
            <a:p>
              <a:pPr lvl="1" algn="just">
                <a:spcAft>
                  <a:spcPts val="600"/>
                </a:spcAft>
                <a:buFont typeface="Wingdings" pitchFamily="2" charset="2"/>
                <a:buChar char="§"/>
              </a:pPr>
              <a:r>
                <a:rPr lang="fr-FR" i="1" dirty="0">
                  <a:solidFill>
                    <a:srgbClr val="800080"/>
                  </a:solidFill>
                </a:rPr>
                <a:t> Les variables sont soumises à des contraintes d’intégrité.</a:t>
              </a:r>
            </a:p>
            <a:p>
              <a:pPr lvl="1" algn="just">
                <a:spcAft>
                  <a:spcPts val="600"/>
                </a:spcAft>
                <a:buFont typeface="Wingdings" pitchFamily="2" charset="2"/>
                <a:buChar char="§"/>
              </a:pPr>
              <a:r>
                <a:rPr lang="fr-FR" i="1" dirty="0">
                  <a:solidFill>
                    <a:srgbClr val="800080"/>
                  </a:solidFill>
                </a:rPr>
                <a:t> L’approche consiste à utiliser un PL pour trouver une borne haute.</a:t>
              </a:r>
            </a:p>
            <a:p>
              <a:pPr lvl="1" algn="just">
                <a:spcAft>
                  <a:spcPts val="600"/>
                </a:spcAft>
                <a:buFont typeface="Wingdings" pitchFamily="2" charset="2"/>
                <a:buChar char="§"/>
              </a:pPr>
              <a:r>
                <a:rPr lang="fr-FR" i="1" dirty="0">
                  <a:solidFill>
                    <a:srgbClr val="800080"/>
                  </a:solidFill>
                </a:rPr>
                <a:t> La solution permet de connaitre la valeur maximale du prix que l’on peut obtenir avec des objets dans le sac a dos.</a:t>
              </a:r>
            </a:p>
            <a:p>
              <a:pPr lvl="1" algn="just">
                <a:spcAft>
                  <a:spcPts val="600"/>
                </a:spcAft>
                <a:buFont typeface="Wingdings" pitchFamily="2" charset="2"/>
                <a:buChar char="§"/>
              </a:pPr>
              <a:r>
                <a:rPr lang="fr-FR" i="1" dirty="0">
                  <a:solidFill>
                    <a:srgbClr val="800080"/>
                  </a:solidFill>
                </a:rPr>
                <a:t> A partir de la solution obtenue, si au moins une des variables n’est pas entière on découpe le problème en deux ou N sous problèmes.</a:t>
              </a:r>
            </a:p>
            <a:p>
              <a:pPr lvl="1" algn="just">
                <a:spcAft>
                  <a:spcPts val="600"/>
                </a:spcAft>
                <a:buFont typeface="Wingdings" pitchFamily="2" charset="2"/>
                <a:buChar char="§"/>
              </a:pPr>
              <a:r>
                <a:rPr lang="fr-FR" i="1" dirty="0">
                  <a:solidFill>
                    <a:srgbClr val="800080"/>
                  </a:solidFill>
                </a:rPr>
                <a:t> On choisi une variable x</a:t>
              </a:r>
              <a:r>
                <a:rPr lang="fr-FR" i="1" baseline="-25000" dirty="0">
                  <a:solidFill>
                    <a:srgbClr val="800080"/>
                  </a:solidFill>
                </a:rPr>
                <a:t>i</a:t>
              </a:r>
              <a:r>
                <a:rPr lang="fr-FR" i="1" dirty="0">
                  <a:solidFill>
                    <a:srgbClr val="800080"/>
                  </a:solidFill>
                </a:rPr>
                <a:t> = v de la solution avec v valeur non entière.</a:t>
              </a:r>
            </a:p>
            <a:p>
              <a:pPr lvl="1" algn="just">
                <a:spcAft>
                  <a:spcPts val="600"/>
                </a:spcAft>
                <a:buFont typeface="Wingdings" pitchFamily="2" charset="2"/>
                <a:buChar char="§"/>
              </a:pPr>
              <a:r>
                <a:rPr lang="fr-FR" i="1" dirty="0">
                  <a:solidFill>
                    <a:srgbClr val="800080"/>
                  </a:solidFill>
                </a:rPr>
                <a:t> On fait évoluer l’espace des solutions du problème P en ajoutant une contrainte supplémentaire.</a:t>
              </a:r>
            </a:p>
            <a:p>
              <a:pPr lvl="1" algn="just">
                <a:spcAft>
                  <a:spcPts val="600"/>
                </a:spcAft>
                <a:buFont typeface="Wingdings" pitchFamily="2" charset="2"/>
                <a:buChar char="§"/>
              </a:pPr>
              <a:r>
                <a:rPr lang="fr-FR" i="1" dirty="0">
                  <a:solidFill>
                    <a:srgbClr val="800080"/>
                  </a:solidFill>
                </a:rPr>
                <a:t> On peut découper le problème en ajoutant dans le premier x</a:t>
              </a:r>
              <a:r>
                <a:rPr lang="fr-FR" i="1" baseline="-25000" dirty="0">
                  <a:solidFill>
                    <a:srgbClr val="800080"/>
                  </a:solidFill>
                </a:rPr>
                <a:t>i</a:t>
              </a:r>
              <a:r>
                <a:rPr lang="fr-FR" i="1" dirty="0">
                  <a:solidFill>
                    <a:srgbClr val="800080"/>
                  </a:solidFill>
                </a:rPr>
                <a:t> ≤ Entier(v) et pour le second x ≥ Entier(v)+1.</a:t>
              </a:r>
            </a:p>
            <a:p>
              <a:pPr lvl="1" algn="just">
                <a:spcAft>
                  <a:spcPts val="600"/>
                </a:spcAft>
                <a:buFont typeface="Wingdings" pitchFamily="2" charset="2"/>
                <a:buChar char="§"/>
              </a:pPr>
              <a:endParaRPr lang="fr-FR" i="1" dirty="0">
                <a:solidFill>
                  <a:srgbClr val="800080"/>
                </a:solidFill>
              </a:endParaRPr>
            </a:p>
          </p:txBody>
        </p:sp>
      </p:grpSp>
    </p:spTree>
    <p:extLst>
      <p:ext uri="{BB962C8B-B14F-4D97-AF65-F5344CB8AC3E}">
        <p14:creationId xmlns:p14="http://schemas.microsoft.com/office/powerpoint/2010/main" val="3891895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908633"/>
            <a:chOff x="0" y="998538"/>
            <a:chExt cx="9144000" cy="90863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Exemple</a:t>
              </a:r>
              <a:endParaRPr lang="fr-FR" i="1" dirty="0">
                <a:solidFill>
                  <a:srgbClr val="800080"/>
                </a:solidFill>
              </a:endParaRPr>
            </a:p>
          </p:txBody>
        </p:sp>
      </p:grpSp>
      <p:graphicFrame>
        <p:nvGraphicFramePr>
          <p:cNvPr id="11" name="Tableau 4">
            <a:extLst>
              <a:ext uri="{FF2B5EF4-FFF2-40B4-BE49-F238E27FC236}">
                <a16:creationId xmlns:a16="http://schemas.microsoft.com/office/drawing/2014/main" id="{593214B1-DB90-474D-8A12-5D9FFFA891D0}"/>
              </a:ext>
            </a:extLst>
          </p:cNvPr>
          <p:cNvGraphicFramePr>
            <a:graphicFrameLocks noGrp="1"/>
          </p:cNvGraphicFramePr>
          <p:nvPr>
            <p:extLst>
              <p:ext uri="{D42A27DB-BD31-4B8C-83A1-F6EECF244321}">
                <p14:modId xmlns:p14="http://schemas.microsoft.com/office/powerpoint/2010/main" val="3406010490"/>
              </p:ext>
            </p:extLst>
          </p:nvPr>
        </p:nvGraphicFramePr>
        <p:xfrm>
          <a:off x="178878" y="2406891"/>
          <a:ext cx="3849937" cy="1112520"/>
        </p:xfrm>
        <a:graphic>
          <a:graphicData uri="http://schemas.openxmlformats.org/drawingml/2006/table">
            <a:tbl>
              <a:tblPr firstRow="1" bandRow="1">
                <a:tableStyleId>{5C22544A-7EE6-4342-B048-85BDC9FD1C3A}</a:tableStyleId>
              </a:tblPr>
              <a:tblGrid>
                <a:gridCol w="1099982">
                  <a:extLst>
                    <a:ext uri="{9D8B030D-6E8A-4147-A177-3AD203B41FA5}">
                      <a16:colId xmlns:a16="http://schemas.microsoft.com/office/drawing/2014/main" val="1014089598"/>
                    </a:ext>
                  </a:extLst>
                </a:gridCol>
                <a:gridCol w="549991">
                  <a:extLst>
                    <a:ext uri="{9D8B030D-6E8A-4147-A177-3AD203B41FA5}">
                      <a16:colId xmlns:a16="http://schemas.microsoft.com/office/drawing/2014/main" val="1072781514"/>
                    </a:ext>
                  </a:extLst>
                </a:gridCol>
                <a:gridCol w="549991">
                  <a:extLst>
                    <a:ext uri="{9D8B030D-6E8A-4147-A177-3AD203B41FA5}">
                      <a16:colId xmlns:a16="http://schemas.microsoft.com/office/drawing/2014/main" val="2383041290"/>
                    </a:ext>
                  </a:extLst>
                </a:gridCol>
                <a:gridCol w="549991">
                  <a:extLst>
                    <a:ext uri="{9D8B030D-6E8A-4147-A177-3AD203B41FA5}">
                      <a16:colId xmlns:a16="http://schemas.microsoft.com/office/drawing/2014/main" val="3553273266"/>
                    </a:ext>
                  </a:extLst>
                </a:gridCol>
                <a:gridCol w="549991">
                  <a:extLst>
                    <a:ext uri="{9D8B030D-6E8A-4147-A177-3AD203B41FA5}">
                      <a16:colId xmlns:a16="http://schemas.microsoft.com/office/drawing/2014/main" val="3364724726"/>
                    </a:ext>
                  </a:extLst>
                </a:gridCol>
                <a:gridCol w="549991">
                  <a:extLst>
                    <a:ext uri="{9D8B030D-6E8A-4147-A177-3AD203B41FA5}">
                      <a16:colId xmlns:a16="http://schemas.microsoft.com/office/drawing/2014/main" val="1794493236"/>
                    </a:ext>
                  </a:extLst>
                </a:gridCol>
              </a:tblGrid>
              <a:tr h="370840">
                <a:tc>
                  <a:txBody>
                    <a:bodyPr/>
                    <a:lstStyle/>
                    <a:p>
                      <a:pPr algn="ctr"/>
                      <a:endParaRPr lang="fr-F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1</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2</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3</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4</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5</a:t>
                      </a:r>
                      <a:endParaRPr lang="fr-FR" sz="1600" baseline="-25000" dirty="0"/>
                    </a:p>
                  </a:txBody>
                  <a:tcPr/>
                </a:tc>
                <a:extLst>
                  <a:ext uri="{0D108BD9-81ED-4DB2-BD59-A6C34878D82A}">
                    <a16:rowId xmlns:a16="http://schemas.microsoft.com/office/drawing/2014/main" val="26728922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Prix (c) </a:t>
                      </a:r>
                      <a:endParaRPr lang="fr-FR" sz="1600" baseline="-25000" dirty="0"/>
                    </a:p>
                  </a:txBody>
                  <a:tcPr/>
                </a:tc>
                <a:tc>
                  <a:txBody>
                    <a:bodyPr/>
                    <a:lstStyle/>
                    <a:p>
                      <a:pPr algn="ctr"/>
                      <a:r>
                        <a:rPr lang="fr-FR" sz="1600" b="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extLst>
                  <a:ext uri="{0D108BD9-81ED-4DB2-BD59-A6C34878D82A}">
                    <a16:rowId xmlns:a16="http://schemas.microsoft.com/office/drawing/2014/main" val="12796633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Poids (w)</a:t>
                      </a:r>
                      <a:endParaRPr lang="fr-FR" sz="1600" baseline="-25000" dirty="0"/>
                    </a:p>
                  </a:txBody>
                  <a:tcPr/>
                </a:tc>
                <a:tc>
                  <a:txBody>
                    <a:bodyPr/>
                    <a:lstStyle/>
                    <a:p>
                      <a:pPr algn="ctr"/>
                      <a:r>
                        <a:rPr lang="fr-FR" sz="1600" b="0"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extLst>
                  <a:ext uri="{0D108BD9-81ED-4DB2-BD59-A6C34878D82A}">
                    <a16:rowId xmlns:a16="http://schemas.microsoft.com/office/drawing/2014/main" val="427195709"/>
                  </a:ext>
                </a:extLst>
              </a:tr>
            </a:tbl>
          </a:graphicData>
        </a:graphic>
      </p:graphicFrame>
      <p:sp>
        <p:nvSpPr>
          <p:cNvPr id="12" name="Rectangle 1">
            <a:extLst>
              <a:ext uri="{FF2B5EF4-FFF2-40B4-BE49-F238E27FC236}">
                <a16:creationId xmlns:a16="http://schemas.microsoft.com/office/drawing/2014/main" id="{A6D33FE6-055A-B949-9BDF-F32A810E46F6}"/>
              </a:ext>
            </a:extLst>
          </p:cNvPr>
          <p:cNvSpPr>
            <a:spLocks noChangeArrowheads="1"/>
          </p:cNvSpPr>
          <p:nvPr/>
        </p:nvSpPr>
        <p:spPr bwMode="auto">
          <a:xfrm>
            <a:off x="1894189" y="1996554"/>
            <a:ext cx="2094469"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Capacité max = 10</a:t>
            </a:r>
          </a:p>
        </p:txBody>
      </p:sp>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7279DC5A-DA12-324A-90B8-96F160CB8F34}"/>
                  </a:ext>
                </a:extLst>
              </p:cNvPr>
              <p:cNvSpPr txBox="1"/>
              <p:nvPr/>
            </p:nvSpPr>
            <p:spPr>
              <a:xfrm>
                <a:off x="4359350" y="1969611"/>
                <a:ext cx="42493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800080"/>
                          </a:solidFill>
                          <a:latin typeface="Cambria Math" panose="02040503050406030204" pitchFamily="18" charset="0"/>
                        </a:rPr>
                        <m:t>𝑍</m:t>
                      </m:r>
                      <m:r>
                        <a:rPr lang="fr-FR" b="0" i="1" smtClean="0">
                          <a:solidFill>
                            <a:srgbClr val="800080"/>
                          </a:solidFill>
                          <a:latin typeface="Cambria Math" panose="02040503050406030204" pitchFamily="18" charset="0"/>
                        </a:rPr>
                        <m:t>= </m:t>
                      </m:r>
                      <m:r>
                        <a:rPr lang="fr-FR" b="0" i="1" smtClean="0">
                          <a:solidFill>
                            <a:srgbClr val="800080"/>
                          </a:solidFill>
                          <a:latin typeface="Cambria Math" panose="02040503050406030204" pitchFamily="18" charset="0"/>
                        </a:rPr>
                        <m:t>𝑀𝑎𝑥</m:t>
                      </m:r>
                      <m:r>
                        <a:rPr lang="fr-FR" b="0" i="1" smtClean="0">
                          <a:solidFill>
                            <a:srgbClr val="800080"/>
                          </a:solidFill>
                          <a:latin typeface="Cambria Math" panose="02040503050406030204" pitchFamily="18" charset="0"/>
                        </a:rPr>
                        <m:t> (5</m:t>
                      </m:r>
                      <m:r>
                        <a:rPr lang="fr-FR" b="0" i="1" smtClean="0">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1</m:t>
                      </m:r>
                      <m:r>
                        <a:rPr lang="fr-FR" b="0" i="1" smtClean="0">
                          <a:solidFill>
                            <a:srgbClr val="800080"/>
                          </a:solidFill>
                          <a:latin typeface="Cambria Math" panose="02040503050406030204" pitchFamily="18" charset="0"/>
                        </a:rPr>
                        <m:t>+4</m:t>
                      </m:r>
                      <m:r>
                        <a:rPr lang="fr-FR" b="0" i="1" smtClean="0">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2</m:t>
                      </m:r>
                      <m:r>
                        <a:rPr lang="fr-FR" i="1">
                          <a:solidFill>
                            <a:srgbClr val="800080"/>
                          </a:solidFill>
                          <a:latin typeface="Cambria Math" panose="02040503050406030204" pitchFamily="18" charset="0"/>
                        </a:rPr>
                        <m:t> +</m:t>
                      </m:r>
                      <m:r>
                        <a:rPr lang="fr-FR" b="0" i="1" smtClean="0">
                          <a:solidFill>
                            <a:srgbClr val="800080"/>
                          </a:solidFill>
                          <a:latin typeface="Cambria Math" panose="02040503050406030204" pitchFamily="18" charset="0"/>
                        </a:rPr>
                        <m:t>2</m:t>
                      </m:r>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3</m:t>
                      </m:r>
                      <m:r>
                        <a:rPr lang="fr-FR" i="1">
                          <a:solidFill>
                            <a:srgbClr val="800080"/>
                          </a:solidFill>
                          <a:latin typeface="Cambria Math" panose="02040503050406030204" pitchFamily="18" charset="0"/>
                        </a:rPr>
                        <m:t> +</m:t>
                      </m:r>
                      <m:r>
                        <a:rPr lang="fr-FR" b="0" i="1" smtClean="0">
                          <a:solidFill>
                            <a:srgbClr val="800080"/>
                          </a:solidFill>
                          <a:latin typeface="Cambria Math" panose="02040503050406030204" pitchFamily="18" charset="0"/>
                        </a:rPr>
                        <m:t>4</m:t>
                      </m:r>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4</m:t>
                      </m:r>
                      <m:r>
                        <a:rPr lang="fr-FR" i="1">
                          <a:solidFill>
                            <a:srgbClr val="800080"/>
                          </a:solidFill>
                          <a:latin typeface="Cambria Math" panose="02040503050406030204" pitchFamily="18" charset="0"/>
                        </a:rPr>
                        <m:t> +</m:t>
                      </m:r>
                      <m:r>
                        <a:rPr lang="fr-FR" b="0" i="1" smtClean="0">
                          <a:solidFill>
                            <a:srgbClr val="800080"/>
                          </a:solidFill>
                          <a:latin typeface="Cambria Math" panose="02040503050406030204" pitchFamily="18" charset="0"/>
                        </a:rPr>
                        <m:t>3</m:t>
                      </m:r>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5</m:t>
                      </m:r>
                      <m:r>
                        <a:rPr lang="fr-FR" i="1">
                          <a:solidFill>
                            <a:srgbClr val="800080"/>
                          </a:solidFill>
                          <a:latin typeface="Cambria Math" panose="02040503050406030204" pitchFamily="18" charset="0"/>
                        </a:rPr>
                        <m:t> </m:t>
                      </m:r>
                      <m:r>
                        <a:rPr lang="fr-FR" b="0" i="1" smtClean="0">
                          <a:solidFill>
                            <a:srgbClr val="800080"/>
                          </a:solidFill>
                          <a:latin typeface="Cambria Math" panose="02040503050406030204" pitchFamily="18" charset="0"/>
                        </a:rPr>
                        <m:t>)</m:t>
                      </m:r>
                    </m:oMath>
                  </m:oMathPara>
                </a14:m>
                <a:endParaRPr lang="fr-FR" dirty="0">
                  <a:solidFill>
                    <a:srgbClr val="800080"/>
                  </a:solidFill>
                </a:endParaRPr>
              </a:p>
            </p:txBody>
          </p:sp>
        </mc:Choice>
        <mc:Fallback xmlns="">
          <p:sp>
            <p:nvSpPr>
              <p:cNvPr id="13" name="ZoneTexte 12">
                <a:extLst>
                  <a:ext uri="{FF2B5EF4-FFF2-40B4-BE49-F238E27FC236}">
                    <a16:creationId xmlns:a16="http://schemas.microsoft.com/office/drawing/2014/main" id="{7279DC5A-DA12-324A-90B8-96F160CB8F34}"/>
                  </a:ext>
                </a:extLst>
              </p:cNvPr>
              <p:cNvSpPr txBox="1">
                <a:spLocks noRot="1" noChangeAspect="1" noMove="1" noResize="1" noEditPoints="1" noAdjustHandles="1" noChangeArrowheads="1" noChangeShapeType="1" noTextEdit="1"/>
              </p:cNvSpPr>
              <p:nvPr/>
            </p:nvSpPr>
            <p:spPr>
              <a:xfrm>
                <a:off x="4359350" y="1969611"/>
                <a:ext cx="4249368" cy="276999"/>
              </a:xfrm>
              <a:prstGeom prst="rect">
                <a:avLst/>
              </a:prstGeom>
              <a:blipFill>
                <a:blip r:embed="rId4"/>
                <a:stretch>
                  <a:fillRect l="-597" t="-4348" r="-1493" b="-3913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75F8650-A631-4542-9DCB-3EC9C3751F3D}"/>
                  </a:ext>
                </a:extLst>
              </p:cNvPr>
              <p:cNvSpPr/>
              <p:nvPr/>
            </p:nvSpPr>
            <p:spPr>
              <a:xfrm>
                <a:off x="4402200" y="2404496"/>
                <a:ext cx="4044697" cy="369332"/>
              </a:xfrm>
              <a:prstGeom prst="rect">
                <a:avLst/>
              </a:prstGeom>
            </p:spPr>
            <p:txBody>
              <a:bodyPr wrap="none">
                <a:spAutoFit/>
              </a:bodyPr>
              <a:lstStyle/>
              <a:p>
                <a14:m>
                  <m:oMath xmlns:m="http://schemas.openxmlformats.org/officeDocument/2006/math">
                    <m:r>
                      <a:rPr lang="fr-FR" i="1" smtClean="0">
                        <a:solidFill>
                          <a:srgbClr val="800080"/>
                        </a:solidFill>
                        <a:latin typeface="Cambria Math" panose="02040503050406030204" pitchFamily="18" charset="0"/>
                      </a:rPr>
                      <m:t>9</m:t>
                    </m:r>
                    <m:r>
                      <a:rPr lang="fr-FR" i="1" smtClean="0">
                        <a:solidFill>
                          <a:srgbClr val="800080"/>
                        </a:solidFill>
                        <a:latin typeface="Cambria Math" panose="02040503050406030204" pitchFamily="18" charset="0"/>
                      </a:rPr>
                      <m:t>𝑥</m:t>
                    </m:r>
                    <m:r>
                      <a:rPr lang="fr-FR" i="1" baseline="-25000">
                        <a:solidFill>
                          <a:srgbClr val="800080"/>
                        </a:solidFill>
                        <a:latin typeface="Cambria Math" panose="02040503050406030204" pitchFamily="18" charset="0"/>
                      </a:rPr>
                      <m:t>1</m:t>
                    </m:r>
                    <m:r>
                      <a:rPr lang="fr-FR" i="1">
                        <a:solidFill>
                          <a:srgbClr val="800080"/>
                        </a:solidFill>
                        <a:latin typeface="Cambria Math" panose="02040503050406030204" pitchFamily="18" charset="0"/>
                      </a:rPr>
                      <m:t>+7</m:t>
                    </m:r>
                    <m:r>
                      <a:rPr lang="fr-FR" i="1">
                        <a:solidFill>
                          <a:srgbClr val="800080"/>
                        </a:solidFill>
                        <a:latin typeface="Cambria Math" panose="02040503050406030204" pitchFamily="18" charset="0"/>
                      </a:rPr>
                      <m:t>𝑥</m:t>
                    </m:r>
                    <m:r>
                      <a:rPr lang="fr-FR" i="1" baseline="-25000">
                        <a:solidFill>
                          <a:srgbClr val="800080"/>
                        </a:solidFill>
                        <a:latin typeface="Cambria Math" panose="02040503050406030204" pitchFamily="18" charset="0"/>
                      </a:rPr>
                      <m:t>2</m:t>
                    </m:r>
                    <m:r>
                      <a:rPr lang="fr-FR" i="1">
                        <a:solidFill>
                          <a:srgbClr val="800080"/>
                        </a:solidFill>
                        <a:latin typeface="Cambria Math" panose="02040503050406030204" pitchFamily="18" charset="0"/>
                      </a:rPr>
                      <m:t>+3</m:t>
                    </m:r>
                    <m:r>
                      <a:rPr lang="fr-FR" i="1">
                        <a:solidFill>
                          <a:srgbClr val="800080"/>
                        </a:solidFill>
                        <a:latin typeface="Cambria Math" panose="02040503050406030204" pitchFamily="18" charset="0"/>
                      </a:rPr>
                      <m:t>𝑥</m:t>
                    </m:r>
                    <m:r>
                      <a:rPr lang="fr-FR" i="1" baseline="-25000">
                        <a:solidFill>
                          <a:srgbClr val="800080"/>
                        </a:solidFill>
                        <a:latin typeface="Cambria Math" panose="02040503050406030204" pitchFamily="18" charset="0"/>
                      </a:rPr>
                      <m:t>3</m:t>
                    </m:r>
                    <m:r>
                      <a:rPr lang="fr-FR" i="1">
                        <a:solidFill>
                          <a:srgbClr val="800080"/>
                        </a:solidFill>
                        <a:latin typeface="Cambria Math" panose="02040503050406030204" pitchFamily="18" charset="0"/>
                      </a:rPr>
                      <m:t>+5</m:t>
                    </m:r>
                    <m:r>
                      <a:rPr lang="fr-FR" i="1">
                        <a:solidFill>
                          <a:srgbClr val="800080"/>
                        </a:solidFill>
                        <a:latin typeface="Cambria Math" panose="02040503050406030204" pitchFamily="18" charset="0"/>
                      </a:rPr>
                      <m:t>𝑥</m:t>
                    </m:r>
                    <m:r>
                      <a:rPr lang="fr-FR" i="1" baseline="-25000">
                        <a:solidFill>
                          <a:srgbClr val="800080"/>
                        </a:solidFill>
                        <a:latin typeface="Cambria Math" panose="02040503050406030204" pitchFamily="18" charset="0"/>
                      </a:rPr>
                      <m:t>4</m:t>
                    </m:r>
                    <m:r>
                      <a:rPr lang="fr-FR" i="1">
                        <a:solidFill>
                          <a:srgbClr val="800080"/>
                        </a:solidFill>
                        <a:latin typeface="Cambria Math" panose="02040503050406030204" pitchFamily="18" charset="0"/>
                      </a:rPr>
                      <m:t>+5</m:t>
                    </m:r>
                    <m:r>
                      <a:rPr lang="fr-FR" i="1">
                        <a:solidFill>
                          <a:srgbClr val="800080"/>
                        </a:solidFill>
                        <a:latin typeface="Cambria Math" panose="02040503050406030204" pitchFamily="18" charset="0"/>
                      </a:rPr>
                      <m:t>𝑥</m:t>
                    </m:r>
                    <m:r>
                      <a:rPr lang="fr-FR" i="1" baseline="-25000">
                        <a:solidFill>
                          <a:srgbClr val="800080"/>
                        </a:solidFill>
                        <a:latin typeface="Cambria Math" panose="02040503050406030204" pitchFamily="18" charset="0"/>
                      </a:rPr>
                      <m:t>5</m:t>
                    </m:r>
                    <m:r>
                      <a:rPr lang="fr-FR" i="1">
                        <a:solidFill>
                          <a:srgbClr val="800080"/>
                        </a:solidFill>
                        <a:latin typeface="Cambria Math" panose="02040503050406030204" pitchFamily="18" charset="0"/>
                      </a:rPr>
                      <m:t>+ </m:t>
                    </m:r>
                    <m:r>
                      <a:rPr lang="fr-FR" i="1">
                        <a:solidFill>
                          <a:srgbClr val="800080"/>
                        </a:solidFill>
                        <a:latin typeface="Cambria Math" panose="02040503050406030204" pitchFamily="18" charset="0"/>
                      </a:rPr>
                      <m:t>𝑥𝑒</m:t>
                    </m:r>
                    <m:r>
                      <a:rPr lang="fr-FR" i="1" baseline="-25000">
                        <a:solidFill>
                          <a:srgbClr val="800080"/>
                        </a:solidFill>
                        <a:latin typeface="Cambria Math" panose="02040503050406030204" pitchFamily="18" charset="0"/>
                      </a:rPr>
                      <m:t>0 </m:t>
                    </m:r>
                  </m:oMath>
                </a14:m>
                <a:r>
                  <a:rPr lang="fr-FR" dirty="0">
                    <a:solidFill>
                      <a:srgbClr val="800080"/>
                    </a:solidFill>
                  </a:rPr>
                  <a:t>=10</a:t>
                </a:r>
              </a:p>
            </p:txBody>
          </p:sp>
        </mc:Choice>
        <mc:Fallback xmlns="">
          <p:sp>
            <p:nvSpPr>
              <p:cNvPr id="3" name="Rectangle 2">
                <a:extLst>
                  <a:ext uri="{FF2B5EF4-FFF2-40B4-BE49-F238E27FC236}">
                    <a16:creationId xmlns:a16="http://schemas.microsoft.com/office/drawing/2014/main" id="{675F8650-A631-4542-9DCB-3EC9C3751F3D}"/>
                  </a:ext>
                </a:extLst>
              </p:cNvPr>
              <p:cNvSpPr>
                <a:spLocks noRot="1" noChangeAspect="1" noMove="1" noResize="1" noEditPoints="1" noAdjustHandles="1" noChangeArrowheads="1" noChangeShapeType="1" noTextEdit="1"/>
              </p:cNvSpPr>
              <p:nvPr/>
            </p:nvSpPr>
            <p:spPr>
              <a:xfrm>
                <a:off x="4402200" y="2404496"/>
                <a:ext cx="4044697" cy="369332"/>
              </a:xfrm>
              <a:prstGeom prst="rect">
                <a:avLst/>
              </a:prstGeom>
              <a:blipFill>
                <a:blip r:embed="rId5"/>
                <a:stretch>
                  <a:fillRect t="-6667" r="-313" b="-2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5005513B-41A1-5C4C-AB00-5260F1366B7A}"/>
                  </a:ext>
                </a:extLst>
              </p:cNvPr>
              <p:cNvSpPr txBox="1"/>
              <p:nvPr/>
            </p:nvSpPr>
            <p:spPr>
              <a:xfrm>
                <a:off x="4454522" y="2929375"/>
                <a:ext cx="1069203" cy="276999"/>
              </a:xfrm>
              <a:prstGeom prst="rect">
                <a:avLst/>
              </a:prstGeom>
              <a:noFill/>
            </p:spPr>
            <p:txBody>
              <a:bodyPr wrap="none" lIns="0" tIns="0" rIns="0" bIns="0" rtlCol="0">
                <a:spAutoFit/>
              </a:bodyPr>
              <a:lstStyle/>
              <a:p>
                <a14:m>
                  <m:oMath xmlns:m="http://schemas.openxmlformats.org/officeDocument/2006/math">
                    <m:r>
                      <a:rPr lang="fr-FR" b="0" i="1" smtClean="0">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1</m:t>
                    </m:r>
                    <m:r>
                      <a:rPr lang="fr-FR" b="0" i="1" smtClean="0">
                        <a:solidFill>
                          <a:srgbClr val="800080"/>
                        </a:solidFill>
                        <a:latin typeface="Cambria Math" panose="02040503050406030204" pitchFamily="18" charset="0"/>
                      </a:rPr>
                      <m:t>+</m:t>
                    </m:r>
                    <m:r>
                      <a:rPr lang="fr-FR" b="0" i="1" smtClean="0">
                        <a:solidFill>
                          <a:srgbClr val="800080"/>
                        </a:solidFill>
                        <a:latin typeface="Cambria Math" panose="02040503050406030204" pitchFamily="18" charset="0"/>
                      </a:rPr>
                      <m:t>𝑥𝑒</m:t>
                    </m:r>
                    <m:r>
                      <a:rPr lang="fr-FR" b="0" i="1" baseline="-25000" smtClean="0">
                        <a:solidFill>
                          <a:srgbClr val="800080"/>
                        </a:solidFill>
                        <a:latin typeface="Cambria Math" panose="02040503050406030204" pitchFamily="18" charset="0"/>
                      </a:rPr>
                      <m:t>1</m:t>
                    </m:r>
                  </m:oMath>
                </a14:m>
                <a:r>
                  <a:rPr lang="fr-FR" b="0" dirty="0">
                    <a:solidFill>
                      <a:srgbClr val="800080"/>
                    </a:solidFill>
                  </a:rPr>
                  <a:t>=1</a:t>
                </a:r>
              </a:p>
            </p:txBody>
          </p:sp>
        </mc:Choice>
        <mc:Fallback xmlns="">
          <p:sp>
            <p:nvSpPr>
              <p:cNvPr id="15" name="ZoneTexte 14">
                <a:extLst>
                  <a:ext uri="{FF2B5EF4-FFF2-40B4-BE49-F238E27FC236}">
                    <a16:creationId xmlns:a16="http://schemas.microsoft.com/office/drawing/2014/main" id="{5005513B-41A1-5C4C-AB00-5260F1366B7A}"/>
                  </a:ext>
                </a:extLst>
              </p:cNvPr>
              <p:cNvSpPr txBox="1">
                <a:spLocks noRot="1" noChangeAspect="1" noMove="1" noResize="1" noEditPoints="1" noAdjustHandles="1" noChangeArrowheads="1" noChangeShapeType="1" noTextEdit="1"/>
              </p:cNvSpPr>
              <p:nvPr/>
            </p:nvSpPr>
            <p:spPr>
              <a:xfrm>
                <a:off x="4454522" y="2929375"/>
                <a:ext cx="1069203" cy="276999"/>
              </a:xfrm>
              <a:prstGeom prst="rect">
                <a:avLst/>
              </a:prstGeom>
              <a:blipFill>
                <a:blip r:embed="rId6"/>
                <a:stretch>
                  <a:fillRect l="-4706" t="-21739" r="-12941" b="-4782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ZoneTexte 16">
                <a:extLst>
                  <a:ext uri="{FF2B5EF4-FFF2-40B4-BE49-F238E27FC236}">
                    <a16:creationId xmlns:a16="http://schemas.microsoft.com/office/drawing/2014/main" id="{3F7BB8B4-B6F5-7C4E-BF95-BC1A688A9BCF}"/>
                  </a:ext>
                </a:extLst>
              </p:cNvPr>
              <p:cNvSpPr txBox="1"/>
              <p:nvPr/>
            </p:nvSpPr>
            <p:spPr>
              <a:xfrm>
                <a:off x="5889946" y="2907722"/>
                <a:ext cx="1069203" cy="276999"/>
              </a:xfrm>
              <a:prstGeom prst="rect">
                <a:avLst/>
              </a:prstGeom>
              <a:noFill/>
            </p:spPr>
            <p:txBody>
              <a:bodyPr wrap="none" lIns="0" tIns="0" rIns="0" bIns="0" rtlCol="0">
                <a:spAutoFit/>
              </a:bodyPr>
              <a:lstStyle/>
              <a:p>
                <a14:m>
                  <m:oMath xmlns:m="http://schemas.openxmlformats.org/officeDocument/2006/math">
                    <m:r>
                      <a:rPr lang="fr-FR" b="0" i="1" smtClean="0">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2</m:t>
                    </m:r>
                    <m:r>
                      <a:rPr lang="fr-FR" b="0" i="1" smtClean="0">
                        <a:solidFill>
                          <a:srgbClr val="800080"/>
                        </a:solidFill>
                        <a:latin typeface="Cambria Math" panose="02040503050406030204" pitchFamily="18" charset="0"/>
                      </a:rPr>
                      <m:t>+</m:t>
                    </m:r>
                    <m:r>
                      <a:rPr lang="fr-FR" b="0" i="1" smtClean="0">
                        <a:solidFill>
                          <a:srgbClr val="800080"/>
                        </a:solidFill>
                        <a:latin typeface="Cambria Math" panose="02040503050406030204" pitchFamily="18" charset="0"/>
                      </a:rPr>
                      <m:t>𝑥𝑒</m:t>
                    </m:r>
                    <m:r>
                      <a:rPr lang="fr-FR" b="0" i="1" baseline="-25000" smtClean="0">
                        <a:solidFill>
                          <a:srgbClr val="800080"/>
                        </a:solidFill>
                        <a:latin typeface="Cambria Math" panose="02040503050406030204" pitchFamily="18" charset="0"/>
                      </a:rPr>
                      <m:t>2</m:t>
                    </m:r>
                  </m:oMath>
                </a14:m>
                <a:r>
                  <a:rPr lang="fr-FR" dirty="0">
                    <a:solidFill>
                      <a:srgbClr val="800080"/>
                    </a:solidFill>
                  </a:rPr>
                  <a:t>=1</a:t>
                </a:r>
              </a:p>
            </p:txBody>
          </p:sp>
        </mc:Choice>
        <mc:Fallback xmlns="">
          <p:sp>
            <p:nvSpPr>
              <p:cNvPr id="17" name="ZoneTexte 16">
                <a:extLst>
                  <a:ext uri="{FF2B5EF4-FFF2-40B4-BE49-F238E27FC236}">
                    <a16:creationId xmlns:a16="http://schemas.microsoft.com/office/drawing/2014/main" id="{3F7BB8B4-B6F5-7C4E-BF95-BC1A688A9BCF}"/>
                  </a:ext>
                </a:extLst>
              </p:cNvPr>
              <p:cNvSpPr txBox="1">
                <a:spLocks noRot="1" noChangeAspect="1" noMove="1" noResize="1" noEditPoints="1" noAdjustHandles="1" noChangeArrowheads="1" noChangeShapeType="1" noTextEdit="1"/>
              </p:cNvSpPr>
              <p:nvPr/>
            </p:nvSpPr>
            <p:spPr>
              <a:xfrm>
                <a:off x="5889946" y="2907722"/>
                <a:ext cx="1069203" cy="276999"/>
              </a:xfrm>
              <a:prstGeom prst="rect">
                <a:avLst/>
              </a:prstGeom>
              <a:blipFill>
                <a:blip r:embed="rId7"/>
                <a:stretch>
                  <a:fillRect l="-5814" t="-21739" r="-11628" b="-5217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04DBEBF4-10F2-3A4D-9710-868CCD1EF1DB}"/>
                  </a:ext>
                </a:extLst>
              </p:cNvPr>
              <p:cNvSpPr txBox="1"/>
              <p:nvPr/>
            </p:nvSpPr>
            <p:spPr>
              <a:xfrm>
                <a:off x="7325370" y="2893908"/>
                <a:ext cx="1069203" cy="276999"/>
              </a:xfrm>
              <a:prstGeom prst="rect">
                <a:avLst/>
              </a:prstGeom>
              <a:noFill/>
            </p:spPr>
            <p:txBody>
              <a:bodyPr wrap="none" lIns="0" tIns="0" rIns="0" bIns="0" rtlCol="0">
                <a:spAutoFit/>
              </a:bodyPr>
              <a:lstStyle/>
              <a:p>
                <a14:m>
                  <m:oMath xmlns:m="http://schemas.openxmlformats.org/officeDocument/2006/math">
                    <m:r>
                      <a:rPr lang="fr-FR" b="0" i="1" smtClean="0">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3</m:t>
                    </m:r>
                    <m:r>
                      <a:rPr lang="fr-FR" b="0" i="1" smtClean="0">
                        <a:solidFill>
                          <a:srgbClr val="800080"/>
                        </a:solidFill>
                        <a:latin typeface="Cambria Math" panose="02040503050406030204" pitchFamily="18" charset="0"/>
                      </a:rPr>
                      <m:t>+</m:t>
                    </m:r>
                    <m:r>
                      <a:rPr lang="fr-FR" b="0" i="1" smtClean="0">
                        <a:solidFill>
                          <a:srgbClr val="800080"/>
                        </a:solidFill>
                        <a:latin typeface="Cambria Math" panose="02040503050406030204" pitchFamily="18" charset="0"/>
                      </a:rPr>
                      <m:t>𝑥𝑒</m:t>
                    </m:r>
                    <m:r>
                      <a:rPr lang="fr-FR" b="0" i="1" baseline="-25000" smtClean="0">
                        <a:solidFill>
                          <a:srgbClr val="800080"/>
                        </a:solidFill>
                        <a:latin typeface="Cambria Math" panose="02040503050406030204" pitchFamily="18" charset="0"/>
                      </a:rPr>
                      <m:t>3</m:t>
                    </m:r>
                  </m:oMath>
                </a14:m>
                <a:r>
                  <a:rPr lang="fr-FR" b="0" dirty="0">
                    <a:solidFill>
                      <a:srgbClr val="800080"/>
                    </a:solidFill>
                  </a:rPr>
                  <a:t>=1</a:t>
                </a:r>
              </a:p>
            </p:txBody>
          </p:sp>
        </mc:Choice>
        <mc:Fallback xmlns="">
          <p:sp>
            <p:nvSpPr>
              <p:cNvPr id="18" name="ZoneTexte 17">
                <a:extLst>
                  <a:ext uri="{FF2B5EF4-FFF2-40B4-BE49-F238E27FC236}">
                    <a16:creationId xmlns:a16="http://schemas.microsoft.com/office/drawing/2014/main" id="{04DBEBF4-10F2-3A4D-9710-868CCD1EF1DB}"/>
                  </a:ext>
                </a:extLst>
              </p:cNvPr>
              <p:cNvSpPr txBox="1">
                <a:spLocks noRot="1" noChangeAspect="1" noMove="1" noResize="1" noEditPoints="1" noAdjustHandles="1" noChangeArrowheads="1" noChangeShapeType="1" noTextEdit="1"/>
              </p:cNvSpPr>
              <p:nvPr/>
            </p:nvSpPr>
            <p:spPr>
              <a:xfrm>
                <a:off x="7325370" y="2893908"/>
                <a:ext cx="1069203" cy="276999"/>
              </a:xfrm>
              <a:prstGeom prst="rect">
                <a:avLst/>
              </a:prstGeom>
              <a:blipFill>
                <a:blip r:embed="rId8"/>
                <a:stretch>
                  <a:fillRect l="-4706" t="-27273" r="-12941" b="-5454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CAAEC778-D8E2-8549-9787-812492AFEC29}"/>
                  </a:ext>
                </a:extLst>
              </p:cNvPr>
              <p:cNvSpPr txBox="1"/>
              <p:nvPr/>
            </p:nvSpPr>
            <p:spPr>
              <a:xfrm>
                <a:off x="4452808" y="3374628"/>
                <a:ext cx="1069203" cy="276999"/>
              </a:xfrm>
              <a:prstGeom prst="rect">
                <a:avLst/>
              </a:prstGeom>
              <a:noFill/>
            </p:spPr>
            <p:txBody>
              <a:bodyPr wrap="none" lIns="0" tIns="0" rIns="0" bIns="0" rtlCol="0">
                <a:spAutoFit/>
              </a:bodyPr>
              <a:lstStyle/>
              <a:p>
                <a14:m>
                  <m:oMath xmlns:m="http://schemas.openxmlformats.org/officeDocument/2006/math">
                    <m:r>
                      <a:rPr lang="fr-FR" b="0" i="1" smtClean="0">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4</m:t>
                    </m:r>
                    <m:r>
                      <a:rPr lang="fr-FR" b="0" i="1" smtClean="0">
                        <a:solidFill>
                          <a:srgbClr val="800080"/>
                        </a:solidFill>
                        <a:latin typeface="Cambria Math" panose="02040503050406030204" pitchFamily="18" charset="0"/>
                      </a:rPr>
                      <m:t>+</m:t>
                    </m:r>
                    <m:r>
                      <a:rPr lang="fr-FR" b="0" i="1" smtClean="0">
                        <a:solidFill>
                          <a:srgbClr val="800080"/>
                        </a:solidFill>
                        <a:latin typeface="Cambria Math" panose="02040503050406030204" pitchFamily="18" charset="0"/>
                      </a:rPr>
                      <m:t>𝑥𝑒</m:t>
                    </m:r>
                    <m:r>
                      <a:rPr lang="fr-FR" b="0" i="1" baseline="-25000" smtClean="0">
                        <a:solidFill>
                          <a:srgbClr val="800080"/>
                        </a:solidFill>
                        <a:latin typeface="Cambria Math" panose="02040503050406030204" pitchFamily="18" charset="0"/>
                      </a:rPr>
                      <m:t>4</m:t>
                    </m:r>
                  </m:oMath>
                </a14:m>
                <a:r>
                  <a:rPr lang="fr-FR" b="0" dirty="0">
                    <a:solidFill>
                      <a:srgbClr val="800080"/>
                    </a:solidFill>
                  </a:rPr>
                  <a:t>=1</a:t>
                </a:r>
              </a:p>
            </p:txBody>
          </p:sp>
        </mc:Choice>
        <mc:Fallback xmlns="">
          <p:sp>
            <p:nvSpPr>
              <p:cNvPr id="19" name="ZoneTexte 18">
                <a:extLst>
                  <a:ext uri="{FF2B5EF4-FFF2-40B4-BE49-F238E27FC236}">
                    <a16:creationId xmlns:a16="http://schemas.microsoft.com/office/drawing/2014/main" id="{CAAEC778-D8E2-8549-9787-812492AFEC29}"/>
                  </a:ext>
                </a:extLst>
              </p:cNvPr>
              <p:cNvSpPr txBox="1">
                <a:spLocks noRot="1" noChangeAspect="1" noMove="1" noResize="1" noEditPoints="1" noAdjustHandles="1" noChangeArrowheads="1" noChangeShapeType="1" noTextEdit="1"/>
              </p:cNvSpPr>
              <p:nvPr/>
            </p:nvSpPr>
            <p:spPr>
              <a:xfrm>
                <a:off x="4452808" y="3374628"/>
                <a:ext cx="1069203" cy="276999"/>
              </a:xfrm>
              <a:prstGeom prst="rect">
                <a:avLst/>
              </a:prstGeom>
              <a:blipFill>
                <a:blip r:embed="rId9"/>
                <a:stretch>
                  <a:fillRect l="-4706" t="-21739" r="-12941" b="-5217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36F062FB-A4B0-3140-BC4A-CF7F0AB38B3A}"/>
                  </a:ext>
                </a:extLst>
              </p:cNvPr>
              <p:cNvSpPr txBox="1"/>
              <p:nvPr/>
            </p:nvSpPr>
            <p:spPr>
              <a:xfrm>
                <a:off x="5863988" y="3354180"/>
                <a:ext cx="1069203" cy="276999"/>
              </a:xfrm>
              <a:prstGeom prst="rect">
                <a:avLst/>
              </a:prstGeom>
              <a:noFill/>
            </p:spPr>
            <p:txBody>
              <a:bodyPr wrap="none" lIns="0" tIns="0" rIns="0" bIns="0" rtlCol="0">
                <a:spAutoFit/>
              </a:bodyPr>
              <a:lstStyle/>
              <a:p>
                <a14:m>
                  <m:oMath xmlns:m="http://schemas.openxmlformats.org/officeDocument/2006/math">
                    <m:r>
                      <a:rPr lang="fr-FR" b="0" i="1" smtClean="0">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5</m:t>
                    </m:r>
                    <m:r>
                      <a:rPr lang="fr-FR" b="0" i="1" smtClean="0">
                        <a:solidFill>
                          <a:srgbClr val="800080"/>
                        </a:solidFill>
                        <a:latin typeface="Cambria Math" panose="02040503050406030204" pitchFamily="18" charset="0"/>
                      </a:rPr>
                      <m:t>+</m:t>
                    </m:r>
                    <m:r>
                      <a:rPr lang="fr-FR" b="0" i="1" smtClean="0">
                        <a:solidFill>
                          <a:srgbClr val="800080"/>
                        </a:solidFill>
                        <a:latin typeface="Cambria Math" panose="02040503050406030204" pitchFamily="18" charset="0"/>
                      </a:rPr>
                      <m:t>𝑥𝑒</m:t>
                    </m:r>
                    <m:r>
                      <a:rPr lang="fr-FR" b="0" i="1" baseline="-25000" smtClean="0">
                        <a:solidFill>
                          <a:srgbClr val="800080"/>
                        </a:solidFill>
                        <a:latin typeface="Cambria Math" panose="02040503050406030204" pitchFamily="18" charset="0"/>
                      </a:rPr>
                      <m:t>5</m:t>
                    </m:r>
                  </m:oMath>
                </a14:m>
                <a:r>
                  <a:rPr lang="fr-FR" b="0" dirty="0">
                    <a:solidFill>
                      <a:srgbClr val="800080"/>
                    </a:solidFill>
                  </a:rPr>
                  <a:t>=1</a:t>
                </a:r>
              </a:p>
            </p:txBody>
          </p:sp>
        </mc:Choice>
        <mc:Fallback xmlns="">
          <p:sp>
            <p:nvSpPr>
              <p:cNvPr id="20" name="ZoneTexte 19">
                <a:extLst>
                  <a:ext uri="{FF2B5EF4-FFF2-40B4-BE49-F238E27FC236}">
                    <a16:creationId xmlns:a16="http://schemas.microsoft.com/office/drawing/2014/main" id="{36F062FB-A4B0-3140-BC4A-CF7F0AB38B3A}"/>
                  </a:ext>
                </a:extLst>
              </p:cNvPr>
              <p:cNvSpPr txBox="1">
                <a:spLocks noRot="1" noChangeAspect="1" noMove="1" noResize="1" noEditPoints="1" noAdjustHandles="1" noChangeArrowheads="1" noChangeShapeType="1" noTextEdit="1"/>
              </p:cNvSpPr>
              <p:nvPr/>
            </p:nvSpPr>
            <p:spPr>
              <a:xfrm>
                <a:off x="5863988" y="3354180"/>
                <a:ext cx="1069203" cy="276999"/>
              </a:xfrm>
              <a:prstGeom prst="rect">
                <a:avLst/>
              </a:prstGeom>
              <a:blipFill>
                <a:blip r:embed="rId10"/>
                <a:stretch>
                  <a:fillRect l="-5882" t="-26087" r="-12941" b="-4782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59D6F2D3-38E8-C847-B881-83589529A379}"/>
                  </a:ext>
                </a:extLst>
              </p:cNvPr>
              <p:cNvSpPr txBox="1"/>
              <p:nvPr/>
            </p:nvSpPr>
            <p:spPr>
              <a:xfrm>
                <a:off x="4572000" y="3835613"/>
                <a:ext cx="29318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3</m:t>
                      </m:r>
                      <m:r>
                        <a:rPr lang="fr-FR" b="0" i="1" smtClean="0">
                          <a:solidFill>
                            <a:srgbClr val="800080"/>
                          </a:solidFill>
                          <a:latin typeface="Cambria Math" panose="02040503050406030204" pitchFamily="18" charset="0"/>
                        </a:rPr>
                        <m:t>=1  ; </m:t>
                      </m:r>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4</m:t>
                      </m:r>
                      <m:r>
                        <a:rPr lang="fr-FR" i="1">
                          <a:solidFill>
                            <a:srgbClr val="800080"/>
                          </a:solidFill>
                          <a:latin typeface="Cambria Math" panose="02040503050406030204" pitchFamily="18" charset="0"/>
                        </a:rPr>
                        <m:t> </m:t>
                      </m:r>
                      <m:r>
                        <a:rPr lang="fr-FR" b="0" i="1" smtClean="0">
                          <a:solidFill>
                            <a:srgbClr val="800080"/>
                          </a:solidFill>
                          <a:latin typeface="Cambria Math" panose="02040503050406030204" pitchFamily="18" charset="0"/>
                        </a:rPr>
                        <m:t>=1  ; </m:t>
                      </m:r>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5</m:t>
                      </m:r>
                      <m:r>
                        <a:rPr lang="fr-FR" i="1">
                          <a:solidFill>
                            <a:srgbClr val="800080"/>
                          </a:solidFill>
                          <a:latin typeface="Cambria Math" panose="02040503050406030204" pitchFamily="18" charset="0"/>
                        </a:rPr>
                        <m:t> </m:t>
                      </m:r>
                      <m:r>
                        <a:rPr lang="fr-FR" b="0" i="1" smtClean="0">
                          <a:solidFill>
                            <a:srgbClr val="800080"/>
                          </a:solidFill>
                          <a:latin typeface="Cambria Math" panose="02040503050406030204" pitchFamily="18" charset="0"/>
                        </a:rPr>
                        <m:t>=2/5</m:t>
                      </m:r>
                    </m:oMath>
                  </m:oMathPara>
                </a14:m>
                <a:endParaRPr lang="fr-FR" dirty="0">
                  <a:solidFill>
                    <a:srgbClr val="800080"/>
                  </a:solidFill>
                </a:endParaRPr>
              </a:p>
            </p:txBody>
          </p:sp>
        </mc:Choice>
        <mc:Fallback xmlns="">
          <p:sp>
            <p:nvSpPr>
              <p:cNvPr id="21" name="ZoneTexte 20">
                <a:extLst>
                  <a:ext uri="{FF2B5EF4-FFF2-40B4-BE49-F238E27FC236}">
                    <a16:creationId xmlns:a16="http://schemas.microsoft.com/office/drawing/2014/main" id="{59D6F2D3-38E8-C847-B881-83589529A379}"/>
                  </a:ext>
                </a:extLst>
              </p:cNvPr>
              <p:cNvSpPr txBox="1">
                <a:spLocks noRot="1" noChangeAspect="1" noMove="1" noResize="1" noEditPoints="1" noAdjustHandles="1" noChangeArrowheads="1" noChangeShapeType="1" noTextEdit="1"/>
              </p:cNvSpPr>
              <p:nvPr/>
            </p:nvSpPr>
            <p:spPr>
              <a:xfrm>
                <a:off x="4572000" y="3835613"/>
                <a:ext cx="2931893" cy="276999"/>
              </a:xfrm>
              <a:prstGeom prst="rect">
                <a:avLst/>
              </a:prstGeom>
              <a:blipFill>
                <a:blip r:embed="rId11"/>
                <a:stretch>
                  <a:fillRect b="-4347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DD129823-1080-4C47-A8C9-6CBAE737F20C}"/>
                  </a:ext>
                </a:extLst>
              </p:cNvPr>
              <p:cNvSpPr txBox="1"/>
              <p:nvPr/>
            </p:nvSpPr>
            <p:spPr>
              <a:xfrm>
                <a:off x="7796764" y="3835612"/>
                <a:ext cx="8119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800080"/>
                          </a:solidFill>
                          <a:latin typeface="Cambria Math" panose="02040503050406030204" pitchFamily="18" charset="0"/>
                        </a:rPr>
                        <m:t>𝑍</m:t>
                      </m:r>
                      <m:r>
                        <a:rPr lang="fr-FR" b="0" i="1" smtClean="0">
                          <a:solidFill>
                            <a:srgbClr val="800080"/>
                          </a:solidFill>
                          <a:latin typeface="Cambria Math" panose="02040503050406030204" pitchFamily="18" charset="0"/>
                        </a:rPr>
                        <m:t>=7,2</m:t>
                      </m:r>
                    </m:oMath>
                  </m:oMathPara>
                </a14:m>
                <a:endParaRPr lang="fr-FR" dirty="0">
                  <a:solidFill>
                    <a:srgbClr val="800080"/>
                  </a:solidFill>
                </a:endParaRPr>
              </a:p>
            </p:txBody>
          </p:sp>
        </mc:Choice>
        <mc:Fallback xmlns="">
          <p:sp>
            <p:nvSpPr>
              <p:cNvPr id="23" name="ZoneTexte 22">
                <a:extLst>
                  <a:ext uri="{FF2B5EF4-FFF2-40B4-BE49-F238E27FC236}">
                    <a16:creationId xmlns:a16="http://schemas.microsoft.com/office/drawing/2014/main" id="{DD129823-1080-4C47-A8C9-6CBAE737F20C}"/>
                  </a:ext>
                </a:extLst>
              </p:cNvPr>
              <p:cNvSpPr txBox="1">
                <a:spLocks noRot="1" noChangeAspect="1" noMove="1" noResize="1" noEditPoints="1" noAdjustHandles="1" noChangeArrowheads="1" noChangeShapeType="1" noTextEdit="1"/>
              </p:cNvSpPr>
              <p:nvPr/>
            </p:nvSpPr>
            <p:spPr>
              <a:xfrm>
                <a:off x="7796764" y="3835612"/>
                <a:ext cx="811954" cy="276999"/>
              </a:xfrm>
              <a:prstGeom prst="rect">
                <a:avLst/>
              </a:prstGeom>
              <a:blipFill>
                <a:blip r:embed="rId12"/>
                <a:stretch>
                  <a:fillRect l="-4615" r="-6154" b="-13043"/>
                </a:stretch>
              </a:blipFill>
            </p:spPr>
            <p:txBody>
              <a:bodyPr/>
              <a:lstStyle/>
              <a:p>
                <a:r>
                  <a:rPr lang="fr-FR">
                    <a:noFill/>
                  </a:rPr>
                  <a:t> </a:t>
                </a:r>
              </a:p>
            </p:txBody>
          </p:sp>
        </mc:Fallback>
      </mc:AlternateContent>
      <p:sp>
        <p:nvSpPr>
          <p:cNvPr id="24" name="Text Box 10">
            <a:extLst>
              <a:ext uri="{FF2B5EF4-FFF2-40B4-BE49-F238E27FC236}">
                <a16:creationId xmlns:a16="http://schemas.microsoft.com/office/drawing/2014/main" id="{DA3BEC12-167A-3845-B693-C314047CC1F5}"/>
              </a:ext>
            </a:extLst>
          </p:cNvPr>
          <p:cNvSpPr txBox="1">
            <a:spLocks noChangeArrowheads="1"/>
          </p:cNvSpPr>
          <p:nvPr/>
        </p:nvSpPr>
        <p:spPr bwMode="auto">
          <a:xfrm>
            <a:off x="700730" y="3375341"/>
            <a:ext cx="8140419" cy="1785104"/>
          </a:xfrm>
          <a:prstGeom prst="rect">
            <a:avLst/>
          </a:prstGeom>
          <a:noFill/>
          <a:ln w="9525">
            <a:noFill/>
            <a:miter lim="800000"/>
            <a:headEnd/>
            <a:tailEnd/>
          </a:ln>
          <a:effectLst/>
        </p:spPr>
        <p:txBody>
          <a:bodyPr wrap="square">
            <a:spAutoFit/>
          </a:bodyPr>
          <a:lstStyle/>
          <a:p>
            <a:pPr algn="just">
              <a:spcAft>
                <a:spcPts val="1200"/>
              </a:spcAft>
              <a:buClr>
                <a:schemeClr val="accent2"/>
              </a:buClr>
            </a:pP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En utilisant une PL on obtient :</a:t>
            </a:r>
          </a:p>
          <a:p>
            <a:pPr lvl="1" algn="just">
              <a:spcAft>
                <a:spcPts val="600"/>
              </a:spcAft>
              <a:buFont typeface="Wingdings" pitchFamily="2" charset="2"/>
              <a:buChar char="§"/>
            </a:pPr>
            <a:r>
              <a:rPr lang="fr-FR" i="1" dirty="0">
                <a:solidFill>
                  <a:srgbClr val="800080"/>
                </a:solidFill>
              </a:rPr>
              <a:t> De cet solution on peut en déduire qu’aucune solution ne peut être supérieur à 7,2. Il est possible à ce stade de retirer l’objet 1.</a:t>
            </a:r>
          </a:p>
          <a:p>
            <a:pPr lvl="1" algn="just">
              <a:spcAft>
                <a:spcPts val="600"/>
              </a:spcAft>
              <a:buFont typeface="Wingdings" pitchFamily="2" charset="2"/>
              <a:buChar char="§"/>
            </a:pPr>
            <a:r>
              <a:rPr lang="fr-FR" i="1" dirty="0">
                <a:solidFill>
                  <a:srgbClr val="800080"/>
                </a:solidFill>
              </a:rPr>
              <a:t> On peut maintenant créer deux problèmes P2 et P3.</a:t>
            </a:r>
          </a:p>
        </p:txBody>
      </p:sp>
      <p:sp>
        <p:nvSpPr>
          <p:cNvPr id="26" name="Rectangle 1">
            <a:extLst>
              <a:ext uri="{FF2B5EF4-FFF2-40B4-BE49-F238E27FC236}">
                <a16:creationId xmlns:a16="http://schemas.microsoft.com/office/drawing/2014/main" id="{81711651-7DDA-864B-BF22-C9192967BDE1}"/>
              </a:ext>
            </a:extLst>
          </p:cNvPr>
          <p:cNvSpPr>
            <a:spLocks noChangeArrowheads="1"/>
          </p:cNvSpPr>
          <p:nvPr/>
        </p:nvSpPr>
        <p:spPr bwMode="auto">
          <a:xfrm>
            <a:off x="199590" y="2006420"/>
            <a:ext cx="671384"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P1</a:t>
            </a:r>
          </a:p>
        </p:txBody>
      </p:sp>
      <mc:AlternateContent xmlns:mc="http://schemas.openxmlformats.org/markup-compatibility/2006" xmlns:a14="http://schemas.microsoft.com/office/drawing/2010/main">
        <mc:Choice Requires="a14">
          <p:sp>
            <p:nvSpPr>
              <p:cNvPr id="27" name="Rectangle 1">
                <a:extLst>
                  <a:ext uri="{FF2B5EF4-FFF2-40B4-BE49-F238E27FC236}">
                    <a16:creationId xmlns:a16="http://schemas.microsoft.com/office/drawing/2014/main" id="{AF2EC4F1-F18B-2D42-93F0-C27BD4D39907}"/>
                  </a:ext>
                </a:extLst>
              </p:cNvPr>
              <p:cNvSpPr>
                <a:spLocks noChangeArrowheads="1"/>
              </p:cNvSpPr>
              <p:nvPr/>
            </p:nvSpPr>
            <p:spPr bwMode="auto">
              <a:xfrm>
                <a:off x="633193" y="5296969"/>
                <a:ext cx="3819615"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P2 </a:t>
                </a:r>
                <a14:m>
                  <m:oMath xmlns:m="http://schemas.openxmlformats.org/officeDocument/2006/math">
                    <m:r>
                      <a:rPr lang="fr-FR" sz="1600" b="0" i="1" smtClean="0">
                        <a:solidFill>
                          <a:srgbClr val="800080"/>
                        </a:solidFill>
                        <a:latin typeface="Cambria Math" panose="02040503050406030204" pitchFamily="18" charset="0"/>
                      </a:rPr>
                      <m:t>   </m:t>
                    </m:r>
                    <m:r>
                      <a:rPr lang="fr-FR" sz="1600" i="1">
                        <a:solidFill>
                          <a:srgbClr val="800080"/>
                        </a:solidFill>
                        <a:latin typeface="Cambria Math" panose="02040503050406030204" pitchFamily="18" charset="0"/>
                      </a:rPr>
                      <m:t>𝑥</m:t>
                    </m:r>
                    <m:r>
                      <a:rPr lang="fr-FR" sz="1600" b="0" i="1" baseline="-25000" smtClean="0">
                        <a:solidFill>
                          <a:srgbClr val="800080"/>
                        </a:solidFill>
                        <a:latin typeface="Cambria Math" panose="02040503050406030204" pitchFamily="18" charset="0"/>
                      </a:rPr>
                      <m:t>5</m:t>
                    </m:r>
                    <m:r>
                      <a:rPr lang="fr-FR" sz="1600" b="0" i="1" smtClean="0">
                        <a:solidFill>
                          <a:srgbClr val="800080"/>
                        </a:solidFill>
                        <a:latin typeface="Cambria Math" panose="02040503050406030204" pitchFamily="18" charset="0"/>
                      </a:rPr>
                      <m:t>=0</m:t>
                    </m:r>
                  </m:oMath>
                </a14:m>
                <a:endParaRPr lang="fr-FR" sz="1600" i="1" dirty="0">
                  <a:solidFill>
                    <a:srgbClr val="800080"/>
                  </a:solidFill>
                </a:endParaRPr>
              </a:p>
              <a:p>
                <a:pPr>
                  <a:tabLst>
                    <a:tab pos="1558925" algn="ctr"/>
                  </a:tabLst>
                </a:pPr>
                <a:r>
                  <a:rPr lang="fr-FR" sz="1600" i="1" dirty="0">
                    <a:solidFill>
                      <a:srgbClr val="800080"/>
                    </a:solidFill>
                  </a:rPr>
                  <a:t>        </a:t>
                </a:r>
                <a14:m>
                  <m:oMath xmlns:m="http://schemas.openxmlformats.org/officeDocument/2006/math">
                    <m:r>
                      <a:rPr lang="fr-FR" sz="1600" i="1">
                        <a:solidFill>
                          <a:srgbClr val="800080"/>
                        </a:solidFill>
                        <a:latin typeface="Cambria Math" panose="02040503050406030204" pitchFamily="18" charset="0"/>
                      </a:rPr>
                      <m:t>𝑍</m:t>
                    </m:r>
                    <m:r>
                      <a:rPr lang="fr-FR" sz="1600" i="1">
                        <a:solidFill>
                          <a:srgbClr val="800080"/>
                        </a:solidFill>
                        <a:latin typeface="Cambria Math" panose="02040503050406030204" pitchFamily="18" charset="0"/>
                      </a:rPr>
                      <m:t>= </m:t>
                    </m:r>
                    <m:r>
                      <a:rPr lang="fr-FR" sz="1600" i="1">
                        <a:solidFill>
                          <a:srgbClr val="800080"/>
                        </a:solidFill>
                        <a:latin typeface="Cambria Math" panose="02040503050406030204" pitchFamily="18" charset="0"/>
                      </a:rPr>
                      <m:t>𝑀𝑎𝑥</m:t>
                    </m:r>
                    <m:r>
                      <a:rPr lang="fr-FR" sz="1600" i="1">
                        <a:solidFill>
                          <a:srgbClr val="800080"/>
                        </a:solidFill>
                        <a:latin typeface="Cambria Math" panose="02040503050406030204" pitchFamily="18" charset="0"/>
                      </a:rPr>
                      <m:t> </m:t>
                    </m:r>
                    <m:d>
                      <m:dPr>
                        <m:ctrlPr>
                          <a:rPr lang="fr-FR" sz="1600" i="1">
                            <a:solidFill>
                              <a:srgbClr val="800080"/>
                            </a:solidFill>
                            <a:latin typeface="Cambria Math" panose="02040503050406030204" pitchFamily="18" charset="0"/>
                          </a:rPr>
                        </m:ctrlPr>
                      </m:dPr>
                      <m:e>
                        <m:r>
                          <a:rPr lang="fr-FR" sz="1600" i="1">
                            <a:solidFill>
                              <a:srgbClr val="800080"/>
                            </a:solidFill>
                            <a:latin typeface="Cambria Math" panose="02040503050406030204" pitchFamily="18" charset="0"/>
                          </a:rPr>
                          <m:t>4</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2</m:t>
                        </m:r>
                        <m:r>
                          <a:rPr lang="fr-FR" sz="1600" i="1">
                            <a:solidFill>
                              <a:srgbClr val="800080"/>
                            </a:solidFill>
                            <a:latin typeface="Cambria Math" panose="02040503050406030204" pitchFamily="18" charset="0"/>
                          </a:rPr>
                          <m:t> +2</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3</m:t>
                        </m:r>
                        <m:r>
                          <a:rPr lang="fr-FR" sz="1600" i="1">
                            <a:solidFill>
                              <a:srgbClr val="800080"/>
                            </a:solidFill>
                            <a:latin typeface="Cambria Math" panose="02040503050406030204" pitchFamily="18" charset="0"/>
                          </a:rPr>
                          <m:t> +4</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4</m:t>
                        </m:r>
                      </m:e>
                    </m:d>
                  </m:oMath>
                </a14:m>
                <a:endParaRPr lang="fr-FR" sz="1600" i="1" dirty="0">
                  <a:solidFill>
                    <a:srgbClr val="800080"/>
                  </a:solidFill>
                </a:endParaRPr>
              </a:p>
              <a:p>
                <a:pPr>
                  <a:tabLst>
                    <a:tab pos="1558925" algn="ctr"/>
                  </a:tabLst>
                </a:pPr>
                <a:r>
                  <a:rPr lang="fr-FR" sz="1600" dirty="0">
                    <a:solidFill>
                      <a:srgbClr val="800080"/>
                    </a:solidFill>
                  </a:rPr>
                  <a:t>        </a:t>
                </a:r>
                <a14:m>
                  <m:oMath xmlns:m="http://schemas.openxmlformats.org/officeDocument/2006/math">
                    <m:r>
                      <a:rPr lang="fr-FR" sz="1600" b="0" i="0" smtClean="0">
                        <a:solidFill>
                          <a:srgbClr val="800080"/>
                        </a:solidFill>
                        <a:latin typeface="Cambria Math" panose="02040503050406030204" pitchFamily="18" charset="0"/>
                      </a:rPr>
                      <m:t>7</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2</m:t>
                    </m:r>
                    <m:r>
                      <a:rPr lang="fr-FR" sz="1600" i="1">
                        <a:solidFill>
                          <a:srgbClr val="800080"/>
                        </a:solidFill>
                        <a:latin typeface="Cambria Math" panose="02040503050406030204" pitchFamily="18" charset="0"/>
                      </a:rPr>
                      <m:t>+3</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3</m:t>
                    </m:r>
                    <m:r>
                      <a:rPr lang="fr-FR" sz="1600" i="1">
                        <a:solidFill>
                          <a:srgbClr val="800080"/>
                        </a:solidFill>
                        <a:latin typeface="Cambria Math" panose="02040503050406030204" pitchFamily="18" charset="0"/>
                      </a:rPr>
                      <m:t>+5</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4</m:t>
                    </m:r>
                    <m:r>
                      <a:rPr lang="fr-FR" sz="1600" i="1">
                        <a:solidFill>
                          <a:srgbClr val="800080"/>
                        </a:solidFill>
                        <a:latin typeface="Cambria Math" panose="02040503050406030204" pitchFamily="18" charset="0"/>
                      </a:rPr>
                      <m:t>+ </m:t>
                    </m:r>
                    <m:r>
                      <a:rPr lang="fr-FR" sz="1600" i="1">
                        <a:solidFill>
                          <a:srgbClr val="800080"/>
                        </a:solidFill>
                        <a:latin typeface="Cambria Math" panose="02040503050406030204" pitchFamily="18" charset="0"/>
                      </a:rPr>
                      <m:t>𝑥𝑒</m:t>
                    </m:r>
                    <m:r>
                      <a:rPr lang="fr-FR" sz="1600" i="1" baseline="-25000">
                        <a:solidFill>
                          <a:srgbClr val="800080"/>
                        </a:solidFill>
                        <a:latin typeface="Cambria Math" panose="02040503050406030204" pitchFamily="18" charset="0"/>
                      </a:rPr>
                      <m:t>0 </m:t>
                    </m:r>
                  </m:oMath>
                </a14:m>
                <a:r>
                  <a:rPr lang="fr-FR" sz="1600" dirty="0">
                    <a:solidFill>
                      <a:srgbClr val="800080"/>
                    </a:solidFill>
                  </a:rPr>
                  <a:t>= 10</a:t>
                </a:r>
              </a:p>
              <a:p>
                <a:pPr>
                  <a:tabLst>
                    <a:tab pos="1558925" algn="ctr"/>
                  </a:tabLst>
                </a:pPr>
                <a14:m>
                  <m:oMath xmlns:m="http://schemas.openxmlformats.org/officeDocument/2006/math">
                    <m:r>
                      <a:rPr lang="fr-FR" sz="1600" b="0" i="1" smtClean="0">
                        <a:solidFill>
                          <a:srgbClr val="800080"/>
                        </a:solidFill>
                        <a:latin typeface="Cambria Math" panose="02040503050406030204" pitchFamily="18" charset="0"/>
                      </a:rPr>
                      <m:t>          </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2</m:t>
                    </m:r>
                    <m:r>
                      <a:rPr lang="fr-FR" sz="1600" i="1">
                        <a:solidFill>
                          <a:srgbClr val="800080"/>
                        </a:solidFill>
                        <a:latin typeface="Cambria Math" panose="02040503050406030204" pitchFamily="18" charset="0"/>
                      </a:rPr>
                      <m:t>+</m:t>
                    </m:r>
                    <m:r>
                      <a:rPr lang="fr-FR" sz="1600" i="1">
                        <a:solidFill>
                          <a:srgbClr val="800080"/>
                        </a:solidFill>
                        <a:latin typeface="Cambria Math" panose="02040503050406030204" pitchFamily="18" charset="0"/>
                      </a:rPr>
                      <m:t>𝑥𝑒</m:t>
                    </m:r>
                    <m:r>
                      <a:rPr lang="fr-FR" sz="1600" i="1" baseline="-25000">
                        <a:solidFill>
                          <a:srgbClr val="800080"/>
                        </a:solidFill>
                        <a:latin typeface="Cambria Math" panose="02040503050406030204" pitchFamily="18" charset="0"/>
                      </a:rPr>
                      <m:t>2</m:t>
                    </m:r>
                  </m:oMath>
                </a14:m>
                <a:r>
                  <a:rPr lang="fr-FR" sz="1600" dirty="0">
                    <a:solidFill>
                      <a:srgbClr val="800080"/>
                    </a:solidFill>
                  </a:rPr>
                  <a:t>=1 ; </a:t>
                </a:r>
                <a14:m>
                  <m:oMath xmlns:m="http://schemas.openxmlformats.org/officeDocument/2006/math">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3</m:t>
                    </m:r>
                    <m:r>
                      <a:rPr lang="fr-FR" sz="1600" i="1">
                        <a:solidFill>
                          <a:srgbClr val="800080"/>
                        </a:solidFill>
                        <a:latin typeface="Cambria Math" panose="02040503050406030204" pitchFamily="18" charset="0"/>
                      </a:rPr>
                      <m:t>+</m:t>
                    </m:r>
                    <m:r>
                      <a:rPr lang="fr-FR" sz="1600" i="1">
                        <a:solidFill>
                          <a:srgbClr val="800080"/>
                        </a:solidFill>
                        <a:latin typeface="Cambria Math" panose="02040503050406030204" pitchFamily="18" charset="0"/>
                      </a:rPr>
                      <m:t>𝑥𝑒</m:t>
                    </m:r>
                    <m:r>
                      <a:rPr lang="fr-FR" sz="1600" i="1" baseline="-25000">
                        <a:solidFill>
                          <a:srgbClr val="800080"/>
                        </a:solidFill>
                        <a:latin typeface="Cambria Math" panose="02040503050406030204" pitchFamily="18" charset="0"/>
                      </a:rPr>
                      <m:t>3</m:t>
                    </m:r>
                  </m:oMath>
                </a14:m>
                <a:r>
                  <a:rPr lang="fr-FR" sz="1600" dirty="0">
                    <a:solidFill>
                      <a:srgbClr val="800080"/>
                    </a:solidFill>
                  </a:rPr>
                  <a:t>=1 ; </a:t>
                </a:r>
                <a14:m>
                  <m:oMath xmlns:m="http://schemas.openxmlformats.org/officeDocument/2006/math">
                    <m:r>
                      <a:rPr lang="fr-FR" sz="1600" i="1">
                        <a:solidFill>
                          <a:srgbClr val="800080"/>
                        </a:solidFill>
                        <a:latin typeface="Cambria Math" panose="02040503050406030204" pitchFamily="18" charset="0"/>
                      </a:rPr>
                      <m:t>𝑥</m:t>
                    </m:r>
                    <m:r>
                      <a:rPr lang="fr-FR" sz="1600" b="0" i="1" baseline="-25000" smtClean="0">
                        <a:solidFill>
                          <a:srgbClr val="800080"/>
                        </a:solidFill>
                        <a:latin typeface="Cambria Math" panose="02040503050406030204" pitchFamily="18" charset="0"/>
                      </a:rPr>
                      <m:t>4</m:t>
                    </m:r>
                    <m:r>
                      <a:rPr lang="fr-FR" sz="1600" i="1">
                        <a:solidFill>
                          <a:srgbClr val="800080"/>
                        </a:solidFill>
                        <a:latin typeface="Cambria Math" panose="02040503050406030204" pitchFamily="18" charset="0"/>
                      </a:rPr>
                      <m:t>+</m:t>
                    </m:r>
                    <m:r>
                      <a:rPr lang="fr-FR" sz="1600" i="1">
                        <a:solidFill>
                          <a:srgbClr val="800080"/>
                        </a:solidFill>
                        <a:latin typeface="Cambria Math" panose="02040503050406030204" pitchFamily="18" charset="0"/>
                      </a:rPr>
                      <m:t>𝑥𝑒</m:t>
                    </m:r>
                    <m:r>
                      <a:rPr lang="fr-FR" sz="1600" b="0" i="1" baseline="-25000" smtClean="0">
                        <a:solidFill>
                          <a:srgbClr val="800080"/>
                        </a:solidFill>
                        <a:latin typeface="Cambria Math" panose="02040503050406030204" pitchFamily="18" charset="0"/>
                      </a:rPr>
                      <m:t>4</m:t>
                    </m:r>
                  </m:oMath>
                </a14:m>
                <a:r>
                  <a:rPr lang="fr-FR" sz="1600" dirty="0">
                    <a:solidFill>
                      <a:srgbClr val="800080"/>
                    </a:solidFill>
                  </a:rPr>
                  <a:t>=1 </a:t>
                </a:r>
              </a:p>
            </p:txBody>
          </p:sp>
        </mc:Choice>
        <mc:Fallback xmlns="">
          <p:sp>
            <p:nvSpPr>
              <p:cNvPr id="27" name="Rectangle 1">
                <a:extLst>
                  <a:ext uri="{FF2B5EF4-FFF2-40B4-BE49-F238E27FC236}">
                    <a16:creationId xmlns:a16="http://schemas.microsoft.com/office/drawing/2014/main" id="{AF2EC4F1-F18B-2D42-93F0-C27BD4D39907}"/>
                  </a:ext>
                </a:extLst>
              </p:cNvPr>
              <p:cNvSpPr>
                <a:spLocks noRot="1" noChangeAspect="1" noMove="1" noResize="1" noEditPoints="1" noAdjustHandles="1" noChangeArrowheads="1" noChangeShapeType="1" noTextEdit="1"/>
              </p:cNvSpPr>
              <p:nvPr/>
            </p:nvSpPr>
            <p:spPr bwMode="auto">
              <a:xfrm>
                <a:off x="633193" y="5296969"/>
                <a:ext cx="3819615" cy="1077218"/>
              </a:xfrm>
              <a:prstGeom prst="rect">
                <a:avLst/>
              </a:prstGeom>
              <a:blipFill>
                <a:blip r:embed="rId13"/>
                <a:stretch>
                  <a:fillRect l="-660" r="-1320" b="-4545"/>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0" name="Rectangle 1">
                <a:extLst>
                  <a:ext uri="{FF2B5EF4-FFF2-40B4-BE49-F238E27FC236}">
                    <a16:creationId xmlns:a16="http://schemas.microsoft.com/office/drawing/2014/main" id="{200899D3-8D96-374B-BC8C-8963A3DF0808}"/>
                  </a:ext>
                </a:extLst>
              </p:cNvPr>
              <p:cNvSpPr>
                <a:spLocks noChangeArrowheads="1"/>
              </p:cNvSpPr>
              <p:nvPr/>
            </p:nvSpPr>
            <p:spPr bwMode="auto">
              <a:xfrm>
                <a:off x="4952104" y="5282753"/>
                <a:ext cx="3819615"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P3 </a:t>
                </a:r>
                <a14:m>
                  <m:oMath xmlns:m="http://schemas.openxmlformats.org/officeDocument/2006/math">
                    <m:r>
                      <a:rPr lang="fr-FR" sz="1600" b="0" i="1" smtClean="0">
                        <a:solidFill>
                          <a:srgbClr val="800080"/>
                        </a:solidFill>
                        <a:latin typeface="Cambria Math" panose="02040503050406030204" pitchFamily="18" charset="0"/>
                      </a:rPr>
                      <m:t>   </m:t>
                    </m:r>
                    <m:r>
                      <a:rPr lang="fr-FR" sz="1600" i="1">
                        <a:solidFill>
                          <a:srgbClr val="800080"/>
                        </a:solidFill>
                        <a:latin typeface="Cambria Math" panose="02040503050406030204" pitchFamily="18" charset="0"/>
                      </a:rPr>
                      <m:t>𝑥</m:t>
                    </m:r>
                    <m:r>
                      <a:rPr lang="fr-FR" sz="1600" b="0" i="1" baseline="-25000" smtClean="0">
                        <a:solidFill>
                          <a:srgbClr val="800080"/>
                        </a:solidFill>
                        <a:latin typeface="Cambria Math" panose="02040503050406030204" pitchFamily="18" charset="0"/>
                      </a:rPr>
                      <m:t>5</m:t>
                    </m:r>
                    <m:r>
                      <a:rPr lang="fr-FR" sz="1600" b="0" i="1" smtClean="0">
                        <a:solidFill>
                          <a:srgbClr val="800080"/>
                        </a:solidFill>
                        <a:latin typeface="Cambria Math" panose="02040503050406030204" pitchFamily="18" charset="0"/>
                      </a:rPr>
                      <m:t>=1</m:t>
                    </m:r>
                  </m:oMath>
                </a14:m>
                <a:endParaRPr lang="fr-FR" sz="1600" i="1" dirty="0">
                  <a:solidFill>
                    <a:srgbClr val="800080"/>
                  </a:solidFill>
                </a:endParaRPr>
              </a:p>
              <a:p>
                <a:pPr>
                  <a:tabLst>
                    <a:tab pos="1558925" algn="ctr"/>
                  </a:tabLst>
                </a:pPr>
                <a:r>
                  <a:rPr lang="fr-FR" sz="1600" i="1" dirty="0">
                    <a:solidFill>
                      <a:srgbClr val="800080"/>
                    </a:solidFill>
                  </a:rPr>
                  <a:t>        </a:t>
                </a:r>
                <a14:m>
                  <m:oMath xmlns:m="http://schemas.openxmlformats.org/officeDocument/2006/math">
                    <m:r>
                      <a:rPr lang="fr-FR" sz="1600" i="1">
                        <a:solidFill>
                          <a:srgbClr val="800080"/>
                        </a:solidFill>
                        <a:latin typeface="Cambria Math" panose="02040503050406030204" pitchFamily="18" charset="0"/>
                      </a:rPr>
                      <m:t>𝑍</m:t>
                    </m:r>
                    <m:r>
                      <a:rPr lang="fr-FR" sz="1600" i="1">
                        <a:solidFill>
                          <a:srgbClr val="800080"/>
                        </a:solidFill>
                        <a:latin typeface="Cambria Math" panose="02040503050406030204" pitchFamily="18" charset="0"/>
                      </a:rPr>
                      <m:t>= </m:t>
                    </m:r>
                    <m:r>
                      <a:rPr lang="fr-FR" sz="1600" i="1">
                        <a:solidFill>
                          <a:srgbClr val="800080"/>
                        </a:solidFill>
                        <a:latin typeface="Cambria Math" panose="02040503050406030204" pitchFamily="18" charset="0"/>
                      </a:rPr>
                      <m:t>𝑀𝑎𝑥</m:t>
                    </m:r>
                    <m:r>
                      <a:rPr lang="fr-FR" sz="1600" i="1">
                        <a:solidFill>
                          <a:srgbClr val="800080"/>
                        </a:solidFill>
                        <a:latin typeface="Cambria Math" panose="02040503050406030204" pitchFamily="18" charset="0"/>
                      </a:rPr>
                      <m:t> </m:t>
                    </m:r>
                    <m:d>
                      <m:dPr>
                        <m:ctrlPr>
                          <a:rPr lang="fr-FR" sz="1600" i="1">
                            <a:solidFill>
                              <a:srgbClr val="800080"/>
                            </a:solidFill>
                            <a:latin typeface="Cambria Math" panose="02040503050406030204" pitchFamily="18" charset="0"/>
                          </a:rPr>
                        </m:ctrlPr>
                      </m:dPr>
                      <m:e>
                        <m:r>
                          <a:rPr lang="fr-FR" sz="1600" i="1">
                            <a:solidFill>
                              <a:srgbClr val="800080"/>
                            </a:solidFill>
                            <a:latin typeface="Cambria Math" panose="02040503050406030204" pitchFamily="18" charset="0"/>
                          </a:rPr>
                          <m:t>4</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2</m:t>
                        </m:r>
                        <m:r>
                          <a:rPr lang="fr-FR" sz="1600" i="1">
                            <a:solidFill>
                              <a:srgbClr val="800080"/>
                            </a:solidFill>
                            <a:latin typeface="Cambria Math" panose="02040503050406030204" pitchFamily="18" charset="0"/>
                          </a:rPr>
                          <m:t> +2</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3</m:t>
                        </m:r>
                        <m:r>
                          <a:rPr lang="fr-FR" sz="1600" i="1">
                            <a:solidFill>
                              <a:srgbClr val="800080"/>
                            </a:solidFill>
                            <a:latin typeface="Cambria Math" panose="02040503050406030204" pitchFamily="18" charset="0"/>
                          </a:rPr>
                          <m:t> +4</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4</m:t>
                        </m:r>
                        <m:r>
                          <a:rPr lang="fr-FR" sz="1600" i="1">
                            <a:solidFill>
                              <a:srgbClr val="800080"/>
                            </a:solidFill>
                            <a:latin typeface="Cambria Math" panose="02040503050406030204" pitchFamily="18" charset="0"/>
                          </a:rPr>
                          <m:t>+</m:t>
                        </m:r>
                        <m:r>
                          <a:rPr lang="fr-FR" sz="1600" b="0" i="1" smtClean="0">
                            <a:solidFill>
                              <a:srgbClr val="800080"/>
                            </a:solidFill>
                            <a:latin typeface="Cambria Math" panose="02040503050406030204" pitchFamily="18" charset="0"/>
                          </a:rPr>
                          <m:t>3</m:t>
                        </m:r>
                      </m:e>
                    </m:d>
                  </m:oMath>
                </a14:m>
                <a:endParaRPr lang="fr-FR" sz="1600" i="1" dirty="0">
                  <a:solidFill>
                    <a:srgbClr val="800080"/>
                  </a:solidFill>
                </a:endParaRPr>
              </a:p>
              <a:p>
                <a:pPr>
                  <a:tabLst>
                    <a:tab pos="1558925" algn="ctr"/>
                  </a:tabLst>
                </a:pPr>
                <a:r>
                  <a:rPr lang="fr-FR" sz="1600" dirty="0">
                    <a:solidFill>
                      <a:srgbClr val="800080"/>
                    </a:solidFill>
                  </a:rPr>
                  <a:t>        </a:t>
                </a:r>
                <a14:m>
                  <m:oMath xmlns:m="http://schemas.openxmlformats.org/officeDocument/2006/math">
                    <m:r>
                      <a:rPr lang="fr-FR" sz="1600" b="0" i="0" smtClean="0">
                        <a:solidFill>
                          <a:srgbClr val="800080"/>
                        </a:solidFill>
                        <a:latin typeface="Cambria Math" panose="02040503050406030204" pitchFamily="18" charset="0"/>
                      </a:rPr>
                      <m:t>7</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2</m:t>
                    </m:r>
                    <m:r>
                      <a:rPr lang="fr-FR" sz="1600" i="1">
                        <a:solidFill>
                          <a:srgbClr val="800080"/>
                        </a:solidFill>
                        <a:latin typeface="Cambria Math" panose="02040503050406030204" pitchFamily="18" charset="0"/>
                      </a:rPr>
                      <m:t>+3</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3</m:t>
                    </m:r>
                    <m:r>
                      <a:rPr lang="fr-FR" sz="1600" i="1">
                        <a:solidFill>
                          <a:srgbClr val="800080"/>
                        </a:solidFill>
                        <a:latin typeface="Cambria Math" panose="02040503050406030204" pitchFamily="18" charset="0"/>
                      </a:rPr>
                      <m:t>+5</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4</m:t>
                    </m:r>
                    <m:r>
                      <a:rPr lang="fr-FR" sz="1600" i="1">
                        <a:solidFill>
                          <a:srgbClr val="800080"/>
                        </a:solidFill>
                        <a:latin typeface="Cambria Math" panose="02040503050406030204" pitchFamily="18" charset="0"/>
                      </a:rPr>
                      <m:t>+ </m:t>
                    </m:r>
                    <m:r>
                      <a:rPr lang="fr-FR" sz="1600" i="1">
                        <a:solidFill>
                          <a:srgbClr val="800080"/>
                        </a:solidFill>
                        <a:latin typeface="Cambria Math" panose="02040503050406030204" pitchFamily="18" charset="0"/>
                      </a:rPr>
                      <m:t>𝑥𝑒</m:t>
                    </m:r>
                    <m:r>
                      <a:rPr lang="fr-FR" sz="1600" i="1" baseline="-25000">
                        <a:solidFill>
                          <a:srgbClr val="800080"/>
                        </a:solidFill>
                        <a:latin typeface="Cambria Math" panose="02040503050406030204" pitchFamily="18" charset="0"/>
                      </a:rPr>
                      <m:t>0 </m:t>
                    </m:r>
                  </m:oMath>
                </a14:m>
                <a:r>
                  <a:rPr lang="fr-FR" sz="1600" dirty="0">
                    <a:solidFill>
                      <a:srgbClr val="800080"/>
                    </a:solidFill>
                  </a:rPr>
                  <a:t>= 5</a:t>
                </a:r>
              </a:p>
              <a:p>
                <a:pPr>
                  <a:tabLst>
                    <a:tab pos="1558925" algn="ctr"/>
                  </a:tabLst>
                </a:pPr>
                <a14:m>
                  <m:oMath xmlns:m="http://schemas.openxmlformats.org/officeDocument/2006/math">
                    <m:r>
                      <a:rPr lang="fr-FR" sz="1600" b="0" i="1" smtClean="0">
                        <a:solidFill>
                          <a:srgbClr val="800080"/>
                        </a:solidFill>
                        <a:latin typeface="Cambria Math" panose="02040503050406030204" pitchFamily="18" charset="0"/>
                      </a:rPr>
                      <m:t>          </m:t>
                    </m:r>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2</m:t>
                    </m:r>
                    <m:r>
                      <a:rPr lang="fr-FR" sz="1600" i="1">
                        <a:solidFill>
                          <a:srgbClr val="800080"/>
                        </a:solidFill>
                        <a:latin typeface="Cambria Math" panose="02040503050406030204" pitchFamily="18" charset="0"/>
                      </a:rPr>
                      <m:t>+</m:t>
                    </m:r>
                    <m:r>
                      <a:rPr lang="fr-FR" sz="1600" i="1">
                        <a:solidFill>
                          <a:srgbClr val="800080"/>
                        </a:solidFill>
                        <a:latin typeface="Cambria Math" panose="02040503050406030204" pitchFamily="18" charset="0"/>
                      </a:rPr>
                      <m:t>𝑥𝑒</m:t>
                    </m:r>
                    <m:r>
                      <a:rPr lang="fr-FR" sz="1600" i="1" baseline="-25000">
                        <a:solidFill>
                          <a:srgbClr val="800080"/>
                        </a:solidFill>
                        <a:latin typeface="Cambria Math" panose="02040503050406030204" pitchFamily="18" charset="0"/>
                      </a:rPr>
                      <m:t>2</m:t>
                    </m:r>
                  </m:oMath>
                </a14:m>
                <a:r>
                  <a:rPr lang="fr-FR" sz="1600" dirty="0">
                    <a:solidFill>
                      <a:srgbClr val="800080"/>
                    </a:solidFill>
                  </a:rPr>
                  <a:t>=1 ; </a:t>
                </a:r>
                <a14:m>
                  <m:oMath xmlns:m="http://schemas.openxmlformats.org/officeDocument/2006/math">
                    <m:r>
                      <a:rPr lang="fr-FR" sz="1600" i="1">
                        <a:solidFill>
                          <a:srgbClr val="800080"/>
                        </a:solidFill>
                        <a:latin typeface="Cambria Math" panose="02040503050406030204" pitchFamily="18" charset="0"/>
                      </a:rPr>
                      <m:t>𝑥</m:t>
                    </m:r>
                    <m:r>
                      <a:rPr lang="fr-FR" sz="1600" i="1" baseline="-25000">
                        <a:solidFill>
                          <a:srgbClr val="800080"/>
                        </a:solidFill>
                        <a:latin typeface="Cambria Math" panose="02040503050406030204" pitchFamily="18" charset="0"/>
                      </a:rPr>
                      <m:t>3</m:t>
                    </m:r>
                    <m:r>
                      <a:rPr lang="fr-FR" sz="1600" i="1">
                        <a:solidFill>
                          <a:srgbClr val="800080"/>
                        </a:solidFill>
                        <a:latin typeface="Cambria Math" panose="02040503050406030204" pitchFamily="18" charset="0"/>
                      </a:rPr>
                      <m:t>+</m:t>
                    </m:r>
                    <m:r>
                      <a:rPr lang="fr-FR" sz="1600" i="1">
                        <a:solidFill>
                          <a:srgbClr val="800080"/>
                        </a:solidFill>
                        <a:latin typeface="Cambria Math" panose="02040503050406030204" pitchFamily="18" charset="0"/>
                      </a:rPr>
                      <m:t>𝑥𝑒</m:t>
                    </m:r>
                    <m:r>
                      <a:rPr lang="fr-FR" sz="1600" i="1" baseline="-25000">
                        <a:solidFill>
                          <a:srgbClr val="800080"/>
                        </a:solidFill>
                        <a:latin typeface="Cambria Math" panose="02040503050406030204" pitchFamily="18" charset="0"/>
                      </a:rPr>
                      <m:t>3</m:t>
                    </m:r>
                  </m:oMath>
                </a14:m>
                <a:r>
                  <a:rPr lang="fr-FR" sz="1600" dirty="0">
                    <a:solidFill>
                      <a:srgbClr val="800080"/>
                    </a:solidFill>
                  </a:rPr>
                  <a:t>=1 ; </a:t>
                </a:r>
                <a14:m>
                  <m:oMath xmlns:m="http://schemas.openxmlformats.org/officeDocument/2006/math">
                    <m:r>
                      <a:rPr lang="fr-FR" sz="1600" i="1">
                        <a:solidFill>
                          <a:srgbClr val="800080"/>
                        </a:solidFill>
                        <a:latin typeface="Cambria Math" panose="02040503050406030204" pitchFamily="18" charset="0"/>
                      </a:rPr>
                      <m:t>𝑥</m:t>
                    </m:r>
                    <m:r>
                      <a:rPr lang="fr-FR" sz="1600" b="0" i="1" baseline="-25000" smtClean="0">
                        <a:solidFill>
                          <a:srgbClr val="800080"/>
                        </a:solidFill>
                        <a:latin typeface="Cambria Math" panose="02040503050406030204" pitchFamily="18" charset="0"/>
                      </a:rPr>
                      <m:t>4</m:t>
                    </m:r>
                    <m:r>
                      <a:rPr lang="fr-FR" sz="1600" i="1">
                        <a:solidFill>
                          <a:srgbClr val="800080"/>
                        </a:solidFill>
                        <a:latin typeface="Cambria Math" panose="02040503050406030204" pitchFamily="18" charset="0"/>
                      </a:rPr>
                      <m:t>+</m:t>
                    </m:r>
                    <m:r>
                      <a:rPr lang="fr-FR" sz="1600" i="1">
                        <a:solidFill>
                          <a:srgbClr val="800080"/>
                        </a:solidFill>
                        <a:latin typeface="Cambria Math" panose="02040503050406030204" pitchFamily="18" charset="0"/>
                      </a:rPr>
                      <m:t>𝑥𝑒</m:t>
                    </m:r>
                    <m:r>
                      <a:rPr lang="fr-FR" sz="1600" b="0" i="1" baseline="-25000" smtClean="0">
                        <a:solidFill>
                          <a:srgbClr val="800080"/>
                        </a:solidFill>
                        <a:latin typeface="Cambria Math" panose="02040503050406030204" pitchFamily="18" charset="0"/>
                      </a:rPr>
                      <m:t>4</m:t>
                    </m:r>
                  </m:oMath>
                </a14:m>
                <a:r>
                  <a:rPr lang="fr-FR" sz="1600" dirty="0">
                    <a:solidFill>
                      <a:srgbClr val="800080"/>
                    </a:solidFill>
                  </a:rPr>
                  <a:t>=1 </a:t>
                </a:r>
              </a:p>
            </p:txBody>
          </p:sp>
        </mc:Choice>
        <mc:Fallback xmlns="">
          <p:sp>
            <p:nvSpPr>
              <p:cNvPr id="30" name="Rectangle 1">
                <a:extLst>
                  <a:ext uri="{FF2B5EF4-FFF2-40B4-BE49-F238E27FC236}">
                    <a16:creationId xmlns:a16="http://schemas.microsoft.com/office/drawing/2014/main" id="{200899D3-8D96-374B-BC8C-8963A3DF0808}"/>
                  </a:ext>
                </a:extLst>
              </p:cNvPr>
              <p:cNvSpPr>
                <a:spLocks noRot="1" noChangeAspect="1" noMove="1" noResize="1" noEditPoints="1" noAdjustHandles="1" noChangeArrowheads="1" noChangeShapeType="1" noTextEdit="1"/>
              </p:cNvSpPr>
              <p:nvPr/>
            </p:nvSpPr>
            <p:spPr bwMode="auto">
              <a:xfrm>
                <a:off x="4952104" y="5282753"/>
                <a:ext cx="3819615" cy="1077218"/>
              </a:xfrm>
              <a:prstGeom prst="rect">
                <a:avLst/>
              </a:prstGeom>
              <a:blipFill>
                <a:blip r:embed="rId14"/>
                <a:stretch>
                  <a:fillRect l="-660" r="-1320" b="-5747"/>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62AAAEC9-3B61-4444-963E-8D93576DD4BD}"/>
                  </a:ext>
                </a:extLst>
              </p:cNvPr>
              <p:cNvSpPr txBox="1"/>
              <p:nvPr/>
            </p:nvSpPr>
            <p:spPr>
              <a:xfrm>
                <a:off x="5185918" y="6480429"/>
                <a:ext cx="1747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3</m:t>
                      </m:r>
                      <m:r>
                        <a:rPr lang="fr-FR" b="0" i="1" smtClean="0">
                          <a:solidFill>
                            <a:srgbClr val="800080"/>
                          </a:solidFill>
                          <a:latin typeface="Cambria Math" panose="02040503050406030204" pitchFamily="18" charset="0"/>
                        </a:rPr>
                        <m:t>=1  ; </m:t>
                      </m:r>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4</m:t>
                      </m:r>
                      <m:r>
                        <a:rPr lang="fr-FR" i="1">
                          <a:solidFill>
                            <a:srgbClr val="800080"/>
                          </a:solidFill>
                          <a:latin typeface="Cambria Math" panose="02040503050406030204" pitchFamily="18" charset="0"/>
                        </a:rPr>
                        <m:t> </m:t>
                      </m:r>
                      <m:r>
                        <a:rPr lang="fr-FR" b="0" i="1" smtClean="0">
                          <a:solidFill>
                            <a:srgbClr val="800080"/>
                          </a:solidFill>
                          <a:latin typeface="Cambria Math" panose="02040503050406030204" pitchFamily="18" charset="0"/>
                        </a:rPr>
                        <m:t>=1  </m:t>
                      </m:r>
                    </m:oMath>
                  </m:oMathPara>
                </a14:m>
                <a:endParaRPr lang="fr-FR" dirty="0">
                  <a:solidFill>
                    <a:srgbClr val="800080"/>
                  </a:solidFill>
                </a:endParaRPr>
              </a:p>
            </p:txBody>
          </p:sp>
        </mc:Choice>
        <mc:Fallback xmlns="">
          <p:sp>
            <p:nvSpPr>
              <p:cNvPr id="31" name="ZoneTexte 30">
                <a:extLst>
                  <a:ext uri="{FF2B5EF4-FFF2-40B4-BE49-F238E27FC236}">
                    <a16:creationId xmlns:a16="http://schemas.microsoft.com/office/drawing/2014/main" id="{62AAAEC9-3B61-4444-963E-8D93576DD4BD}"/>
                  </a:ext>
                </a:extLst>
              </p:cNvPr>
              <p:cNvSpPr txBox="1">
                <a:spLocks noRot="1" noChangeAspect="1" noMove="1" noResize="1" noEditPoints="1" noAdjustHandles="1" noChangeArrowheads="1" noChangeShapeType="1" noTextEdit="1"/>
              </p:cNvSpPr>
              <p:nvPr/>
            </p:nvSpPr>
            <p:spPr>
              <a:xfrm>
                <a:off x="5185918" y="6480429"/>
                <a:ext cx="1747273" cy="276999"/>
              </a:xfrm>
              <a:prstGeom prst="rect">
                <a:avLst/>
              </a:prstGeom>
              <a:blipFill>
                <a:blip r:embed="rId15"/>
                <a:stretch>
                  <a:fillRect l="-1449" t="-4348" r="-4348" b="-3913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2" name="ZoneTexte 31">
                <a:extLst>
                  <a:ext uri="{FF2B5EF4-FFF2-40B4-BE49-F238E27FC236}">
                    <a16:creationId xmlns:a16="http://schemas.microsoft.com/office/drawing/2014/main" id="{94B817CA-C341-6842-85AF-29F0D8D5D747}"/>
                  </a:ext>
                </a:extLst>
              </p:cNvPr>
              <p:cNvSpPr txBox="1"/>
              <p:nvPr/>
            </p:nvSpPr>
            <p:spPr>
              <a:xfrm>
                <a:off x="7453994" y="6480430"/>
                <a:ext cx="6356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800080"/>
                          </a:solidFill>
                          <a:latin typeface="Cambria Math" panose="02040503050406030204" pitchFamily="18" charset="0"/>
                        </a:rPr>
                        <m:t>𝑍</m:t>
                      </m:r>
                      <m:r>
                        <a:rPr lang="fr-FR" b="0" i="1" smtClean="0">
                          <a:solidFill>
                            <a:srgbClr val="800080"/>
                          </a:solidFill>
                          <a:latin typeface="Cambria Math" panose="02040503050406030204" pitchFamily="18" charset="0"/>
                        </a:rPr>
                        <m:t>=7</m:t>
                      </m:r>
                    </m:oMath>
                  </m:oMathPara>
                </a14:m>
                <a:endParaRPr lang="fr-FR" dirty="0">
                  <a:solidFill>
                    <a:srgbClr val="800080"/>
                  </a:solidFill>
                </a:endParaRPr>
              </a:p>
            </p:txBody>
          </p:sp>
        </mc:Choice>
        <mc:Fallback xmlns="">
          <p:sp>
            <p:nvSpPr>
              <p:cNvPr id="32" name="ZoneTexte 31">
                <a:extLst>
                  <a:ext uri="{FF2B5EF4-FFF2-40B4-BE49-F238E27FC236}">
                    <a16:creationId xmlns:a16="http://schemas.microsoft.com/office/drawing/2014/main" id="{94B817CA-C341-6842-85AF-29F0D8D5D747}"/>
                  </a:ext>
                </a:extLst>
              </p:cNvPr>
              <p:cNvSpPr txBox="1">
                <a:spLocks noRot="1" noChangeAspect="1" noMove="1" noResize="1" noEditPoints="1" noAdjustHandles="1" noChangeArrowheads="1" noChangeShapeType="1" noTextEdit="1"/>
              </p:cNvSpPr>
              <p:nvPr/>
            </p:nvSpPr>
            <p:spPr>
              <a:xfrm>
                <a:off x="7453994" y="6480430"/>
                <a:ext cx="635623" cy="276999"/>
              </a:xfrm>
              <a:prstGeom prst="rect">
                <a:avLst/>
              </a:prstGeom>
              <a:blipFill>
                <a:blip r:embed="rId16"/>
                <a:stretch>
                  <a:fillRect l="-8000" r="-8000" b="-869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311BA337-C611-0F41-8928-2F0495709C70}"/>
                  </a:ext>
                </a:extLst>
              </p:cNvPr>
              <p:cNvSpPr txBox="1"/>
              <p:nvPr/>
            </p:nvSpPr>
            <p:spPr>
              <a:xfrm>
                <a:off x="574917" y="6501440"/>
                <a:ext cx="28805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2</m:t>
                      </m:r>
                      <m:r>
                        <a:rPr lang="fr-FR" i="1">
                          <a:solidFill>
                            <a:srgbClr val="800080"/>
                          </a:solidFill>
                          <a:latin typeface="Cambria Math" panose="02040503050406030204" pitchFamily="18" charset="0"/>
                        </a:rPr>
                        <m:t>=</m:t>
                      </m:r>
                      <m:r>
                        <a:rPr lang="fr-FR" b="0" i="1" smtClean="0">
                          <a:solidFill>
                            <a:srgbClr val="800080"/>
                          </a:solidFill>
                          <a:latin typeface="Cambria Math" panose="02040503050406030204" pitchFamily="18" charset="0"/>
                        </a:rPr>
                        <m:t>2/7  ; </m:t>
                      </m:r>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3</m:t>
                      </m:r>
                      <m:r>
                        <a:rPr lang="fr-FR" b="0" i="1" smtClean="0">
                          <a:solidFill>
                            <a:srgbClr val="800080"/>
                          </a:solidFill>
                          <a:latin typeface="Cambria Math" panose="02040503050406030204" pitchFamily="18" charset="0"/>
                        </a:rPr>
                        <m:t>=1  ; </m:t>
                      </m:r>
                      <m:r>
                        <a:rPr lang="fr-FR" i="1">
                          <a:solidFill>
                            <a:srgbClr val="800080"/>
                          </a:solidFill>
                          <a:latin typeface="Cambria Math" panose="02040503050406030204" pitchFamily="18" charset="0"/>
                        </a:rPr>
                        <m:t>𝑥</m:t>
                      </m:r>
                      <m:r>
                        <a:rPr lang="fr-FR" b="0" i="1" baseline="-25000" smtClean="0">
                          <a:solidFill>
                            <a:srgbClr val="800080"/>
                          </a:solidFill>
                          <a:latin typeface="Cambria Math" panose="02040503050406030204" pitchFamily="18" charset="0"/>
                        </a:rPr>
                        <m:t>4</m:t>
                      </m:r>
                      <m:r>
                        <a:rPr lang="fr-FR" i="1">
                          <a:solidFill>
                            <a:srgbClr val="800080"/>
                          </a:solidFill>
                          <a:latin typeface="Cambria Math" panose="02040503050406030204" pitchFamily="18" charset="0"/>
                        </a:rPr>
                        <m:t> </m:t>
                      </m:r>
                      <m:r>
                        <a:rPr lang="fr-FR" b="0" i="1" smtClean="0">
                          <a:solidFill>
                            <a:srgbClr val="800080"/>
                          </a:solidFill>
                          <a:latin typeface="Cambria Math" panose="02040503050406030204" pitchFamily="18" charset="0"/>
                        </a:rPr>
                        <m:t>=1  </m:t>
                      </m:r>
                    </m:oMath>
                  </m:oMathPara>
                </a14:m>
                <a:endParaRPr lang="fr-FR" dirty="0">
                  <a:solidFill>
                    <a:srgbClr val="800080"/>
                  </a:solidFill>
                </a:endParaRPr>
              </a:p>
            </p:txBody>
          </p:sp>
        </mc:Choice>
        <mc:Fallback xmlns="">
          <p:sp>
            <p:nvSpPr>
              <p:cNvPr id="33" name="ZoneTexte 32">
                <a:extLst>
                  <a:ext uri="{FF2B5EF4-FFF2-40B4-BE49-F238E27FC236}">
                    <a16:creationId xmlns:a16="http://schemas.microsoft.com/office/drawing/2014/main" id="{311BA337-C611-0F41-8928-2F0495709C70}"/>
                  </a:ext>
                </a:extLst>
              </p:cNvPr>
              <p:cNvSpPr txBox="1">
                <a:spLocks noRot="1" noChangeAspect="1" noMove="1" noResize="1" noEditPoints="1" noAdjustHandles="1" noChangeArrowheads="1" noChangeShapeType="1" noTextEdit="1"/>
              </p:cNvSpPr>
              <p:nvPr/>
            </p:nvSpPr>
            <p:spPr>
              <a:xfrm>
                <a:off x="574917" y="6501440"/>
                <a:ext cx="2880597" cy="276999"/>
              </a:xfrm>
              <a:prstGeom prst="rect">
                <a:avLst/>
              </a:prstGeom>
              <a:blipFill>
                <a:blip r:embed="rId17"/>
                <a:stretch>
                  <a:fillRect l="-439" t="-4545" r="-2193" b="-454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4" name="ZoneTexte 33">
                <a:extLst>
                  <a:ext uri="{FF2B5EF4-FFF2-40B4-BE49-F238E27FC236}">
                    <a16:creationId xmlns:a16="http://schemas.microsoft.com/office/drawing/2014/main" id="{80D409C4-935A-D946-8995-7567757CAAF1}"/>
                  </a:ext>
                </a:extLst>
              </p:cNvPr>
              <p:cNvSpPr txBox="1"/>
              <p:nvPr/>
            </p:nvSpPr>
            <p:spPr>
              <a:xfrm>
                <a:off x="3564065" y="6490115"/>
                <a:ext cx="9401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800080"/>
                          </a:solidFill>
                          <a:latin typeface="Cambria Math" panose="02040503050406030204" pitchFamily="18" charset="0"/>
                        </a:rPr>
                        <m:t>𝑍</m:t>
                      </m:r>
                      <m:r>
                        <a:rPr lang="fr-FR" b="0" i="1" smtClean="0">
                          <a:solidFill>
                            <a:srgbClr val="800080"/>
                          </a:solidFill>
                          <a:latin typeface="Cambria Math" panose="02040503050406030204" pitchFamily="18" charset="0"/>
                        </a:rPr>
                        <m:t>=7,14</m:t>
                      </m:r>
                    </m:oMath>
                  </m:oMathPara>
                </a14:m>
                <a:endParaRPr lang="fr-FR" dirty="0">
                  <a:solidFill>
                    <a:srgbClr val="800080"/>
                  </a:solidFill>
                </a:endParaRPr>
              </a:p>
            </p:txBody>
          </p:sp>
        </mc:Choice>
        <mc:Fallback xmlns="">
          <p:sp>
            <p:nvSpPr>
              <p:cNvPr id="34" name="ZoneTexte 33">
                <a:extLst>
                  <a:ext uri="{FF2B5EF4-FFF2-40B4-BE49-F238E27FC236}">
                    <a16:creationId xmlns:a16="http://schemas.microsoft.com/office/drawing/2014/main" id="{80D409C4-935A-D946-8995-7567757CAAF1}"/>
                  </a:ext>
                </a:extLst>
              </p:cNvPr>
              <p:cNvSpPr txBox="1">
                <a:spLocks noRot="1" noChangeAspect="1" noMove="1" noResize="1" noEditPoints="1" noAdjustHandles="1" noChangeArrowheads="1" noChangeShapeType="1" noTextEdit="1"/>
              </p:cNvSpPr>
              <p:nvPr/>
            </p:nvSpPr>
            <p:spPr>
              <a:xfrm>
                <a:off x="3564065" y="6490115"/>
                <a:ext cx="940194" cy="276999"/>
              </a:xfrm>
              <a:prstGeom prst="rect">
                <a:avLst/>
              </a:prstGeom>
              <a:blipFill>
                <a:blip r:embed="rId18"/>
                <a:stretch>
                  <a:fillRect l="-4000" r="-5333" b="-13636"/>
                </a:stretch>
              </a:blipFill>
            </p:spPr>
            <p:txBody>
              <a:bodyPr/>
              <a:lstStyle/>
              <a:p>
                <a:r>
                  <a:rPr lang="fr-FR">
                    <a:noFill/>
                  </a:rPr>
                  <a:t> </a:t>
                </a:r>
              </a:p>
            </p:txBody>
          </p:sp>
        </mc:Fallback>
      </mc:AlternateContent>
    </p:spTree>
    <p:extLst>
      <p:ext uri="{BB962C8B-B14F-4D97-AF65-F5344CB8AC3E}">
        <p14:creationId xmlns:p14="http://schemas.microsoft.com/office/powerpoint/2010/main" val="48718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animBg="1"/>
      <p:bldP spid="27"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63726"/>
            <a:chOff x="0" y="998538"/>
            <a:chExt cx="9144000" cy="546372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495520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Définition</a:t>
              </a:r>
            </a:p>
            <a:p>
              <a:pPr lvl="1" algn="just">
                <a:spcAft>
                  <a:spcPts val="600"/>
                </a:spcAft>
                <a:buFont typeface="Wingdings" pitchFamily="2" charset="2"/>
                <a:buChar char="§"/>
              </a:pPr>
              <a:r>
                <a:rPr lang="fr-FR" i="1" dirty="0">
                  <a:solidFill>
                    <a:srgbClr val="800080"/>
                  </a:solidFill>
                </a:rPr>
                <a:t> On se donne n objets qui ont pour valeurs c</a:t>
              </a:r>
              <a:r>
                <a:rPr lang="fr-FR" i="1" baseline="-25000" dirty="0">
                  <a:solidFill>
                    <a:srgbClr val="800080"/>
                  </a:solidFill>
                </a:rPr>
                <a:t>1</a:t>
              </a:r>
              <a:r>
                <a:rPr lang="fr-FR" i="1" dirty="0">
                  <a:solidFill>
                    <a:srgbClr val="800080"/>
                  </a:solidFill>
                </a:rPr>
                <a:t>, . . . , </a:t>
              </a:r>
              <a:r>
                <a:rPr lang="fr-FR" i="1" dirty="0" err="1">
                  <a:solidFill>
                    <a:srgbClr val="800080"/>
                  </a:solidFill>
                </a:rPr>
                <a:t>c</a:t>
              </a:r>
              <a:r>
                <a:rPr lang="fr-FR" i="1" baseline="-25000" dirty="0" err="1">
                  <a:solidFill>
                    <a:srgbClr val="800080"/>
                  </a:solidFill>
                </a:rPr>
                <a:t>n</a:t>
              </a:r>
              <a:r>
                <a:rPr lang="fr-FR" i="1" dirty="0">
                  <a:solidFill>
                    <a:srgbClr val="800080"/>
                  </a:solidFill>
                </a:rPr>
                <a:t>  et on un poids (ou un volume) w</a:t>
              </a:r>
              <a:r>
                <a:rPr lang="fr-FR" i="1" baseline="-25000" dirty="0">
                  <a:solidFill>
                    <a:srgbClr val="800080"/>
                  </a:solidFill>
                </a:rPr>
                <a:t>1</a:t>
              </a:r>
              <a:r>
                <a:rPr lang="fr-FR" i="1" dirty="0">
                  <a:solidFill>
                    <a:srgbClr val="800080"/>
                  </a:solidFill>
                </a:rPr>
                <a:t>, . . . ,</a:t>
              </a:r>
              <a:r>
                <a:rPr lang="fr-FR" i="1" dirty="0" err="1">
                  <a:solidFill>
                    <a:srgbClr val="800080"/>
                  </a:solidFill>
                </a:rPr>
                <a:t>w</a:t>
              </a:r>
              <a:r>
                <a:rPr lang="fr-FR" i="1" baseline="-25000" dirty="0" err="1">
                  <a:solidFill>
                    <a:srgbClr val="800080"/>
                  </a:solidFill>
                </a:rPr>
                <a:t>n</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Le but est de remplir un sac à dos en maximisant la somme des ci, sans que le poids des objets ne dépasse la capacité du sac.</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a:solidFill>
                  <a:srgbClr val="800080"/>
                </a:solidFill>
              </a:endParaRPr>
            </a:p>
            <a:p>
              <a:pPr algn="just">
                <a:spcBef>
                  <a:spcPts val="1200"/>
                </a:spcBef>
                <a:spcAft>
                  <a:spcPts val="600"/>
                </a:spcAft>
                <a:buClr>
                  <a:schemeClr val="accent2"/>
                </a:buClr>
              </a:pPr>
              <a:r>
                <a:rPr lang="fr-FR" sz="2000" b="1" dirty="0">
                  <a:solidFill>
                    <a:srgbClr val="800080"/>
                  </a:solidFill>
                  <a:sym typeface="Wingdings" pitchFamily="2" charset="2"/>
                </a:rPr>
                <a:t>1 - Approche gloutonne </a:t>
              </a:r>
            </a:p>
            <a:p>
              <a:pPr lvl="1" algn="just">
                <a:spcAft>
                  <a:spcPts val="600"/>
                </a:spcAft>
                <a:buFont typeface="Wingdings" pitchFamily="2" charset="2"/>
                <a:buChar char="§"/>
              </a:pPr>
              <a:r>
                <a:rPr lang="fr-FR" i="1" dirty="0">
                  <a:solidFill>
                    <a:srgbClr val="800080"/>
                  </a:solidFill>
                </a:rPr>
                <a:t> Faire des choix pour remplir le sac à dos.</a:t>
              </a:r>
            </a:p>
            <a:p>
              <a:pPr lvl="1" algn="just">
                <a:spcAft>
                  <a:spcPts val="600"/>
                </a:spcAft>
                <a:buFont typeface="Wingdings" pitchFamily="2" charset="2"/>
                <a:buChar char="§"/>
              </a:pPr>
              <a:r>
                <a:rPr lang="fr-FR" i="1" dirty="0">
                  <a:solidFill>
                    <a:srgbClr val="800080"/>
                  </a:solidFill>
                </a:rPr>
                <a:t> On peut remplir sac en choisissant de se baser sur le rapport c</a:t>
              </a:r>
              <a:r>
                <a:rPr lang="fr-FR" i="1" baseline="-25000" dirty="0">
                  <a:solidFill>
                    <a:srgbClr val="800080"/>
                  </a:solidFill>
                </a:rPr>
                <a:t>i</a:t>
              </a:r>
              <a:r>
                <a:rPr lang="fr-FR" i="1" dirty="0">
                  <a:solidFill>
                    <a:srgbClr val="800080"/>
                  </a:solidFill>
                </a:rPr>
                <a:t>/</a:t>
              </a:r>
              <a:r>
                <a:rPr lang="fr-FR" i="1" dirty="0" err="1">
                  <a:solidFill>
                    <a:srgbClr val="800080"/>
                  </a:solidFill>
                </a:rPr>
                <a:t>w</a:t>
              </a:r>
              <a:r>
                <a:rPr lang="fr-FR" i="1" baseline="-25000" dirty="0" err="1">
                  <a:solidFill>
                    <a:srgbClr val="800080"/>
                  </a:solidFill>
                </a:rPr>
                <a:t>i</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On peut trier les objets par poids ou par prix et remplir le sac en suivant l’ordre du tri.</a:t>
              </a:r>
            </a:p>
          </p:txBody>
        </p:sp>
      </p:grpSp>
      <p:graphicFrame>
        <p:nvGraphicFramePr>
          <p:cNvPr id="4" name="Tableau 4">
            <a:extLst>
              <a:ext uri="{FF2B5EF4-FFF2-40B4-BE49-F238E27FC236}">
                <a16:creationId xmlns:a16="http://schemas.microsoft.com/office/drawing/2014/main" id="{D247A255-206D-664C-820A-F9E13FDC77BE}"/>
              </a:ext>
            </a:extLst>
          </p:cNvPr>
          <p:cNvGraphicFramePr>
            <a:graphicFrameLocks noGrp="1"/>
          </p:cNvGraphicFramePr>
          <p:nvPr>
            <p:extLst>
              <p:ext uri="{D42A27DB-BD31-4B8C-83A1-F6EECF244321}">
                <p14:modId xmlns:p14="http://schemas.microsoft.com/office/powerpoint/2010/main" val="355634472"/>
              </p:ext>
            </p:extLst>
          </p:nvPr>
        </p:nvGraphicFramePr>
        <p:xfrm>
          <a:off x="769127" y="3304694"/>
          <a:ext cx="7699874" cy="1112520"/>
        </p:xfrm>
        <a:graphic>
          <a:graphicData uri="http://schemas.openxmlformats.org/drawingml/2006/table">
            <a:tbl>
              <a:tblPr firstRow="1" bandRow="1">
                <a:tableStyleId>{5C22544A-7EE6-4342-B048-85BDC9FD1C3A}</a:tableStyleId>
              </a:tblPr>
              <a:tblGrid>
                <a:gridCol w="1099982">
                  <a:extLst>
                    <a:ext uri="{9D8B030D-6E8A-4147-A177-3AD203B41FA5}">
                      <a16:colId xmlns:a16="http://schemas.microsoft.com/office/drawing/2014/main" val="1014089598"/>
                    </a:ext>
                  </a:extLst>
                </a:gridCol>
                <a:gridCol w="549991">
                  <a:extLst>
                    <a:ext uri="{9D8B030D-6E8A-4147-A177-3AD203B41FA5}">
                      <a16:colId xmlns:a16="http://schemas.microsoft.com/office/drawing/2014/main" val="1072781514"/>
                    </a:ext>
                  </a:extLst>
                </a:gridCol>
                <a:gridCol w="549991">
                  <a:extLst>
                    <a:ext uri="{9D8B030D-6E8A-4147-A177-3AD203B41FA5}">
                      <a16:colId xmlns:a16="http://schemas.microsoft.com/office/drawing/2014/main" val="2383041290"/>
                    </a:ext>
                  </a:extLst>
                </a:gridCol>
                <a:gridCol w="549991">
                  <a:extLst>
                    <a:ext uri="{9D8B030D-6E8A-4147-A177-3AD203B41FA5}">
                      <a16:colId xmlns:a16="http://schemas.microsoft.com/office/drawing/2014/main" val="3553273266"/>
                    </a:ext>
                  </a:extLst>
                </a:gridCol>
                <a:gridCol w="549991">
                  <a:extLst>
                    <a:ext uri="{9D8B030D-6E8A-4147-A177-3AD203B41FA5}">
                      <a16:colId xmlns:a16="http://schemas.microsoft.com/office/drawing/2014/main" val="3364724726"/>
                    </a:ext>
                  </a:extLst>
                </a:gridCol>
                <a:gridCol w="549991">
                  <a:extLst>
                    <a:ext uri="{9D8B030D-6E8A-4147-A177-3AD203B41FA5}">
                      <a16:colId xmlns:a16="http://schemas.microsoft.com/office/drawing/2014/main" val="1794493236"/>
                    </a:ext>
                  </a:extLst>
                </a:gridCol>
                <a:gridCol w="549991">
                  <a:extLst>
                    <a:ext uri="{9D8B030D-6E8A-4147-A177-3AD203B41FA5}">
                      <a16:colId xmlns:a16="http://schemas.microsoft.com/office/drawing/2014/main" val="1409268738"/>
                    </a:ext>
                  </a:extLst>
                </a:gridCol>
                <a:gridCol w="549991">
                  <a:extLst>
                    <a:ext uri="{9D8B030D-6E8A-4147-A177-3AD203B41FA5}">
                      <a16:colId xmlns:a16="http://schemas.microsoft.com/office/drawing/2014/main" val="2905871771"/>
                    </a:ext>
                  </a:extLst>
                </a:gridCol>
                <a:gridCol w="549991">
                  <a:extLst>
                    <a:ext uri="{9D8B030D-6E8A-4147-A177-3AD203B41FA5}">
                      <a16:colId xmlns:a16="http://schemas.microsoft.com/office/drawing/2014/main" val="2793844539"/>
                    </a:ext>
                  </a:extLst>
                </a:gridCol>
                <a:gridCol w="549991">
                  <a:extLst>
                    <a:ext uri="{9D8B030D-6E8A-4147-A177-3AD203B41FA5}">
                      <a16:colId xmlns:a16="http://schemas.microsoft.com/office/drawing/2014/main" val="525585016"/>
                    </a:ext>
                  </a:extLst>
                </a:gridCol>
                <a:gridCol w="549991">
                  <a:extLst>
                    <a:ext uri="{9D8B030D-6E8A-4147-A177-3AD203B41FA5}">
                      <a16:colId xmlns:a16="http://schemas.microsoft.com/office/drawing/2014/main" val="3986468177"/>
                    </a:ext>
                  </a:extLst>
                </a:gridCol>
                <a:gridCol w="549991">
                  <a:extLst>
                    <a:ext uri="{9D8B030D-6E8A-4147-A177-3AD203B41FA5}">
                      <a16:colId xmlns:a16="http://schemas.microsoft.com/office/drawing/2014/main" val="555823197"/>
                    </a:ext>
                  </a:extLst>
                </a:gridCol>
                <a:gridCol w="549991">
                  <a:extLst>
                    <a:ext uri="{9D8B030D-6E8A-4147-A177-3AD203B41FA5}">
                      <a16:colId xmlns:a16="http://schemas.microsoft.com/office/drawing/2014/main" val="3111632421"/>
                    </a:ext>
                  </a:extLst>
                </a:gridCol>
              </a:tblGrid>
              <a:tr h="370840">
                <a:tc>
                  <a:txBody>
                    <a:bodyPr/>
                    <a:lstStyle/>
                    <a:p>
                      <a:pPr algn="ctr"/>
                      <a:endParaRPr lang="fr-F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1</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2</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3</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4</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5</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6</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7</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8</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9</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10</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11</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12</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extLst>
                  <a:ext uri="{0D108BD9-81ED-4DB2-BD59-A6C34878D82A}">
                    <a16:rowId xmlns:a16="http://schemas.microsoft.com/office/drawing/2014/main" val="26728922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Prix (c) </a:t>
                      </a:r>
                      <a:endParaRPr lang="fr-FR" sz="1600" baseline="-25000" dirty="0"/>
                    </a:p>
                  </a:txBody>
                  <a:tcPr/>
                </a:tc>
                <a:tc>
                  <a:txBody>
                    <a:bodyPr/>
                    <a:lstStyle/>
                    <a:p>
                      <a:pPr algn="ctr"/>
                      <a:r>
                        <a:rPr lang="fr-FR" sz="1600" b="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extLst>
                  <a:ext uri="{0D108BD9-81ED-4DB2-BD59-A6C34878D82A}">
                    <a16:rowId xmlns:a16="http://schemas.microsoft.com/office/drawing/2014/main" val="12796633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Poids (w)</a:t>
                      </a:r>
                      <a:endParaRPr lang="fr-FR" sz="1600" baseline="-25000" dirty="0"/>
                    </a:p>
                  </a:txBody>
                  <a:tcPr/>
                </a:tc>
                <a:tc>
                  <a:txBody>
                    <a:bodyPr/>
                    <a:lstStyle/>
                    <a:p>
                      <a:pPr algn="ctr"/>
                      <a:r>
                        <a:rPr lang="fr-FR" sz="1600" b="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extLst>
                  <a:ext uri="{0D108BD9-81ED-4DB2-BD59-A6C34878D82A}">
                    <a16:rowId xmlns:a16="http://schemas.microsoft.com/office/drawing/2014/main" val="427195709"/>
                  </a:ext>
                </a:extLst>
              </a:tr>
            </a:tbl>
          </a:graphicData>
        </a:graphic>
      </p:graphicFrame>
    </p:spTree>
    <p:extLst>
      <p:ext uri="{BB962C8B-B14F-4D97-AF65-F5344CB8AC3E}">
        <p14:creationId xmlns:p14="http://schemas.microsoft.com/office/powerpoint/2010/main" val="608203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494229"/>
            <a:chOff x="0" y="998538"/>
            <a:chExt cx="9144000" cy="449422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398570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Exemple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Il n’est pas nécessaire de poursuivre la décomposition de P2.</a:t>
              </a:r>
            </a:p>
            <a:p>
              <a:pPr lvl="1" algn="just">
                <a:spcAft>
                  <a:spcPts val="600"/>
                </a:spcAft>
                <a:buFont typeface="Wingdings" pitchFamily="2" charset="2"/>
                <a:buChar char="§"/>
              </a:pPr>
              <a:r>
                <a:rPr lang="fr-FR" i="1" dirty="0">
                  <a:solidFill>
                    <a:srgbClr val="800080"/>
                  </a:solidFill>
                </a:rPr>
                <a:t> En effet, avec P3 on obtient une solution à 7 et donc aucune autre solution ne peut être plus haute, puisque 7,2 est la borne supérieure.</a:t>
              </a:r>
            </a:p>
            <a:p>
              <a:pPr lvl="1" algn="just">
                <a:spcAft>
                  <a:spcPts val="600"/>
                </a:spcAft>
                <a:buFont typeface="Wingdings" pitchFamily="2" charset="2"/>
                <a:buChar char="§"/>
              </a:pPr>
              <a:r>
                <a:rPr lang="fr-FR" i="1" dirty="0">
                  <a:solidFill>
                    <a:srgbClr val="800080"/>
                  </a:solidFill>
                </a:rPr>
                <a:t> Dans notre exemple tous les paramètres sont des entiers et donc la solution de Z doit être entière.</a:t>
              </a:r>
            </a:p>
            <a:p>
              <a:pPr lvl="1" algn="just">
                <a:spcAft>
                  <a:spcPts val="600"/>
                </a:spcAft>
                <a:buFont typeface="Wingdings" pitchFamily="2" charset="2"/>
                <a:buChar char="§"/>
              </a:pPr>
              <a:r>
                <a:rPr lang="fr-FR" i="1" dirty="0">
                  <a:solidFill>
                    <a:srgbClr val="800080"/>
                  </a:solidFill>
                </a:rPr>
                <a:t> Si les valeurs des coefficients sont des réels, alors on doit continuer la décomposition de P2 en créant deux problèmes P4 (x</a:t>
              </a:r>
              <a:r>
                <a:rPr lang="fr-FR" i="1" baseline="-25000" dirty="0">
                  <a:solidFill>
                    <a:srgbClr val="800080"/>
                  </a:solidFill>
                </a:rPr>
                <a:t>2</a:t>
              </a:r>
              <a:r>
                <a:rPr lang="fr-FR" i="1" dirty="0">
                  <a:solidFill>
                    <a:srgbClr val="800080"/>
                  </a:solidFill>
                </a:rPr>
                <a:t>=0) et P5 (x</a:t>
              </a:r>
              <a:r>
                <a:rPr lang="fr-FR" i="1" baseline="-25000" dirty="0">
                  <a:solidFill>
                    <a:srgbClr val="800080"/>
                  </a:solidFill>
                </a:rPr>
                <a:t>2</a:t>
              </a:r>
              <a:r>
                <a:rPr lang="fr-FR" i="1" dirty="0">
                  <a:solidFill>
                    <a:srgbClr val="800080"/>
                  </a:solidFill>
                </a:rPr>
                <a:t>=1).  </a:t>
              </a:r>
            </a:p>
            <a:p>
              <a:pPr lvl="1" algn="just">
                <a:spcAft>
                  <a:spcPts val="600"/>
                </a:spcAft>
                <a:buFont typeface="Wingdings" pitchFamily="2" charset="2"/>
                <a:buChar char="§"/>
              </a:pPr>
              <a:r>
                <a:rPr lang="fr-FR" i="1" dirty="0">
                  <a:solidFill>
                    <a:srgbClr val="800080"/>
                  </a:solidFill>
                </a:rPr>
                <a:t> En décomposant les problèmes on réduit successivement les espaces de solution. </a:t>
              </a:r>
            </a:p>
            <a:p>
              <a:pPr lvl="1" algn="just">
                <a:spcAft>
                  <a:spcPts val="600"/>
                </a:spcAft>
                <a:buFont typeface="Wingdings" pitchFamily="2" charset="2"/>
                <a:buChar char="§"/>
              </a:pPr>
              <a:r>
                <a:rPr lang="fr-FR" i="1" dirty="0">
                  <a:solidFill>
                    <a:srgbClr val="800080"/>
                  </a:solidFill>
                </a:rPr>
                <a:t> On arrête les branches si la valeur maximale obtenue par la PL </a:t>
              </a:r>
              <a:r>
                <a:rPr lang="fr-FR" i="1">
                  <a:solidFill>
                    <a:srgbClr val="800080"/>
                  </a:solidFill>
                </a:rPr>
                <a:t>est inférieur</a:t>
              </a:r>
              <a:endParaRPr lang="fr-FR" i="1" dirty="0">
                <a:solidFill>
                  <a:srgbClr val="800080"/>
                </a:solidFill>
              </a:endParaRPr>
            </a:p>
          </p:txBody>
        </p:sp>
      </p:grpSp>
    </p:spTree>
    <p:extLst>
      <p:ext uri="{BB962C8B-B14F-4D97-AF65-F5344CB8AC3E}">
        <p14:creationId xmlns:p14="http://schemas.microsoft.com/office/powerpoint/2010/main" val="227398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8813" y="182563"/>
            <a:ext cx="3639137"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rPr>
                <a:t>Rapport poids / prix</a:t>
              </a:r>
              <a:endParaRPr lang="fr-FR" b="1" dirty="0">
                <a:solidFill>
                  <a:srgbClr val="800080"/>
                </a:solidFill>
              </a:endParaRPr>
            </a:p>
          </p:txBody>
        </p:sp>
      </p:grpSp>
      <p:graphicFrame>
        <p:nvGraphicFramePr>
          <p:cNvPr id="10" name="Tableau 4">
            <a:extLst>
              <a:ext uri="{FF2B5EF4-FFF2-40B4-BE49-F238E27FC236}">
                <a16:creationId xmlns:a16="http://schemas.microsoft.com/office/drawing/2014/main" id="{F7A15375-8913-E741-87C3-563605DF6011}"/>
              </a:ext>
            </a:extLst>
          </p:cNvPr>
          <p:cNvGraphicFramePr>
            <a:graphicFrameLocks noGrp="1"/>
          </p:cNvGraphicFramePr>
          <p:nvPr>
            <p:extLst>
              <p:ext uri="{D42A27DB-BD31-4B8C-83A1-F6EECF244321}">
                <p14:modId xmlns:p14="http://schemas.microsoft.com/office/powerpoint/2010/main" val="69915072"/>
              </p:ext>
            </p:extLst>
          </p:nvPr>
        </p:nvGraphicFramePr>
        <p:xfrm>
          <a:off x="303657" y="2085789"/>
          <a:ext cx="8533377" cy="1483360"/>
        </p:xfrm>
        <a:graphic>
          <a:graphicData uri="http://schemas.openxmlformats.org/drawingml/2006/table">
            <a:tbl>
              <a:tblPr firstRow="1" bandRow="1">
                <a:tableStyleId>{5C22544A-7EE6-4342-B048-85BDC9FD1C3A}</a:tableStyleId>
              </a:tblPr>
              <a:tblGrid>
                <a:gridCol w="1219053">
                  <a:extLst>
                    <a:ext uri="{9D8B030D-6E8A-4147-A177-3AD203B41FA5}">
                      <a16:colId xmlns:a16="http://schemas.microsoft.com/office/drawing/2014/main" val="1014089598"/>
                    </a:ext>
                  </a:extLst>
                </a:gridCol>
                <a:gridCol w="609527">
                  <a:extLst>
                    <a:ext uri="{9D8B030D-6E8A-4147-A177-3AD203B41FA5}">
                      <a16:colId xmlns:a16="http://schemas.microsoft.com/office/drawing/2014/main" val="1072781514"/>
                    </a:ext>
                  </a:extLst>
                </a:gridCol>
                <a:gridCol w="609527">
                  <a:extLst>
                    <a:ext uri="{9D8B030D-6E8A-4147-A177-3AD203B41FA5}">
                      <a16:colId xmlns:a16="http://schemas.microsoft.com/office/drawing/2014/main" val="2383041290"/>
                    </a:ext>
                  </a:extLst>
                </a:gridCol>
                <a:gridCol w="609527">
                  <a:extLst>
                    <a:ext uri="{9D8B030D-6E8A-4147-A177-3AD203B41FA5}">
                      <a16:colId xmlns:a16="http://schemas.microsoft.com/office/drawing/2014/main" val="3553273266"/>
                    </a:ext>
                  </a:extLst>
                </a:gridCol>
                <a:gridCol w="609527">
                  <a:extLst>
                    <a:ext uri="{9D8B030D-6E8A-4147-A177-3AD203B41FA5}">
                      <a16:colId xmlns:a16="http://schemas.microsoft.com/office/drawing/2014/main" val="3364724726"/>
                    </a:ext>
                  </a:extLst>
                </a:gridCol>
                <a:gridCol w="609527">
                  <a:extLst>
                    <a:ext uri="{9D8B030D-6E8A-4147-A177-3AD203B41FA5}">
                      <a16:colId xmlns:a16="http://schemas.microsoft.com/office/drawing/2014/main" val="1794493236"/>
                    </a:ext>
                  </a:extLst>
                </a:gridCol>
                <a:gridCol w="609527">
                  <a:extLst>
                    <a:ext uri="{9D8B030D-6E8A-4147-A177-3AD203B41FA5}">
                      <a16:colId xmlns:a16="http://schemas.microsoft.com/office/drawing/2014/main" val="1409268738"/>
                    </a:ext>
                  </a:extLst>
                </a:gridCol>
                <a:gridCol w="609527">
                  <a:extLst>
                    <a:ext uri="{9D8B030D-6E8A-4147-A177-3AD203B41FA5}">
                      <a16:colId xmlns:a16="http://schemas.microsoft.com/office/drawing/2014/main" val="2905871771"/>
                    </a:ext>
                  </a:extLst>
                </a:gridCol>
                <a:gridCol w="609527">
                  <a:extLst>
                    <a:ext uri="{9D8B030D-6E8A-4147-A177-3AD203B41FA5}">
                      <a16:colId xmlns:a16="http://schemas.microsoft.com/office/drawing/2014/main" val="2793844539"/>
                    </a:ext>
                  </a:extLst>
                </a:gridCol>
                <a:gridCol w="609527">
                  <a:extLst>
                    <a:ext uri="{9D8B030D-6E8A-4147-A177-3AD203B41FA5}">
                      <a16:colId xmlns:a16="http://schemas.microsoft.com/office/drawing/2014/main" val="525585016"/>
                    </a:ext>
                  </a:extLst>
                </a:gridCol>
                <a:gridCol w="609527">
                  <a:extLst>
                    <a:ext uri="{9D8B030D-6E8A-4147-A177-3AD203B41FA5}">
                      <a16:colId xmlns:a16="http://schemas.microsoft.com/office/drawing/2014/main" val="3986468177"/>
                    </a:ext>
                  </a:extLst>
                </a:gridCol>
                <a:gridCol w="609527">
                  <a:extLst>
                    <a:ext uri="{9D8B030D-6E8A-4147-A177-3AD203B41FA5}">
                      <a16:colId xmlns:a16="http://schemas.microsoft.com/office/drawing/2014/main" val="555823197"/>
                    </a:ext>
                  </a:extLst>
                </a:gridCol>
                <a:gridCol w="609527">
                  <a:extLst>
                    <a:ext uri="{9D8B030D-6E8A-4147-A177-3AD203B41FA5}">
                      <a16:colId xmlns:a16="http://schemas.microsoft.com/office/drawing/2014/main" val="3111632421"/>
                    </a:ext>
                  </a:extLst>
                </a:gridCol>
              </a:tblGrid>
              <a:tr h="370840">
                <a:tc>
                  <a:txBody>
                    <a:bodyPr/>
                    <a:lstStyle/>
                    <a:p>
                      <a:pPr algn="ctr"/>
                      <a:endParaRPr lang="fr-F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1</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2</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3</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4</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5</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6</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7</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8</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9</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10</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11</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12</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extLst>
                  <a:ext uri="{0D108BD9-81ED-4DB2-BD59-A6C34878D82A}">
                    <a16:rowId xmlns:a16="http://schemas.microsoft.com/office/drawing/2014/main" val="26728922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Prix (c) </a:t>
                      </a:r>
                      <a:endParaRPr lang="fr-FR" sz="1600" baseline="-25000" dirty="0"/>
                    </a:p>
                  </a:txBody>
                  <a:tcPr/>
                </a:tc>
                <a:tc>
                  <a:txBody>
                    <a:bodyPr/>
                    <a:lstStyle/>
                    <a:p>
                      <a:pPr algn="ctr"/>
                      <a:r>
                        <a:rPr lang="fr-FR" sz="1600" b="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extLst>
                  <a:ext uri="{0D108BD9-81ED-4DB2-BD59-A6C34878D82A}">
                    <a16:rowId xmlns:a16="http://schemas.microsoft.com/office/drawing/2014/main" val="4271957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Poids (w)</a:t>
                      </a:r>
                      <a:endParaRPr lang="fr-FR" sz="1600" baseline="-25000" dirty="0"/>
                    </a:p>
                  </a:txBody>
                  <a:tcPr/>
                </a:tc>
                <a:tc>
                  <a:txBody>
                    <a:bodyPr/>
                    <a:lstStyle/>
                    <a:p>
                      <a:pPr algn="ctr"/>
                      <a:r>
                        <a:rPr lang="fr-FR" sz="1600" b="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extLst>
                  <a:ext uri="{0D108BD9-81ED-4DB2-BD59-A6C34878D82A}">
                    <a16:rowId xmlns:a16="http://schemas.microsoft.com/office/drawing/2014/main" val="22086314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c/w</a:t>
                      </a:r>
                      <a:endParaRPr lang="fr-FR" sz="1600" baseline="-25000" dirty="0"/>
                    </a:p>
                  </a:txBody>
                  <a:tcPr/>
                </a:tc>
                <a:tc>
                  <a:txBody>
                    <a:bodyPr/>
                    <a:lstStyle/>
                    <a:p>
                      <a:pPr algn="ctr"/>
                      <a:r>
                        <a:rPr lang="fr-FR" sz="1600" b="0" dirty="0"/>
                        <a:t>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0,83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0,63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0,75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0,56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0,46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0,71</a:t>
                      </a:r>
                    </a:p>
                  </a:txBody>
                  <a:tcPr/>
                </a:tc>
                <a:extLst>
                  <a:ext uri="{0D108BD9-81ED-4DB2-BD59-A6C34878D82A}">
                    <a16:rowId xmlns:a16="http://schemas.microsoft.com/office/drawing/2014/main" val="1996074566"/>
                  </a:ext>
                </a:extLst>
              </a:tr>
            </a:tbl>
          </a:graphicData>
        </a:graphic>
      </p:graphicFrame>
      <p:sp>
        <p:nvSpPr>
          <p:cNvPr id="11" name="Text Box 10">
            <a:extLst>
              <a:ext uri="{FF2B5EF4-FFF2-40B4-BE49-F238E27FC236}">
                <a16:creationId xmlns:a16="http://schemas.microsoft.com/office/drawing/2014/main" id="{9A27A3DB-B715-D740-9330-8256256FCFBB}"/>
              </a:ext>
            </a:extLst>
          </p:cNvPr>
          <p:cNvSpPr txBox="1">
            <a:spLocks noChangeArrowheads="1"/>
          </p:cNvSpPr>
          <p:nvPr/>
        </p:nvSpPr>
        <p:spPr bwMode="auto">
          <a:xfrm>
            <a:off x="631300" y="3287456"/>
            <a:ext cx="8140419" cy="1184940"/>
          </a:xfrm>
          <a:prstGeom prst="rect">
            <a:avLst/>
          </a:prstGeom>
          <a:noFill/>
          <a:ln w="9525">
            <a:noFill/>
            <a:miter lim="800000"/>
            <a:headEnd/>
            <a:tailEnd/>
          </a:ln>
          <a:effectLst/>
        </p:spPr>
        <p:txBody>
          <a:bodyPr wrap="square">
            <a:spAutoFit/>
          </a:bodyPr>
          <a:lstStyle/>
          <a:p>
            <a:pPr algn="just">
              <a:spcAft>
                <a:spcPts val="1200"/>
              </a:spcAft>
              <a:buClr>
                <a:schemeClr val="accent2"/>
              </a:buClr>
            </a:pPr>
            <a:endParaRPr lang="fr-FR" sz="2000" b="1" dirty="0">
              <a:solidFill>
                <a:srgbClr val="800080"/>
              </a:solidFill>
              <a:sym typeface="Wingdings" pitchFamily="2" charset="2"/>
            </a:endParaRPr>
          </a:p>
          <a:p>
            <a:pPr lvl="1" algn="just">
              <a:spcAft>
                <a:spcPts val="600"/>
              </a:spcAft>
              <a:buFont typeface="Wingdings" pitchFamily="2" charset="2"/>
              <a:buChar char="§"/>
            </a:pPr>
            <a:r>
              <a:rPr lang="fr-FR" i="1" dirty="0">
                <a:solidFill>
                  <a:srgbClr val="800080"/>
                </a:solidFill>
              </a:rPr>
              <a:t> Si la capacité maximale du sac est de 15 kg on obtiendrait :</a:t>
            </a:r>
          </a:p>
          <a:p>
            <a:pPr lvl="1" algn="just">
              <a:spcAft>
                <a:spcPts val="600"/>
              </a:spcAft>
              <a:buFont typeface="Wingdings" pitchFamily="2" charset="2"/>
              <a:buChar char="§"/>
            </a:pPr>
            <a:r>
              <a:rPr lang="fr-FR" i="1" dirty="0">
                <a:solidFill>
                  <a:srgbClr val="800080"/>
                </a:solidFill>
              </a:rPr>
              <a:t> Objets : 3, 4, 5 et 1 pour un prix de 15 €.</a:t>
            </a:r>
          </a:p>
        </p:txBody>
      </p:sp>
      <p:sp>
        <p:nvSpPr>
          <p:cNvPr id="14" name="Text Box 10">
            <a:extLst>
              <a:ext uri="{FF2B5EF4-FFF2-40B4-BE49-F238E27FC236}">
                <a16:creationId xmlns:a16="http://schemas.microsoft.com/office/drawing/2014/main" id="{A04ED5D1-5C9A-A54E-AEAD-F07F1A0A8222}"/>
              </a:ext>
            </a:extLst>
          </p:cNvPr>
          <p:cNvSpPr txBox="1">
            <a:spLocks noChangeArrowheads="1"/>
          </p:cNvSpPr>
          <p:nvPr/>
        </p:nvSpPr>
        <p:spPr bwMode="auto">
          <a:xfrm>
            <a:off x="702233" y="4651494"/>
            <a:ext cx="8140419" cy="110799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Tri par rapport au prix et au poids</a:t>
            </a:r>
          </a:p>
          <a:p>
            <a:pPr lvl="1" algn="just">
              <a:spcAft>
                <a:spcPts val="600"/>
              </a:spcAft>
              <a:buFont typeface="Wingdings" pitchFamily="2" charset="2"/>
              <a:buChar char="§"/>
            </a:pPr>
            <a:r>
              <a:rPr lang="fr-FR" i="1" dirty="0">
                <a:solidFill>
                  <a:srgbClr val="800080"/>
                </a:solidFill>
              </a:rPr>
              <a:t> Objets : 3, 4, 7, 5 pour un prix de 14 €.</a:t>
            </a:r>
          </a:p>
          <a:p>
            <a:pPr lvl="1" algn="just">
              <a:spcAft>
                <a:spcPts val="600"/>
              </a:spcAft>
              <a:buFont typeface="Wingdings" pitchFamily="2" charset="2"/>
              <a:buChar char="§"/>
            </a:pPr>
            <a:r>
              <a:rPr lang="fr-FR" i="1" dirty="0">
                <a:solidFill>
                  <a:srgbClr val="800080"/>
                </a:solidFill>
              </a:rPr>
              <a:t> Un tri par rapport au poids serait ici inapproprié. </a:t>
            </a:r>
          </a:p>
        </p:txBody>
      </p:sp>
      <p:sp>
        <p:nvSpPr>
          <p:cNvPr id="15" name="Text Box 10">
            <a:extLst>
              <a:ext uri="{FF2B5EF4-FFF2-40B4-BE49-F238E27FC236}">
                <a16:creationId xmlns:a16="http://schemas.microsoft.com/office/drawing/2014/main" id="{90EFC144-ECE4-1E4B-A6C1-3CCF4CBDF552}"/>
              </a:ext>
            </a:extLst>
          </p:cNvPr>
          <p:cNvSpPr txBox="1">
            <a:spLocks noChangeArrowheads="1"/>
          </p:cNvSpPr>
          <p:nvPr/>
        </p:nvSpPr>
        <p:spPr bwMode="auto">
          <a:xfrm>
            <a:off x="696615" y="6073076"/>
            <a:ext cx="8140419" cy="70788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i="1" dirty="0">
                <a:solidFill>
                  <a:srgbClr val="800080"/>
                </a:solidFill>
                <a:sym typeface="Wingdings" pitchFamily="2" charset="2"/>
              </a:rPr>
              <a:t>L’efficacité des algorithmes gloutons dépendent fortement du choix du critère qui sera utilisé.</a:t>
            </a:r>
            <a:endParaRPr lang="fr-FR" i="1" dirty="0">
              <a:solidFill>
                <a:srgbClr val="800080"/>
              </a:solidFill>
            </a:endParaRPr>
          </a:p>
        </p:txBody>
      </p:sp>
    </p:spTree>
    <p:extLst>
      <p:ext uri="{BB962C8B-B14F-4D97-AF65-F5344CB8AC3E}">
        <p14:creationId xmlns:p14="http://schemas.microsoft.com/office/powerpoint/2010/main" val="113555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678348"/>
            <a:chOff x="0" y="998538"/>
            <a:chExt cx="9144000" cy="267834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2169825"/>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2 - Méthode complète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Dans ce cas on décide de tester tous les cas.</a:t>
              </a:r>
            </a:p>
            <a:p>
              <a:pPr lvl="1" algn="just">
                <a:spcAft>
                  <a:spcPts val="600"/>
                </a:spcAft>
                <a:buFont typeface="Wingdings" pitchFamily="2" charset="2"/>
                <a:buChar char="§"/>
              </a:pPr>
              <a:r>
                <a:rPr lang="fr-FR" i="1" dirty="0">
                  <a:solidFill>
                    <a:srgbClr val="800080"/>
                  </a:solidFill>
                </a:rPr>
                <a:t> Pour cela on construit un arbre qui consiste pour le premier objet soit à le prendre soit à ne pas le prendre.</a:t>
              </a:r>
            </a:p>
            <a:p>
              <a:pPr lvl="1" algn="just">
                <a:spcAft>
                  <a:spcPts val="600"/>
                </a:spcAft>
                <a:buFont typeface="Wingdings" pitchFamily="2" charset="2"/>
                <a:buChar char="§"/>
              </a:pPr>
              <a:r>
                <a:rPr lang="fr-FR" i="1" dirty="0">
                  <a:solidFill>
                    <a:srgbClr val="800080"/>
                  </a:solidFill>
                </a:rPr>
                <a:t> On réitère la démarche pour le second objet et ainsi de suite. </a:t>
              </a:r>
            </a:p>
            <a:p>
              <a:pPr lvl="1" algn="just">
                <a:spcAft>
                  <a:spcPts val="600"/>
                </a:spcAft>
                <a:buFont typeface="Wingdings" pitchFamily="2" charset="2"/>
                <a:buChar char="§"/>
              </a:pPr>
              <a:r>
                <a:rPr lang="fr-FR" i="1" dirty="0">
                  <a:solidFill>
                    <a:srgbClr val="800080"/>
                  </a:solidFill>
                </a:rPr>
                <a:t> Un arbre avec au maximum 2</a:t>
              </a:r>
              <a:r>
                <a:rPr lang="fr-FR" i="1" baseline="30000" dirty="0">
                  <a:solidFill>
                    <a:srgbClr val="800080"/>
                  </a:solidFill>
                </a:rPr>
                <a:t>n</a:t>
              </a:r>
              <a:r>
                <a:rPr lang="fr-FR" i="1" dirty="0">
                  <a:solidFill>
                    <a:srgbClr val="800080"/>
                  </a:solidFill>
                </a:rPr>
                <a:t> branches peut être à parcourir.</a:t>
              </a:r>
            </a:p>
          </p:txBody>
        </p:sp>
      </p:grpSp>
      <p:cxnSp>
        <p:nvCxnSpPr>
          <p:cNvPr id="12" name="Connecteur droit avec flèche 11">
            <a:extLst>
              <a:ext uri="{FF2B5EF4-FFF2-40B4-BE49-F238E27FC236}">
                <a16:creationId xmlns:a16="http://schemas.microsoft.com/office/drawing/2014/main" id="{B38DDC78-9C03-5644-B2F9-691227405A6A}"/>
              </a:ext>
            </a:extLst>
          </p:cNvPr>
          <p:cNvCxnSpPr>
            <a:cxnSpLocks/>
          </p:cNvCxnSpPr>
          <p:nvPr/>
        </p:nvCxnSpPr>
        <p:spPr>
          <a:xfrm flipV="1">
            <a:off x="1047610" y="4528457"/>
            <a:ext cx="547828" cy="55534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FD72421-A18F-B349-934F-B36FE450B85C}"/>
              </a:ext>
            </a:extLst>
          </p:cNvPr>
          <p:cNvSpPr/>
          <p:nvPr/>
        </p:nvSpPr>
        <p:spPr>
          <a:xfrm>
            <a:off x="563050" y="5018483"/>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Ob 1</a:t>
            </a:r>
          </a:p>
        </p:txBody>
      </p:sp>
      <p:sp>
        <p:nvSpPr>
          <p:cNvPr id="17" name="Rectangle 16">
            <a:extLst>
              <a:ext uri="{FF2B5EF4-FFF2-40B4-BE49-F238E27FC236}">
                <a16:creationId xmlns:a16="http://schemas.microsoft.com/office/drawing/2014/main" id="{A091C641-C481-F442-AFE6-B3AC483DCD9C}"/>
              </a:ext>
            </a:extLst>
          </p:cNvPr>
          <p:cNvSpPr/>
          <p:nvPr/>
        </p:nvSpPr>
        <p:spPr>
          <a:xfrm>
            <a:off x="1600054" y="4398835"/>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Ob 2</a:t>
            </a:r>
          </a:p>
        </p:txBody>
      </p:sp>
      <p:cxnSp>
        <p:nvCxnSpPr>
          <p:cNvPr id="18" name="Connecteur droit avec flèche 17">
            <a:extLst>
              <a:ext uri="{FF2B5EF4-FFF2-40B4-BE49-F238E27FC236}">
                <a16:creationId xmlns:a16="http://schemas.microsoft.com/office/drawing/2014/main" id="{28C935BE-6EB6-E642-9C8E-9D2A859E0318}"/>
              </a:ext>
            </a:extLst>
          </p:cNvPr>
          <p:cNvCxnSpPr>
            <a:cxnSpLocks/>
          </p:cNvCxnSpPr>
          <p:nvPr/>
        </p:nvCxnSpPr>
        <p:spPr>
          <a:xfrm>
            <a:off x="1047610" y="5231257"/>
            <a:ext cx="547828" cy="55534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CBF402D-02C1-3342-99CE-677BA230957A}"/>
              </a:ext>
            </a:extLst>
          </p:cNvPr>
          <p:cNvSpPr/>
          <p:nvPr/>
        </p:nvSpPr>
        <p:spPr>
          <a:xfrm>
            <a:off x="1600053" y="5628923"/>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Ob 2</a:t>
            </a:r>
          </a:p>
        </p:txBody>
      </p:sp>
      <p:sp>
        <p:nvSpPr>
          <p:cNvPr id="20" name="Rectangle 19">
            <a:extLst>
              <a:ext uri="{FF2B5EF4-FFF2-40B4-BE49-F238E27FC236}">
                <a16:creationId xmlns:a16="http://schemas.microsoft.com/office/drawing/2014/main" id="{1DC2A9D8-0CFE-E24D-A202-95336DA71860}"/>
              </a:ext>
            </a:extLst>
          </p:cNvPr>
          <p:cNvSpPr/>
          <p:nvPr/>
        </p:nvSpPr>
        <p:spPr>
          <a:xfrm>
            <a:off x="914450" y="4525896"/>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(4,5)</a:t>
            </a:r>
          </a:p>
        </p:txBody>
      </p:sp>
      <p:sp>
        <p:nvSpPr>
          <p:cNvPr id="21" name="Rectangle 20">
            <a:extLst>
              <a:ext uri="{FF2B5EF4-FFF2-40B4-BE49-F238E27FC236}">
                <a16:creationId xmlns:a16="http://schemas.microsoft.com/office/drawing/2014/main" id="{31B6934F-AE9A-1042-BE2F-5FEA864F8D05}"/>
              </a:ext>
            </a:extLst>
          </p:cNvPr>
          <p:cNvSpPr/>
          <p:nvPr/>
        </p:nvSpPr>
        <p:spPr>
          <a:xfrm>
            <a:off x="860053" y="5458317"/>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(0,0)</a:t>
            </a:r>
          </a:p>
        </p:txBody>
      </p:sp>
      <p:cxnSp>
        <p:nvCxnSpPr>
          <p:cNvPr id="22" name="Connecteur droit avec flèche 21">
            <a:extLst>
              <a:ext uri="{FF2B5EF4-FFF2-40B4-BE49-F238E27FC236}">
                <a16:creationId xmlns:a16="http://schemas.microsoft.com/office/drawing/2014/main" id="{EA4DC843-0BF6-3143-AF4C-A66F50079740}"/>
              </a:ext>
            </a:extLst>
          </p:cNvPr>
          <p:cNvCxnSpPr>
            <a:cxnSpLocks/>
          </p:cNvCxnSpPr>
          <p:nvPr/>
        </p:nvCxnSpPr>
        <p:spPr>
          <a:xfrm flipV="1">
            <a:off x="2038350" y="4232577"/>
            <a:ext cx="606879" cy="22817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3C91425A-D6B4-E942-800B-5732FF6381AE}"/>
              </a:ext>
            </a:extLst>
          </p:cNvPr>
          <p:cNvCxnSpPr>
            <a:cxnSpLocks/>
          </p:cNvCxnSpPr>
          <p:nvPr/>
        </p:nvCxnSpPr>
        <p:spPr>
          <a:xfrm>
            <a:off x="2058227" y="4602677"/>
            <a:ext cx="606879" cy="22817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5CF33793-10E3-764A-8EDB-F229A457F35E}"/>
              </a:ext>
            </a:extLst>
          </p:cNvPr>
          <p:cNvCxnSpPr>
            <a:cxnSpLocks/>
          </p:cNvCxnSpPr>
          <p:nvPr/>
        </p:nvCxnSpPr>
        <p:spPr>
          <a:xfrm flipV="1">
            <a:off x="2060121" y="5489362"/>
            <a:ext cx="606879" cy="22817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04CC6B5-157A-854A-B85C-DB908E10F473}"/>
              </a:ext>
            </a:extLst>
          </p:cNvPr>
          <p:cNvCxnSpPr>
            <a:cxnSpLocks/>
          </p:cNvCxnSpPr>
          <p:nvPr/>
        </p:nvCxnSpPr>
        <p:spPr>
          <a:xfrm>
            <a:off x="2079998" y="5859462"/>
            <a:ext cx="606879" cy="22817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4A3F0E1-E004-1744-B186-94F4D1F02727}"/>
              </a:ext>
            </a:extLst>
          </p:cNvPr>
          <p:cNvSpPr/>
          <p:nvPr/>
        </p:nvSpPr>
        <p:spPr>
          <a:xfrm>
            <a:off x="1969684" y="4058587"/>
            <a:ext cx="553226"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(8,12)</a:t>
            </a:r>
          </a:p>
        </p:txBody>
      </p:sp>
      <p:sp>
        <p:nvSpPr>
          <p:cNvPr id="28" name="Rectangle 27">
            <a:extLst>
              <a:ext uri="{FF2B5EF4-FFF2-40B4-BE49-F238E27FC236}">
                <a16:creationId xmlns:a16="http://schemas.microsoft.com/office/drawing/2014/main" id="{9AEA90AD-1532-FB4B-88B3-3A0CB3FDCE98}"/>
              </a:ext>
            </a:extLst>
          </p:cNvPr>
          <p:cNvSpPr/>
          <p:nvPr/>
        </p:nvSpPr>
        <p:spPr>
          <a:xfrm>
            <a:off x="1969684" y="4711298"/>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(4,5)</a:t>
            </a:r>
          </a:p>
        </p:txBody>
      </p:sp>
      <p:sp>
        <p:nvSpPr>
          <p:cNvPr id="29" name="Rectangle 28">
            <a:extLst>
              <a:ext uri="{FF2B5EF4-FFF2-40B4-BE49-F238E27FC236}">
                <a16:creationId xmlns:a16="http://schemas.microsoft.com/office/drawing/2014/main" id="{56ACA059-A986-F844-8610-C120B1E8D83E}"/>
              </a:ext>
            </a:extLst>
          </p:cNvPr>
          <p:cNvSpPr/>
          <p:nvPr/>
        </p:nvSpPr>
        <p:spPr>
          <a:xfrm>
            <a:off x="2004017" y="5299285"/>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(4,7)</a:t>
            </a:r>
          </a:p>
        </p:txBody>
      </p:sp>
      <p:sp>
        <p:nvSpPr>
          <p:cNvPr id="30" name="Rectangle 29">
            <a:extLst>
              <a:ext uri="{FF2B5EF4-FFF2-40B4-BE49-F238E27FC236}">
                <a16:creationId xmlns:a16="http://schemas.microsoft.com/office/drawing/2014/main" id="{2CC48DE7-603C-E348-9C3B-3B96ABD0569B}"/>
              </a:ext>
            </a:extLst>
          </p:cNvPr>
          <p:cNvSpPr/>
          <p:nvPr/>
        </p:nvSpPr>
        <p:spPr>
          <a:xfrm>
            <a:off x="2004017" y="5958561"/>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(0,0)</a:t>
            </a:r>
          </a:p>
        </p:txBody>
      </p:sp>
      <p:sp>
        <p:nvSpPr>
          <p:cNvPr id="31" name="Rectangle 30">
            <a:extLst>
              <a:ext uri="{FF2B5EF4-FFF2-40B4-BE49-F238E27FC236}">
                <a16:creationId xmlns:a16="http://schemas.microsoft.com/office/drawing/2014/main" id="{FEBFA8CB-1210-8F4A-A19A-13DC20554F38}"/>
              </a:ext>
            </a:extLst>
          </p:cNvPr>
          <p:cNvSpPr/>
          <p:nvPr/>
        </p:nvSpPr>
        <p:spPr>
          <a:xfrm>
            <a:off x="2718926" y="4085054"/>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Ob 3</a:t>
            </a:r>
          </a:p>
        </p:txBody>
      </p:sp>
      <p:sp>
        <p:nvSpPr>
          <p:cNvPr id="32" name="Rectangle 31">
            <a:extLst>
              <a:ext uri="{FF2B5EF4-FFF2-40B4-BE49-F238E27FC236}">
                <a16:creationId xmlns:a16="http://schemas.microsoft.com/office/drawing/2014/main" id="{BC9072D5-94C3-3645-ABA9-7141A0BE1D1C}"/>
              </a:ext>
            </a:extLst>
          </p:cNvPr>
          <p:cNvSpPr/>
          <p:nvPr/>
        </p:nvSpPr>
        <p:spPr>
          <a:xfrm>
            <a:off x="2718926" y="4675911"/>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Ob 3</a:t>
            </a:r>
          </a:p>
        </p:txBody>
      </p:sp>
      <p:sp>
        <p:nvSpPr>
          <p:cNvPr id="33" name="Rectangle 32">
            <a:extLst>
              <a:ext uri="{FF2B5EF4-FFF2-40B4-BE49-F238E27FC236}">
                <a16:creationId xmlns:a16="http://schemas.microsoft.com/office/drawing/2014/main" id="{8A4AFF77-E80A-4048-9CAE-E3F3D2B9B596}"/>
              </a:ext>
            </a:extLst>
          </p:cNvPr>
          <p:cNvSpPr/>
          <p:nvPr/>
        </p:nvSpPr>
        <p:spPr>
          <a:xfrm>
            <a:off x="2706365" y="5367313"/>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Ob 3</a:t>
            </a:r>
          </a:p>
        </p:txBody>
      </p:sp>
      <p:sp>
        <p:nvSpPr>
          <p:cNvPr id="34" name="Rectangle 33">
            <a:extLst>
              <a:ext uri="{FF2B5EF4-FFF2-40B4-BE49-F238E27FC236}">
                <a16:creationId xmlns:a16="http://schemas.microsoft.com/office/drawing/2014/main" id="{76B8BE5F-FB9C-2B42-9B53-87DCB8EDF76D}"/>
              </a:ext>
            </a:extLst>
          </p:cNvPr>
          <p:cNvSpPr/>
          <p:nvPr/>
        </p:nvSpPr>
        <p:spPr>
          <a:xfrm>
            <a:off x="2706365" y="5956832"/>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Ob 3</a:t>
            </a:r>
          </a:p>
        </p:txBody>
      </p:sp>
      <p:cxnSp>
        <p:nvCxnSpPr>
          <p:cNvPr id="36" name="Connecteur droit avec flèche 35">
            <a:extLst>
              <a:ext uri="{FF2B5EF4-FFF2-40B4-BE49-F238E27FC236}">
                <a16:creationId xmlns:a16="http://schemas.microsoft.com/office/drawing/2014/main" id="{00DA508D-D04C-8247-82B7-B6AD08BB57CE}"/>
              </a:ext>
            </a:extLst>
          </p:cNvPr>
          <p:cNvCxnSpPr>
            <a:cxnSpLocks/>
          </p:cNvCxnSpPr>
          <p:nvPr/>
        </p:nvCxnSpPr>
        <p:spPr>
          <a:xfrm>
            <a:off x="3190924" y="4232577"/>
            <a:ext cx="606880" cy="114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9707F79A-9EF7-FD41-B7A3-A3E5AA36159C}"/>
              </a:ext>
            </a:extLst>
          </p:cNvPr>
          <p:cNvCxnSpPr>
            <a:cxnSpLocks/>
          </p:cNvCxnSpPr>
          <p:nvPr/>
        </p:nvCxnSpPr>
        <p:spPr>
          <a:xfrm flipV="1">
            <a:off x="3190924" y="4037982"/>
            <a:ext cx="606880" cy="114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370B447B-3C5E-EE4E-89C4-DCC08F9BB7C3}"/>
              </a:ext>
            </a:extLst>
          </p:cNvPr>
          <p:cNvCxnSpPr>
            <a:cxnSpLocks/>
          </p:cNvCxnSpPr>
          <p:nvPr/>
        </p:nvCxnSpPr>
        <p:spPr>
          <a:xfrm>
            <a:off x="3164728" y="4842644"/>
            <a:ext cx="606880" cy="114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F1155893-6297-0F4E-B548-55B27BB7FCD6}"/>
              </a:ext>
            </a:extLst>
          </p:cNvPr>
          <p:cNvCxnSpPr>
            <a:cxnSpLocks/>
          </p:cNvCxnSpPr>
          <p:nvPr/>
        </p:nvCxnSpPr>
        <p:spPr>
          <a:xfrm flipV="1">
            <a:off x="3164728" y="4648049"/>
            <a:ext cx="606880" cy="114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B2CDECCA-2318-5E4E-AB24-F4392F57A683}"/>
              </a:ext>
            </a:extLst>
          </p:cNvPr>
          <p:cNvCxnSpPr>
            <a:cxnSpLocks/>
          </p:cNvCxnSpPr>
          <p:nvPr/>
        </p:nvCxnSpPr>
        <p:spPr>
          <a:xfrm>
            <a:off x="3190924" y="5516033"/>
            <a:ext cx="606880" cy="114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890F2E6D-F716-B44A-BCBE-6D0063ED046B}"/>
              </a:ext>
            </a:extLst>
          </p:cNvPr>
          <p:cNvCxnSpPr>
            <a:cxnSpLocks/>
          </p:cNvCxnSpPr>
          <p:nvPr/>
        </p:nvCxnSpPr>
        <p:spPr>
          <a:xfrm flipV="1">
            <a:off x="3190924" y="5321438"/>
            <a:ext cx="606880" cy="114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7F53BCEC-9F31-5342-A113-41947B386155}"/>
              </a:ext>
            </a:extLst>
          </p:cNvPr>
          <p:cNvCxnSpPr>
            <a:cxnSpLocks/>
          </p:cNvCxnSpPr>
          <p:nvPr/>
        </p:nvCxnSpPr>
        <p:spPr>
          <a:xfrm>
            <a:off x="3178728" y="6162541"/>
            <a:ext cx="606880" cy="114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E5DEEB91-444C-B04D-A964-61328BA5D555}"/>
              </a:ext>
            </a:extLst>
          </p:cNvPr>
          <p:cNvCxnSpPr>
            <a:cxnSpLocks/>
          </p:cNvCxnSpPr>
          <p:nvPr/>
        </p:nvCxnSpPr>
        <p:spPr>
          <a:xfrm flipV="1">
            <a:off x="3178728" y="5967946"/>
            <a:ext cx="606880" cy="114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5C68FCD-0D60-584C-AFDF-268B6857316A}"/>
              </a:ext>
            </a:extLst>
          </p:cNvPr>
          <p:cNvSpPr/>
          <p:nvPr/>
        </p:nvSpPr>
        <p:spPr>
          <a:xfrm>
            <a:off x="3132608" y="3788053"/>
            <a:ext cx="665196"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(11,14)</a:t>
            </a:r>
          </a:p>
        </p:txBody>
      </p:sp>
      <p:sp>
        <p:nvSpPr>
          <p:cNvPr id="48" name="Rectangle 47">
            <a:extLst>
              <a:ext uri="{FF2B5EF4-FFF2-40B4-BE49-F238E27FC236}">
                <a16:creationId xmlns:a16="http://schemas.microsoft.com/office/drawing/2014/main" id="{93CA4494-A467-5946-BF6A-A016BA2033A9}"/>
              </a:ext>
            </a:extLst>
          </p:cNvPr>
          <p:cNvSpPr/>
          <p:nvPr/>
        </p:nvSpPr>
        <p:spPr>
          <a:xfrm>
            <a:off x="3110835" y="4267292"/>
            <a:ext cx="637619"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(8,12)</a:t>
            </a:r>
          </a:p>
        </p:txBody>
      </p:sp>
      <p:sp>
        <p:nvSpPr>
          <p:cNvPr id="49" name="Rectangle 48">
            <a:extLst>
              <a:ext uri="{FF2B5EF4-FFF2-40B4-BE49-F238E27FC236}">
                <a16:creationId xmlns:a16="http://schemas.microsoft.com/office/drawing/2014/main" id="{2DD44AA4-FE0D-C64B-A2E1-6BFB45812950}"/>
              </a:ext>
            </a:extLst>
          </p:cNvPr>
          <p:cNvSpPr/>
          <p:nvPr/>
        </p:nvSpPr>
        <p:spPr>
          <a:xfrm>
            <a:off x="3047903" y="4473494"/>
            <a:ext cx="665196"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(7,7)</a:t>
            </a:r>
          </a:p>
        </p:txBody>
      </p:sp>
      <p:sp>
        <p:nvSpPr>
          <p:cNvPr id="50" name="Rectangle 49">
            <a:extLst>
              <a:ext uri="{FF2B5EF4-FFF2-40B4-BE49-F238E27FC236}">
                <a16:creationId xmlns:a16="http://schemas.microsoft.com/office/drawing/2014/main" id="{70169C0E-8289-7840-88FC-A34737F11D9E}"/>
              </a:ext>
            </a:extLst>
          </p:cNvPr>
          <p:cNvSpPr/>
          <p:nvPr/>
        </p:nvSpPr>
        <p:spPr>
          <a:xfrm>
            <a:off x="3047903" y="4878328"/>
            <a:ext cx="665196"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(4,5)</a:t>
            </a:r>
          </a:p>
        </p:txBody>
      </p:sp>
      <p:sp>
        <p:nvSpPr>
          <p:cNvPr id="51" name="Rectangle 50">
            <a:extLst>
              <a:ext uri="{FF2B5EF4-FFF2-40B4-BE49-F238E27FC236}">
                <a16:creationId xmlns:a16="http://schemas.microsoft.com/office/drawing/2014/main" id="{F87CE2CA-2251-4D4E-B7BB-FBEC95E3E865}"/>
              </a:ext>
            </a:extLst>
          </p:cNvPr>
          <p:cNvSpPr/>
          <p:nvPr/>
        </p:nvSpPr>
        <p:spPr>
          <a:xfrm>
            <a:off x="3128989" y="6229556"/>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(0,0)</a:t>
            </a:r>
          </a:p>
        </p:txBody>
      </p:sp>
      <p:sp>
        <p:nvSpPr>
          <p:cNvPr id="52" name="Rectangle 51">
            <a:extLst>
              <a:ext uri="{FF2B5EF4-FFF2-40B4-BE49-F238E27FC236}">
                <a16:creationId xmlns:a16="http://schemas.microsoft.com/office/drawing/2014/main" id="{046691AB-FAE9-E64E-B406-EE536DC056A5}"/>
              </a:ext>
            </a:extLst>
          </p:cNvPr>
          <p:cNvSpPr/>
          <p:nvPr/>
        </p:nvSpPr>
        <p:spPr>
          <a:xfrm>
            <a:off x="3159240" y="5783085"/>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(3,2)</a:t>
            </a:r>
          </a:p>
        </p:txBody>
      </p:sp>
      <p:sp>
        <p:nvSpPr>
          <p:cNvPr id="53" name="Rectangle 52">
            <a:extLst>
              <a:ext uri="{FF2B5EF4-FFF2-40B4-BE49-F238E27FC236}">
                <a16:creationId xmlns:a16="http://schemas.microsoft.com/office/drawing/2014/main" id="{12C20DDF-F1B8-324C-8746-92072A360CE7}"/>
              </a:ext>
            </a:extLst>
          </p:cNvPr>
          <p:cNvSpPr/>
          <p:nvPr/>
        </p:nvSpPr>
        <p:spPr>
          <a:xfrm>
            <a:off x="3138221" y="5118662"/>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(7,9)</a:t>
            </a:r>
          </a:p>
        </p:txBody>
      </p:sp>
      <p:sp>
        <p:nvSpPr>
          <p:cNvPr id="54" name="Rectangle 53">
            <a:extLst>
              <a:ext uri="{FF2B5EF4-FFF2-40B4-BE49-F238E27FC236}">
                <a16:creationId xmlns:a16="http://schemas.microsoft.com/office/drawing/2014/main" id="{F62479F7-F122-FF45-8425-6ACCC0A8682C}"/>
              </a:ext>
            </a:extLst>
          </p:cNvPr>
          <p:cNvSpPr/>
          <p:nvPr/>
        </p:nvSpPr>
        <p:spPr>
          <a:xfrm>
            <a:off x="3124737" y="5565133"/>
            <a:ext cx="484560" cy="261610"/>
          </a:xfrm>
          <a:prstGeom prst="rect">
            <a:avLst/>
          </a:prstGeom>
        </p:spPr>
        <p:txBody>
          <a:bodyPr wrap="square">
            <a:spAutoFit/>
          </a:bodyPr>
          <a:lstStyle/>
          <a:p>
            <a:pPr algn="just">
              <a:spcAft>
                <a:spcPts val="1200"/>
              </a:spcAft>
              <a:buClr>
                <a:schemeClr val="accent2"/>
              </a:buClr>
            </a:pPr>
            <a:r>
              <a:rPr lang="fr-FR" sz="1100" dirty="0">
                <a:solidFill>
                  <a:srgbClr val="800080"/>
                </a:solidFill>
                <a:sym typeface="Wingdings" pitchFamily="2" charset="2"/>
              </a:rPr>
              <a:t>(4,7)</a:t>
            </a:r>
          </a:p>
        </p:txBody>
      </p:sp>
      <p:sp>
        <p:nvSpPr>
          <p:cNvPr id="55" name="Rectangle 54">
            <a:extLst>
              <a:ext uri="{FF2B5EF4-FFF2-40B4-BE49-F238E27FC236}">
                <a16:creationId xmlns:a16="http://schemas.microsoft.com/office/drawing/2014/main" id="{3A518FDF-020C-3F45-8E09-BF706B10F614}"/>
              </a:ext>
            </a:extLst>
          </p:cNvPr>
          <p:cNvSpPr/>
          <p:nvPr/>
        </p:nvSpPr>
        <p:spPr>
          <a:xfrm>
            <a:off x="4406578" y="3872015"/>
            <a:ext cx="4267472" cy="2554545"/>
          </a:xfrm>
          <a:prstGeom prst="rect">
            <a:avLst/>
          </a:prstGeom>
        </p:spPr>
        <p:txBody>
          <a:bodyPr wrap="square">
            <a:spAutoFit/>
          </a:bodyPr>
          <a:lstStyle/>
          <a:p>
            <a:pPr algn="just">
              <a:spcAft>
                <a:spcPts val="1200"/>
              </a:spcAft>
              <a:buClr>
                <a:schemeClr val="accent2"/>
              </a:buClr>
            </a:pPr>
            <a:r>
              <a:rPr lang="fr-FR" sz="1400" dirty="0">
                <a:solidFill>
                  <a:srgbClr val="800080"/>
                </a:solidFill>
                <a:sym typeface="Wingdings" pitchFamily="2" charset="2"/>
              </a:rPr>
              <a:t>L’algorithme consiste alors à parcourir en profondeur un arbre binaire de profondeur max égale à 12.</a:t>
            </a:r>
          </a:p>
          <a:p>
            <a:pPr algn="just">
              <a:spcAft>
                <a:spcPts val="1200"/>
              </a:spcAft>
              <a:buClr>
                <a:schemeClr val="accent2"/>
              </a:buClr>
            </a:pPr>
            <a:r>
              <a:rPr lang="fr-FR" sz="1400" dirty="0">
                <a:solidFill>
                  <a:srgbClr val="800080"/>
                </a:solidFill>
                <a:sym typeface="Wingdings" pitchFamily="2" charset="2"/>
              </a:rPr>
              <a:t>On calcul à chaque étape le poids et le prix des objets sélectionnés. La descente s’arrête sur une branche soit lorsque tous les objets sont parcourus soit lorsque en ajoutant un nouvel objet on dépasse la capacité maximale du sac.</a:t>
            </a:r>
          </a:p>
          <a:p>
            <a:pPr algn="just">
              <a:spcAft>
                <a:spcPts val="1200"/>
              </a:spcAft>
              <a:buClr>
                <a:schemeClr val="accent2"/>
              </a:buClr>
            </a:pPr>
            <a:r>
              <a:rPr lang="fr-FR" sz="1400" dirty="0">
                <a:solidFill>
                  <a:srgbClr val="800080"/>
                </a:solidFill>
                <a:sym typeface="Wingdings" pitchFamily="2" charset="2"/>
              </a:rPr>
              <a:t>Il suffit ensuite de conserver la meilleur solution trouvée.</a:t>
            </a:r>
          </a:p>
        </p:txBody>
      </p:sp>
    </p:spTree>
    <p:extLst>
      <p:ext uri="{BB962C8B-B14F-4D97-AF65-F5344CB8AC3E}">
        <p14:creationId xmlns:p14="http://schemas.microsoft.com/office/powerpoint/2010/main" val="173942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908633"/>
            <a:chOff x="0" y="998538"/>
            <a:chExt cx="9144000" cy="90863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Algorithme</a:t>
              </a:r>
              <a:r>
                <a:rPr lang="fr-FR" sz="2000" b="1" i="1" dirty="0">
                  <a:solidFill>
                    <a:srgbClr val="800080"/>
                  </a:solidFill>
                  <a:sym typeface="Wingdings" pitchFamily="2" charset="2"/>
                </a:rPr>
                <a:t> </a:t>
              </a:r>
              <a:endParaRPr lang="fr-FR" i="1" dirty="0">
                <a:solidFill>
                  <a:srgbClr val="800080"/>
                </a:solidFill>
              </a:endParaRPr>
            </a:p>
          </p:txBody>
        </p:sp>
      </p:grpSp>
      <p:sp>
        <p:nvSpPr>
          <p:cNvPr id="11" name="ZoneTexte 10">
            <a:extLst>
              <a:ext uri="{FF2B5EF4-FFF2-40B4-BE49-F238E27FC236}">
                <a16:creationId xmlns:a16="http://schemas.microsoft.com/office/drawing/2014/main" id="{9DB5F36C-2675-A640-9654-791FC937F203}"/>
              </a:ext>
            </a:extLst>
          </p:cNvPr>
          <p:cNvSpPr txBox="1"/>
          <p:nvPr/>
        </p:nvSpPr>
        <p:spPr>
          <a:xfrm>
            <a:off x="1158884" y="2256172"/>
            <a:ext cx="7227116" cy="4401205"/>
          </a:xfrm>
          <a:prstGeom prst="rect">
            <a:avLst/>
          </a:prstGeom>
          <a:noFill/>
          <a:ln w="15875">
            <a:solidFill>
              <a:schemeClr val="tx1">
                <a:lumMod val="50000"/>
                <a:lumOff val="50000"/>
              </a:schemeClr>
            </a:solidFill>
          </a:ln>
        </p:spPr>
        <p:txBody>
          <a:bodyPr wrap="square" rtlCol="0">
            <a:spAutoFit/>
          </a:bodyPr>
          <a:lstStyle/>
          <a:p>
            <a:pPr algn="ctr">
              <a:spcAft>
                <a:spcPts val="600"/>
              </a:spcAft>
            </a:pPr>
            <a:r>
              <a:rPr lang="fr-FR" sz="1400" b="1" i="1" dirty="0">
                <a:solidFill>
                  <a:srgbClr val="800080"/>
                </a:solidFill>
              </a:rPr>
              <a:t>Méthode complète </a:t>
            </a:r>
          </a:p>
          <a:p>
            <a:pPr>
              <a:spcAft>
                <a:spcPts val="600"/>
              </a:spcAft>
            </a:pPr>
            <a:r>
              <a:rPr lang="fr-FR" sz="1400" i="1" dirty="0">
                <a:solidFill>
                  <a:srgbClr val="800080"/>
                </a:solidFill>
              </a:rPr>
              <a:t>Index = 0 ; choix = { } ; prix = 0 ; </a:t>
            </a:r>
            <a:r>
              <a:rPr lang="fr-FR" sz="1400" i="1" dirty="0" err="1">
                <a:solidFill>
                  <a:srgbClr val="800080"/>
                </a:solidFill>
              </a:rPr>
              <a:t>MaxPrix</a:t>
            </a:r>
            <a:r>
              <a:rPr lang="fr-FR" sz="1400" i="1" dirty="0">
                <a:solidFill>
                  <a:srgbClr val="800080"/>
                </a:solidFill>
              </a:rPr>
              <a:t> = -infini</a:t>
            </a:r>
          </a:p>
          <a:p>
            <a:pPr>
              <a:spcAft>
                <a:spcPts val="600"/>
              </a:spcAft>
            </a:pPr>
            <a:r>
              <a:rPr lang="fr-FR" sz="1400" b="1" i="1" dirty="0" err="1">
                <a:solidFill>
                  <a:srgbClr val="800080"/>
                </a:solidFill>
              </a:rPr>
              <a:t>ProblèmeDuSacADos</a:t>
            </a:r>
            <a:r>
              <a:rPr lang="fr-FR" sz="1400" i="1" dirty="0">
                <a:solidFill>
                  <a:srgbClr val="800080"/>
                </a:solidFill>
              </a:rPr>
              <a:t> (Objets, choix, prix, </a:t>
            </a:r>
            <a:r>
              <a:rPr lang="fr-FR" sz="1400" i="1" dirty="0" err="1">
                <a:solidFill>
                  <a:srgbClr val="800080"/>
                </a:solidFill>
              </a:rPr>
              <a:t>MaxChoix</a:t>
            </a:r>
            <a:r>
              <a:rPr lang="fr-FR" sz="1400" i="1" dirty="0">
                <a:solidFill>
                  <a:srgbClr val="800080"/>
                </a:solidFill>
              </a:rPr>
              <a:t>, </a:t>
            </a:r>
            <a:r>
              <a:rPr lang="fr-FR" sz="1400" i="1" dirty="0" err="1">
                <a:solidFill>
                  <a:srgbClr val="800080"/>
                </a:solidFill>
              </a:rPr>
              <a:t>MaxPrix</a:t>
            </a:r>
            <a:r>
              <a:rPr lang="fr-FR" sz="1400" i="1" dirty="0">
                <a:solidFill>
                  <a:srgbClr val="800080"/>
                </a:solidFill>
              </a:rPr>
              <a:t>, index)</a:t>
            </a:r>
          </a:p>
          <a:p>
            <a:pPr>
              <a:spcAft>
                <a:spcPts val="600"/>
              </a:spcAft>
            </a:pPr>
            <a:r>
              <a:rPr lang="fr-FR" sz="1400" i="1" dirty="0">
                <a:solidFill>
                  <a:srgbClr val="800080"/>
                </a:solidFill>
              </a:rPr>
              <a:t>    Tests d’</a:t>
            </a:r>
            <a:r>
              <a:rPr lang="fr-FR" sz="1400" i="1" dirty="0" err="1">
                <a:solidFill>
                  <a:srgbClr val="800080"/>
                </a:solidFill>
              </a:rPr>
              <a:t>arret</a:t>
            </a:r>
            <a:endParaRPr lang="fr-FR" sz="1400" i="1" dirty="0">
              <a:solidFill>
                <a:srgbClr val="800080"/>
              </a:solidFill>
            </a:endParaRPr>
          </a:p>
          <a:p>
            <a:pPr>
              <a:spcAft>
                <a:spcPts val="600"/>
              </a:spcAft>
            </a:pPr>
            <a:r>
              <a:rPr lang="fr-FR" sz="1400" i="1" dirty="0">
                <a:solidFill>
                  <a:srgbClr val="800080"/>
                </a:solidFill>
              </a:rPr>
              <a:t>        Acceptable = { }</a:t>
            </a:r>
          </a:p>
          <a:p>
            <a:pPr>
              <a:spcAft>
                <a:spcPts val="600"/>
              </a:spcAft>
            </a:pPr>
            <a:r>
              <a:rPr lang="fr-FR" sz="1400" i="1" dirty="0">
                <a:solidFill>
                  <a:srgbClr val="800080"/>
                </a:solidFill>
              </a:rPr>
              <a:t>        </a:t>
            </a:r>
            <a:r>
              <a:rPr lang="fr-FR" sz="1400" b="1" i="1" dirty="0">
                <a:solidFill>
                  <a:srgbClr val="800080"/>
                </a:solidFill>
              </a:rPr>
              <a:t>for</a:t>
            </a:r>
            <a:r>
              <a:rPr lang="fr-FR" sz="1400" i="1" dirty="0">
                <a:solidFill>
                  <a:srgbClr val="800080"/>
                </a:solidFill>
              </a:rPr>
              <a:t> i = index+1 to </a:t>
            </a:r>
            <a:r>
              <a:rPr lang="fr-FR" sz="1400" i="1" dirty="0" err="1">
                <a:solidFill>
                  <a:srgbClr val="800080"/>
                </a:solidFill>
              </a:rPr>
              <a:t>len</a:t>
            </a:r>
            <a:r>
              <a:rPr lang="fr-FR" sz="1400" i="1" dirty="0">
                <a:solidFill>
                  <a:srgbClr val="800080"/>
                </a:solidFill>
              </a:rPr>
              <a:t>(Objets)</a:t>
            </a: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Objets[i].poids &lt; (</a:t>
            </a:r>
            <a:r>
              <a:rPr lang="fr-FR" sz="1400" i="1" dirty="0" err="1">
                <a:solidFill>
                  <a:srgbClr val="800080"/>
                </a:solidFill>
              </a:rPr>
              <a:t>MaxPoids</a:t>
            </a:r>
            <a:r>
              <a:rPr lang="fr-FR" sz="1400" i="1" dirty="0">
                <a:solidFill>
                  <a:srgbClr val="800080"/>
                </a:solidFill>
              </a:rPr>
              <a:t> – Somme des points de choix) </a:t>
            </a:r>
          </a:p>
          <a:p>
            <a:pPr>
              <a:spcAft>
                <a:spcPts val="600"/>
              </a:spcAft>
            </a:pPr>
            <a:r>
              <a:rPr lang="fr-FR" sz="1400" i="1" dirty="0">
                <a:solidFill>
                  <a:srgbClr val="800080"/>
                </a:solidFill>
              </a:rPr>
              <a:t>                Acceptable += Objets[i]</a:t>
            </a: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a:t>
            </a:r>
            <a:r>
              <a:rPr lang="fr-FR" sz="1400" i="1" dirty="0" err="1">
                <a:solidFill>
                  <a:srgbClr val="800080"/>
                </a:solidFill>
              </a:rPr>
              <a:t>len</a:t>
            </a:r>
            <a:r>
              <a:rPr lang="fr-FR" sz="1400" i="1" dirty="0">
                <a:solidFill>
                  <a:srgbClr val="800080"/>
                </a:solidFill>
              </a:rPr>
              <a:t>(Acceptable) == 0</a:t>
            </a: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prix &gt; </a:t>
            </a:r>
            <a:r>
              <a:rPr lang="fr-FR" sz="1400" i="1" dirty="0" err="1">
                <a:solidFill>
                  <a:srgbClr val="800080"/>
                </a:solidFill>
              </a:rPr>
              <a:t>MaxPrix</a:t>
            </a:r>
            <a:r>
              <a:rPr lang="fr-FR" sz="1400" i="1" dirty="0">
                <a:solidFill>
                  <a:srgbClr val="800080"/>
                </a:solidFill>
              </a:rPr>
              <a:t>. :  </a:t>
            </a:r>
            <a:r>
              <a:rPr lang="fr-FR" sz="1400" i="1" dirty="0" err="1">
                <a:solidFill>
                  <a:srgbClr val="800080"/>
                </a:solidFill>
              </a:rPr>
              <a:t>MaxChoix</a:t>
            </a:r>
            <a:r>
              <a:rPr lang="fr-FR" sz="1400" i="1" dirty="0">
                <a:solidFill>
                  <a:srgbClr val="800080"/>
                </a:solidFill>
              </a:rPr>
              <a:t> = choix ; </a:t>
            </a:r>
            <a:r>
              <a:rPr lang="fr-FR" sz="1400" i="1" dirty="0" err="1">
                <a:solidFill>
                  <a:srgbClr val="800080"/>
                </a:solidFill>
              </a:rPr>
              <a:t>MaxPrix</a:t>
            </a:r>
            <a:r>
              <a:rPr lang="fr-FR" sz="1400" i="1" dirty="0">
                <a:solidFill>
                  <a:srgbClr val="800080"/>
                </a:solidFill>
              </a:rPr>
              <a:t> = prix ; return </a:t>
            </a:r>
          </a:p>
          <a:p>
            <a:pPr>
              <a:spcAft>
                <a:spcPts val="600"/>
              </a:spcAft>
            </a:pPr>
            <a:r>
              <a:rPr lang="fr-FR" sz="1400" i="1" dirty="0">
                <a:solidFill>
                  <a:srgbClr val="800080"/>
                </a:solidFill>
              </a:rPr>
              <a:t>        </a:t>
            </a:r>
            <a:r>
              <a:rPr lang="fr-FR" sz="1400" b="1" i="1" dirty="0">
                <a:solidFill>
                  <a:srgbClr val="800080"/>
                </a:solidFill>
              </a:rPr>
              <a:t>if</a:t>
            </a:r>
            <a:r>
              <a:rPr lang="fr-FR" sz="1400" i="1" dirty="0">
                <a:solidFill>
                  <a:srgbClr val="800080"/>
                </a:solidFill>
              </a:rPr>
              <a:t> (Somme des poids de choix + objets[index].poids) &lt; </a:t>
            </a:r>
            <a:r>
              <a:rPr lang="fr-FR" sz="1400" i="1" dirty="0" err="1">
                <a:solidFill>
                  <a:srgbClr val="800080"/>
                </a:solidFill>
              </a:rPr>
              <a:t>MaxPoids</a:t>
            </a:r>
            <a:endParaRPr lang="fr-FR" sz="1400" i="1" dirty="0">
              <a:solidFill>
                <a:srgbClr val="800080"/>
              </a:solidFill>
            </a:endParaRPr>
          </a:p>
          <a:p>
            <a:pPr>
              <a:spcAft>
                <a:spcPts val="600"/>
              </a:spcAft>
            </a:pPr>
            <a:r>
              <a:rPr lang="fr-FR" sz="1400" i="1" dirty="0">
                <a:solidFill>
                  <a:srgbClr val="800080"/>
                </a:solidFill>
              </a:rPr>
              <a:t>            choix +=  Objets[index] ; prix += Objets[index].prix </a:t>
            </a:r>
          </a:p>
          <a:p>
            <a:pPr>
              <a:spcAft>
                <a:spcPts val="600"/>
              </a:spcAft>
            </a:pPr>
            <a:r>
              <a:rPr lang="fr-FR" sz="1400" i="1" dirty="0">
                <a:solidFill>
                  <a:srgbClr val="800080"/>
                </a:solidFill>
              </a:rPr>
              <a:t>            </a:t>
            </a:r>
            <a:r>
              <a:rPr lang="fr-FR" sz="1400" i="1" dirty="0" err="1">
                <a:solidFill>
                  <a:srgbClr val="800080"/>
                </a:solidFill>
              </a:rPr>
              <a:t>ProblèmeDuSacADos</a:t>
            </a:r>
            <a:r>
              <a:rPr lang="fr-FR" sz="1400" i="1" dirty="0">
                <a:solidFill>
                  <a:srgbClr val="800080"/>
                </a:solidFill>
              </a:rPr>
              <a:t>(Objets, choix, prix, </a:t>
            </a:r>
            <a:r>
              <a:rPr lang="fr-FR" sz="1400" i="1" dirty="0" err="1">
                <a:solidFill>
                  <a:srgbClr val="800080"/>
                </a:solidFill>
              </a:rPr>
              <a:t>MAxChoix</a:t>
            </a:r>
            <a:r>
              <a:rPr lang="fr-FR" sz="1400" i="1" dirty="0">
                <a:solidFill>
                  <a:srgbClr val="800080"/>
                </a:solidFill>
              </a:rPr>
              <a:t>, </a:t>
            </a:r>
            <a:r>
              <a:rPr lang="fr-FR" sz="1400" i="1" dirty="0" err="1">
                <a:solidFill>
                  <a:srgbClr val="800080"/>
                </a:solidFill>
              </a:rPr>
              <a:t>MaxPrix</a:t>
            </a:r>
            <a:r>
              <a:rPr lang="fr-FR" sz="1400" i="1" dirty="0">
                <a:solidFill>
                  <a:srgbClr val="800080"/>
                </a:solidFill>
              </a:rPr>
              <a:t>, index+1)</a:t>
            </a:r>
          </a:p>
          <a:p>
            <a:pPr>
              <a:spcAft>
                <a:spcPts val="600"/>
              </a:spcAft>
            </a:pPr>
            <a:r>
              <a:rPr lang="fr-FR" sz="1400" i="1" dirty="0">
                <a:solidFill>
                  <a:srgbClr val="800080"/>
                </a:solidFill>
              </a:rPr>
              <a:t>            choix -=  Objets[index] ; prix -= Objets[index].prix             </a:t>
            </a:r>
          </a:p>
          <a:p>
            <a:pPr>
              <a:spcAft>
                <a:spcPts val="600"/>
              </a:spcAft>
            </a:pPr>
            <a:r>
              <a:rPr lang="fr-FR" sz="1400" i="1" dirty="0">
                <a:solidFill>
                  <a:srgbClr val="800080"/>
                </a:solidFill>
              </a:rPr>
              <a:t>        </a:t>
            </a:r>
            <a:r>
              <a:rPr lang="fr-FR" sz="1400" i="1" dirty="0" err="1">
                <a:solidFill>
                  <a:srgbClr val="800080"/>
                </a:solidFill>
              </a:rPr>
              <a:t>ProblèmeDuSacADos</a:t>
            </a:r>
            <a:r>
              <a:rPr lang="fr-FR" sz="1400" i="1" dirty="0">
                <a:solidFill>
                  <a:srgbClr val="800080"/>
                </a:solidFill>
              </a:rPr>
              <a:t>(Objets, choix, prix, </a:t>
            </a:r>
            <a:r>
              <a:rPr lang="fr-FR" sz="1400" i="1" dirty="0" err="1">
                <a:solidFill>
                  <a:srgbClr val="800080"/>
                </a:solidFill>
              </a:rPr>
              <a:t>MAxChoix</a:t>
            </a:r>
            <a:r>
              <a:rPr lang="fr-FR" sz="1400" i="1" dirty="0">
                <a:solidFill>
                  <a:srgbClr val="800080"/>
                </a:solidFill>
              </a:rPr>
              <a:t>, </a:t>
            </a:r>
            <a:r>
              <a:rPr lang="fr-FR" sz="1400" i="1" dirty="0" err="1">
                <a:solidFill>
                  <a:srgbClr val="800080"/>
                </a:solidFill>
              </a:rPr>
              <a:t>MaxPrix</a:t>
            </a:r>
            <a:r>
              <a:rPr lang="fr-FR" sz="1400" i="1" dirty="0">
                <a:solidFill>
                  <a:srgbClr val="800080"/>
                </a:solidFill>
              </a:rPr>
              <a:t>, index+1)</a:t>
            </a:r>
          </a:p>
        </p:txBody>
      </p:sp>
    </p:spTree>
    <p:extLst>
      <p:ext uri="{BB962C8B-B14F-4D97-AF65-F5344CB8AC3E}">
        <p14:creationId xmlns:p14="http://schemas.microsoft.com/office/powerpoint/2010/main" val="399930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586289"/>
            <a:chOff x="0" y="998538"/>
            <a:chExt cx="9144000" cy="358628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307776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3 - Programmation dynamique</a:t>
              </a:r>
              <a:endParaRPr lang="fr-FR" dirty="0">
                <a:solidFill>
                  <a:srgbClr val="800080"/>
                </a:solidFill>
              </a:endParaRPr>
            </a:p>
            <a:p>
              <a:pPr lvl="1" algn="just">
                <a:spcAft>
                  <a:spcPts val="600"/>
                </a:spcAft>
                <a:buFont typeface="Wingdings" pitchFamily="2" charset="2"/>
                <a:buChar char="§"/>
              </a:pPr>
              <a:r>
                <a:rPr lang="fr-FR" i="1" dirty="0">
                  <a:solidFill>
                    <a:srgbClr val="800080"/>
                  </a:solidFill>
                </a:rPr>
                <a:t> Ce problème possède une propriété de sous structure.</a:t>
              </a:r>
            </a:p>
            <a:p>
              <a:pPr lvl="1" algn="just">
                <a:spcAft>
                  <a:spcPts val="600"/>
                </a:spcAft>
                <a:buFont typeface="Wingdings" pitchFamily="2" charset="2"/>
                <a:buChar char="§"/>
              </a:pPr>
              <a:r>
                <a:rPr lang="fr-FR" i="1" dirty="0">
                  <a:solidFill>
                    <a:srgbClr val="800080"/>
                  </a:solidFill>
                </a:rPr>
                <a:t> C’est-à-dire qu’une solution à i objets peut se construire à partir d’une solution à i-1 objets.</a:t>
              </a:r>
            </a:p>
            <a:p>
              <a:pPr lvl="1" algn="just">
                <a:spcAft>
                  <a:spcPts val="600"/>
                </a:spcAft>
                <a:buFont typeface="Wingdings" pitchFamily="2" charset="2"/>
                <a:buChar char="§"/>
              </a:pPr>
              <a:r>
                <a:rPr lang="fr-FR" i="1" dirty="0">
                  <a:solidFill>
                    <a:srgbClr val="800080"/>
                  </a:solidFill>
                </a:rPr>
                <a:t> Si l’on note C(i, W) la solution optimale pour le problème d’un sac à dos de capacité W avec i objets, cette solution peut se calculer soit comme :</a:t>
              </a:r>
            </a:p>
            <a:p>
              <a:pPr lvl="2" algn="just">
                <a:spcAft>
                  <a:spcPts val="600"/>
                </a:spcAft>
                <a:buFont typeface="Wingdings" pitchFamily="2" charset="2"/>
                <a:buChar char="§"/>
              </a:pPr>
              <a:r>
                <a:rPr lang="fr-FR" i="1" dirty="0">
                  <a:solidFill>
                    <a:srgbClr val="800080"/>
                  </a:solidFill>
                </a:rPr>
                <a:t> la solution C(i-1, W) pour laquelle x</a:t>
              </a:r>
              <a:r>
                <a:rPr lang="fr-FR" i="1" baseline="-25000" dirty="0">
                  <a:solidFill>
                    <a:srgbClr val="800080"/>
                  </a:solidFill>
                </a:rPr>
                <a:t>i</a:t>
              </a:r>
              <a:r>
                <a:rPr lang="fr-FR" i="1" dirty="0">
                  <a:solidFill>
                    <a:srgbClr val="800080"/>
                  </a:solidFill>
                </a:rPr>
                <a:t>=0, c’est-à-dire i n’est pas choisi.</a:t>
              </a:r>
            </a:p>
            <a:p>
              <a:pPr lvl="2" algn="just">
                <a:spcAft>
                  <a:spcPts val="600"/>
                </a:spcAft>
                <a:buFont typeface="Wingdings" pitchFamily="2" charset="2"/>
                <a:buChar char="§"/>
              </a:pPr>
              <a:r>
                <a:rPr lang="fr-FR" i="1" dirty="0">
                  <a:solidFill>
                    <a:srgbClr val="800080"/>
                  </a:solidFill>
                </a:rPr>
                <a:t> la solution C(i-1,W-w</a:t>
              </a:r>
              <a:r>
                <a:rPr lang="fr-FR" i="1" baseline="-25000" dirty="0">
                  <a:solidFill>
                    <a:srgbClr val="800080"/>
                  </a:solidFill>
                </a:rPr>
                <a:t>i</a:t>
              </a:r>
              <a:r>
                <a:rPr lang="fr-FR" i="1" dirty="0">
                  <a:solidFill>
                    <a:srgbClr val="800080"/>
                  </a:solidFill>
                </a:rPr>
                <a:t>) + c</a:t>
              </a:r>
              <a:r>
                <a:rPr lang="fr-FR" i="1" baseline="-25000" dirty="0">
                  <a:solidFill>
                    <a:srgbClr val="800080"/>
                  </a:solidFill>
                </a:rPr>
                <a:t>i</a:t>
              </a:r>
              <a:r>
                <a:rPr lang="fr-FR" i="1" dirty="0">
                  <a:solidFill>
                    <a:srgbClr val="800080"/>
                  </a:solidFill>
                </a:rPr>
                <a:t>.</a:t>
              </a:r>
            </a:p>
          </p:txBody>
        </p:sp>
      </p:grpSp>
      <p:sp>
        <p:nvSpPr>
          <p:cNvPr id="59" name="Text Box 10">
            <a:extLst>
              <a:ext uri="{FF2B5EF4-FFF2-40B4-BE49-F238E27FC236}">
                <a16:creationId xmlns:a16="http://schemas.microsoft.com/office/drawing/2014/main" id="{7BD7C549-8DB4-F748-BAB1-832C33465B89}"/>
              </a:ext>
            </a:extLst>
          </p:cNvPr>
          <p:cNvSpPr txBox="1">
            <a:spLocks noChangeArrowheads="1"/>
          </p:cNvSpPr>
          <p:nvPr/>
        </p:nvSpPr>
        <p:spPr bwMode="auto">
          <a:xfrm>
            <a:off x="702232" y="4583191"/>
            <a:ext cx="8140419"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i="1" dirty="0">
                <a:solidFill>
                  <a:srgbClr val="800080"/>
                </a:solidFill>
                <a:sym typeface="Wingdings" pitchFamily="2" charset="2"/>
              </a:rPr>
              <a:t>Algorithme</a:t>
            </a:r>
          </a:p>
        </p:txBody>
      </p:sp>
      <p:sp>
        <p:nvSpPr>
          <p:cNvPr id="60" name="Rectangle 1">
            <a:extLst>
              <a:ext uri="{FF2B5EF4-FFF2-40B4-BE49-F238E27FC236}">
                <a16:creationId xmlns:a16="http://schemas.microsoft.com/office/drawing/2014/main" id="{01E696EF-5447-4B46-9D24-EBE18533325A}"/>
              </a:ext>
            </a:extLst>
          </p:cNvPr>
          <p:cNvSpPr>
            <a:spLocks noChangeArrowheads="1"/>
          </p:cNvSpPr>
          <p:nvPr/>
        </p:nvSpPr>
        <p:spPr bwMode="auto">
          <a:xfrm>
            <a:off x="837356" y="5267288"/>
            <a:ext cx="3781708"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C = </a:t>
            </a:r>
            <a:r>
              <a:rPr lang="fr-FR" sz="1600" i="1" dirty="0" err="1">
                <a:solidFill>
                  <a:srgbClr val="800080"/>
                </a:solidFill>
              </a:rPr>
              <a:t>np.zeros</a:t>
            </a:r>
            <a:r>
              <a:rPr lang="fr-FR" sz="1600" i="1" dirty="0">
                <a:solidFill>
                  <a:srgbClr val="800080"/>
                </a:solidFill>
              </a:rPr>
              <a:t>((</a:t>
            </a:r>
            <a:r>
              <a:rPr lang="fr-FR" sz="1600" i="1" dirty="0" err="1">
                <a:solidFill>
                  <a:srgbClr val="800080"/>
                </a:solidFill>
              </a:rPr>
              <a:t>n,W</a:t>
            </a:r>
            <a:r>
              <a:rPr lang="fr-FR" sz="1600" i="1" dirty="0">
                <a:solidFill>
                  <a:srgbClr val="800080"/>
                </a:solidFill>
              </a:rPr>
              <a:t>), </a:t>
            </a:r>
            <a:r>
              <a:rPr lang="fr-FR" sz="1600" i="1" dirty="0" err="1">
                <a:solidFill>
                  <a:srgbClr val="800080"/>
                </a:solidFill>
              </a:rPr>
              <a:t>dtype</a:t>
            </a:r>
            <a:r>
              <a:rPr lang="fr-FR" sz="1600" i="1" dirty="0">
                <a:solidFill>
                  <a:srgbClr val="800080"/>
                </a:solidFill>
              </a:rPr>
              <a:t>=</a:t>
            </a:r>
            <a:r>
              <a:rPr lang="fr-FR" sz="1600" i="1" dirty="0" err="1">
                <a:solidFill>
                  <a:srgbClr val="800080"/>
                </a:solidFill>
              </a:rPr>
              <a:t>int</a:t>
            </a:r>
            <a:r>
              <a:rPr lang="fr-FR" sz="1600" i="1" dirty="0">
                <a:solidFill>
                  <a:srgbClr val="800080"/>
                </a:solidFill>
              </a:rPr>
              <a:t>)</a:t>
            </a:r>
          </a:p>
          <a:p>
            <a:pPr>
              <a:tabLst>
                <a:tab pos="1558925" algn="ctr"/>
              </a:tabLst>
            </a:pPr>
            <a:r>
              <a:rPr lang="fr-FR" sz="1600" i="1" dirty="0">
                <a:solidFill>
                  <a:srgbClr val="800080"/>
                </a:solidFill>
              </a:rPr>
              <a:t>for i in range(1,n+1) :</a:t>
            </a:r>
          </a:p>
          <a:p>
            <a:pPr>
              <a:tabLst>
                <a:tab pos="1558925" algn="ctr"/>
              </a:tabLst>
            </a:pPr>
            <a:r>
              <a:rPr lang="fr-FR" sz="1600" i="1" dirty="0">
                <a:solidFill>
                  <a:srgbClr val="800080"/>
                </a:solidFill>
              </a:rPr>
              <a:t>   for w in range(W+1) :</a:t>
            </a:r>
          </a:p>
          <a:p>
            <a:pPr>
              <a:tabLst>
                <a:tab pos="1558925" algn="ctr"/>
              </a:tabLst>
            </a:pPr>
            <a:r>
              <a:rPr lang="fr-FR" sz="1600" i="1" dirty="0">
                <a:solidFill>
                  <a:srgbClr val="800080"/>
                </a:solidFill>
              </a:rPr>
              <a:t>      if ( w &gt;= w[i] ) :</a:t>
            </a:r>
          </a:p>
        </p:txBody>
      </p:sp>
      <p:sp>
        <p:nvSpPr>
          <p:cNvPr id="61" name="Rectangle 1">
            <a:extLst>
              <a:ext uri="{FF2B5EF4-FFF2-40B4-BE49-F238E27FC236}">
                <a16:creationId xmlns:a16="http://schemas.microsoft.com/office/drawing/2014/main" id="{084B5816-10CF-A744-B4DF-CDA50B914679}"/>
              </a:ext>
            </a:extLst>
          </p:cNvPr>
          <p:cNvSpPr>
            <a:spLocks noChangeArrowheads="1"/>
          </p:cNvSpPr>
          <p:nvPr/>
        </p:nvSpPr>
        <p:spPr bwMode="auto">
          <a:xfrm>
            <a:off x="4990011" y="5258665"/>
            <a:ext cx="3781708"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         C[i][w] = max(C[i-1][w] , C[i-1][w-	w[i]] + c[i])</a:t>
            </a:r>
          </a:p>
          <a:p>
            <a:pPr>
              <a:tabLst>
                <a:tab pos="1558925" algn="ctr"/>
              </a:tabLst>
            </a:pPr>
            <a:r>
              <a:rPr lang="fr-FR" sz="1600" i="1" dirty="0">
                <a:solidFill>
                  <a:srgbClr val="800080"/>
                </a:solidFill>
              </a:rPr>
              <a:t>      </a:t>
            </a:r>
            <a:r>
              <a:rPr lang="fr-FR" sz="1600" i="1" dirty="0" err="1">
                <a:solidFill>
                  <a:srgbClr val="800080"/>
                </a:solidFill>
              </a:rPr>
              <a:t>else</a:t>
            </a:r>
            <a:r>
              <a:rPr lang="fr-FR" sz="1600" i="1" dirty="0">
                <a:solidFill>
                  <a:srgbClr val="800080"/>
                </a:solidFill>
              </a:rPr>
              <a:t> :</a:t>
            </a:r>
          </a:p>
          <a:p>
            <a:pPr>
              <a:tabLst>
                <a:tab pos="1558925" algn="ctr"/>
              </a:tabLst>
            </a:pPr>
            <a:r>
              <a:rPr lang="fr-FR" sz="1600" i="1" dirty="0">
                <a:solidFill>
                  <a:srgbClr val="800080"/>
                </a:solidFill>
              </a:rPr>
              <a:t>         C[i][w] = C[</a:t>
            </a:r>
            <a:r>
              <a:rPr lang="fr-FR" sz="1600" i="1">
                <a:solidFill>
                  <a:srgbClr val="800080"/>
                </a:solidFill>
              </a:rPr>
              <a:t>i-1][w] </a:t>
            </a:r>
            <a:endParaRPr lang="fr-FR" sz="1600" i="1" dirty="0">
              <a:solidFill>
                <a:srgbClr val="800080"/>
              </a:solidFill>
            </a:endParaRPr>
          </a:p>
        </p:txBody>
      </p:sp>
    </p:spTree>
    <p:extLst>
      <p:ext uri="{BB962C8B-B14F-4D97-AF65-F5344CB8AC3E}">
        <p14:creationId xmlns:p14="http://schemas.microsoft.com/office/powerpoint/2010/main" val="321066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grpSp>
      <p:graphicFrame>
        <p:nvGraphicFramePr>
          <p:cNvPr id="3" name="Tableau 4">
            <a:extLst>
              <a:ext uri="{FF2B5EF4-FFF2-40B4-BE49-F238E27FC236}">
                <a16:creationId xmlns:a16="http://schemas.microsoft.com/office/drawing/2014/main" id="{E373E4F1-DBA5-B24C-B97A-FD4BCDA3861E}"/>
              </a:ext>
            </a:extLst>
          </p:cNvPr>
          <p:cNvGraphicFramePr>
            <a:graphicFrameLocks noGrp="1"/>
          </p:cNvGraphicFramePr>
          <p:nvPr>
            <p:extLst>
              <p:ext uri="{D42A27DB-BD31-4B8C-83A1-F6EECF244321}">
                <p14:modId xmlns:p14="http://schemas.microsoft.com/office/powerpoint/2010/main" val="835333350"/>
              </p:ext>
            </p:extLst>
          </p:nvPr>
        </p:nvGraphicFramePr>
        <p:xfrm>
          <a:off x="192928" y="1393556"/>
          <a:ext cx="8798672" cy="4267010"/>
        </p:xfrm>
        <a:graphic>
          <a:graphicData uri="http://schemas.openxmlformats.org/drawingml/2006/table">
            <a:tbl>
              <a:tblPr firstRow="1" bandRow="1">
                <a:tableStyleId>{5C22544A-7EE6-4342-B048-85BDC9FD1C3A}</a:tableStyleId>
              </a:tblPr>
              <a:tblGrid>
                <a:gridCol w="463088">
                  <a:extLst>
                    <a:ext uri="{9D8B030D-6E8A-4147-A177-3AD203B41FA5}">
                      <a16:colId xmlns:a16="http://schemas.microsoft.com/office/drawing/2014/main" val="2355218763"/>
                    </a:ext>
                  </a:extLst>
                </a:gridCol>
                <a:gridCol w="463088">
                  <a:extLst>
                    <a:ext uri="{9D8B030D-6E8A-4147-A177-3AD203B41FA5}">
                      <a16:colId xmlns:a16="http://schemas.microsoft.com/office/drawing/2014/main" val="3404781487"/>
                    </a:ext>
                  </a:extLst>
                </a:gridCol>
                <a:gridCol w="463088">
                  <a:extLst>
                    <a:ext uri="{9D8B030D-6E8A-4147-A177-3AD203B41FA5}">
                      <a16:colId xmlns:a16="http://schemas.microsoft.com/office/drawing/2014/main" val="990226857"/>
                    </a:ext>
                  </a:extLst>
                </a:gridCol>
                <a:gridCol w="463088">
                  <a:extLst>
                    <a:ext uri="{9D8B030D-6E8A-4147-A177-3AD203B41FA5}">
                      <a16:colId xmlns:a16="http://schemas.microsoft.com/office/drawing/2014/main" val="3680498653"/>
                    </a:ext>
                  </a:extLst>
                </a:gridCol>
                <a:gridCol w="463088">
                  <a:extLst>
                    <a:ext uri="{9D8B030D-6E8A-4147-A177-3AD203B41FA5}">
                      <a16:colId xmlns:a16="http://schemas.microsoft.com/office/drawing/2014/main" val="4121194694"/>
                    </a:ext>
                  </a:extLst>
                </a:gridCol>
                <a:gridCol w="463088">
                  <a:extLst>
                    <a:ext uri="{9D8B030D-6E8A-4147-A177-3AD203B41FA5}">
                      <a16:colId xmlns:a16="http://schemas.microsoft.com/office/drawing/2014/main" val="2003496026"/>
                    </a:ext>
                  </a:extLst>
                </a:gridCol>
                <a:gridCol w="463088">
                  <a:extLst>
                    <a:ext uri="{9D8B030D-6E8A-4147-A177-3AD203B41FA5}">
                      <a16:colId xmlns:a16="http://schemas.microsoft.com/office/drawing/2014/main" val="3824223677"/>
                    </a:ext>
                  </a:extLst>
                </a:gridCol>
                <a:gridCol w="463088">
                  <a:extLst>
                    <a:ext uri="{9D8B030D-6E8A-4147-A177-3AD203B41FA5}">
                      <a16:colId xmlns:a16="http://schemas.microsoft.com/office/drawing/2014/main" val="1947288199"/>
                    </a:ext>
                  </a:extLst>
                </a:gridCol>
                <a:gridCol w="463088">
                  <a:extLst>
                    <a:ext uri="{9D8B030D-6E8A-4147-A177-3AD203B41FA5}">
                      <a16:colId xmlns:a16="http://schemas.microsoft.com/office/drawing/2014/main" val="492706310"/>
                    </a:ext>
                  </a:extLst>
                </a:gridCol>
                <a:gridCol w="463088">
                  <a:extLst>
                    <a:ext uri="{9D8B030D-6E8A-4147-A177-3AD203B41FA5}">
                      <a16:colId xmlns:a16="http://schemas.microsoft.com/office/drawing/2014/main" val="2324686040"/>
                    </a:ext>
                  </a:extLst>
                </a:gridCol>
                <a:gridCol w="463088">
                  <a:extLst>
                    <a:ext uri="{9D8B030D-6E8A-4147-A177-3AD203B41FA5}">
                      <a16:colId xmlns:a16="http://schemas.microsoft.com/office/drawing/2014/main" val="1774959716"/>
                    </a:ext>
                  </a:extLst>
                </a:gridCol>
                <a:gridCol w="463088">
                  <a:extLst>
                    <a:ext uri="{9D8B030D-6E8A-4147-A177-3AD203B41FA5}">
                      <a16:colId xmlns:a16="http://schemas.microsoft.com/office/drawing/2014/main" val="2326220906"/>
                    </a:ext>
                  </a:extLst>
                </a:gridCol>
                <a:gridCol w="463088">
                  <a:extLst>
                    <a:ext uri="{9D8B030D-6E8A-4147-A177-3AD203B41FA5}">
                      <a16:colId xmlns:a16="http://schemas.microsoft.com/office/drawing/2014/main" val="2395990664"/>
                    </a:ext>
                  </a:extLst>
                </a:gridCol>
                <a:gridCol w="463088">
                  <a:extLst>
                    <a:ext uri="{9D8B030D-6E8A-4147-A177-3AD203B41FA5}">
                      <a16:colId xmlns:a16="http://schemas.microsoft.com/office/drawing/2014/main" val="1630255480"/>
                    </a:ext>
                  </a:extLst>
                </a:gridCol>
                <a:gridCol w="463088">
                  <a:extLst>
                    <a:ext uri="{9D8B030D-6E8A-4147-A177-3AD203B41FA5}">
                      <a16:colId xmlns:a16="http://schemas.microsoft.com/office/drawing/2014/main" val="1430230790"/>
                    </a:ext>
                  </a:extLst>
                </a:gridCol>
                <a:gridCol w="463088">
                  <a:extLst>
                    <a:ext uri="{9D8B030D-6E8A-4147-A177-3AD203B41FA5}">
                      <a16:colId xmlns:a16="http://schemas.microsoft.com/office/drawing/2014/main" val="1484709133"/>
                    </a:ext>
                  </a:extLst>
                </a:gridCol>
                <a:gridCol w="463088">
                  <a:extLst>
                    <a:ext uri="{9D8B030D-6E8A-4147-A177-3AD203B41FA5}">
                      <a16:colId xmlns:a16="http://schemas.microsoft.com/office/drawing/2014/main" val="3680248777"/>
                    </a:ext>
                  </a:extLst>
                </a:gridCol>
                <a:gridCol w="463088">
                  <a:extLst>
                    <a:ext uri="{9D8B030D-6E8A-4147-A177-3AD203B41FA5}">
                      <a16:colId xmlns:a16="http://schemas.microsoft.com/office/drawing/2014/main" val="1845719136"/>
                    </a:ext>
                  </a:extLst>
                </a:gridCol>
                <a:gridCol w="463088">
                  <a:extLst>
                    <a:ext uri="{9D8B030D-6E8A-4147-A177-3AD203B41FA5}">
                      <a16:colId xmlns:a16="http://schemas.microsoft.com/office/drawing/2014/main" val="3388967186"/>
                    </a:ext>
                  </a:extLst>
                </a:gridCol>
              </a:tblGrid>
              <a:tr h="283015">
                <a:tc>
                  <a:txBody>
                    <a:bodyPr/>
                    <a:lstStyle/>
                    <a:p>
                      <a:pPr algn="ctr"/>
                      <a:endParaRPr lang="fr-FR" sz="1400" b="0" dirty="0">
                        <a:solidFill>
                          <a:schemeClr val="accent6"/>
                        </a:solidFill>
                      </a:endParaRPr>
                    </a:p>
                  </a:txBody>
                  <a:tcPr anchor="ctr"/>
                </a:tc>
                <a:tc gridSpan="2">
                  <a:txBody>
                    <a:bodyPr/>
                    <a:lstStyle/>
                    <a:p>
                      <a:pPr algn="ctr"/>
                      <a:r>
                        <a:rPr lang="fr-FR" sz="1400" b="0" dirty="0">
                          <a:solidFill>
                            <a:schemeClr val="accent6"/>
                          </a:solidFill>
                        </a:rPr>
                        <a:t>W</a:t>
                      </a:r>
                    </a:p>
                  </a:txBody>
                  <a:tcPr anchor="ctr"/>
                </a:tc>
                <a:tc hMerge="1">
                  <a:txBody>
                    <a:bodyPr/>
                    <a:lstStyle/>
                    <a:p>
                      <a:pPr algn="ctr"/>
                      <a:endParaRPr lang="fr-FR" sz="1400" b="0" dirty="0">
                        <a:solidFill>
                          <a:schemeClr val="accent6"/>
                        </a:solidFill>
                      </a:endParaRPr>
                    </a:p>
                  </a:txBody>
                  <a:tcPr anchor="ctr"/>
                </a:tc>
                <a:tc>
                  <a:txBody>
                    <a:bodyPr/>
                    <a:lstStyle/>
                    <a:p>
                      <a:pPr algn="ctr"/>
                      <a:r>
                        <a:rPr lang="fr-FR" sz="1400" dirty="0">
                          <a:solidFill>
                            <a:schemeClr val="accent6"/>
                          </a:solidFill>
                        </a:rPr>
                        <a:t>0</a:t>
                      </a:r>
                    </a:p>
                  </a:txBody>
                  <a:tcPr anchor="ctr"/>
                </a:tc>
                <a:tc>
                  <a:txBody>
                    <a:bodyPr/>
                    <a:lstStyle/>
                    <a:p>
                      <a:pPr algn="ctr"/>
                      <a:r>
                        <a:rPr lang="fr-FR" sz="1400" dirty="0">
                          <a:solidFill>
                            <a:schemeClr val="accent6"/>
                          </a:solidFill>
                        </a:rPr>
                        <a:t>1</a:t>
                      </a:r>
                    </a:p>
                  </a:txBody>
                  <a:tcPr anchor="ctr"/>
                </a:tc>
                <a:tc>
                  <a:txBody>
                    <a:bodyPr/>
                    <a:lstStyle/>
                    <a:p>
                      <a:pPr algn="ctr"/>
                      <a:r>
                        <a:rPr lang="fr-FR" sz="1400" dirty="0">
                          <a:solidFill>
                            <a:schemeClr val="accent6"/>
                          </a:solidFill>
                        </a:rPr>
                        <a:t>2</a:t>
                      </a:r>
                    </a:p>
                  </a:txBody>
                  <a:tcPr anchor="ctr"/>
                </a:tc>
                <a:tc>
                  <a:txBody>
                    <a:bodyPr/>
                    <a:lstStyle/>
                    <a:p>
                      <a:pPr algn="ctr"/>
                      <a:r>
                        <a:rPr lang="fr-FR" sz="1400" dirty="0">
                          <a:solidFill>
                            <a:schemeClr val="accent6"/>
                          </a:solidFill>
                        </a:rPr>
                        <a:t>3</a:t>
                      </a:r>
                    </a:p>
                  </a:txBody>
                  <a:tcPr anchor="ctr"/>
                </a:tc>
                <a:tc>
                  <a:txBody>
                    <a:bodyPr/>
                    <a:lstStyle/>
                    <a:p>
                      <a:pPr algn="ctr"/>
                      <a:r>
                        <a:rPr lang="fr-FR" sz="1400" dirty="0">
                          <a:solidFill>
                            <a:schemeClr val="accent6"/>
                          </a:solidFill>
                        </a:rPr>
                        <a:t>4</a:t>
                      </a:r>
                    </a:p>
                  </a:txBody>
                  <a:tcPr anchor="ctr"/>
                </a:tc>
                <a:tc>
                  <a:txBody>
                    <a:bodyPr/>
                    <a:lstStyle/>
                    <a:p>
                      <a:pPr algn="ctr"/>
                      <a:r>
                        <a:rPr lang="fr-FR" sz="1400" dirty="0">
                          <a:solidFill>
                            <a:schemeClr val="accent6"/>
                          </a:solidFill>
                        </a:rPr>
                        <a:t>5</a:t>
                      </a:r>
                    </a:p>
                  </a:txBody>
                  <a:tcPr anchor="ctr"/>
                </a:tc>
                <a:tc>
                  <a:txBody>
                    <a:bodyPr/>
                    <a:lstStyle/>
                    <a:p>
                      <a:pPr algn="ctr"/>
                      <a:r>
                        <a:rPr lang="fr-FR" sz="1400" dirty="0">
                          <a:solidFill>
                            <a:schemeClr val="accent6"/>
                          </a:solidFill>
                        </a:rPr>
                        <a:t>6</a:t>
                      </a:r>
                    </a:p>
                  </a:txBody>
                  <a:tcPr anchor="ctr"/>
                </a:tc>
                <a:tc>
                  <a:txBody>
                    <a:bodyPr/>
                    <a:lstStyle/>
                    <a:p>
                      <a:pPr algn="ctr"/>
                      <a:r>
                        <a:rPr lang="fr-FR" sz="1400" dirty="0">
                          <a:solidFill>
                            <a:schemeClr val="accent6"/>
                          </a:solidFill>
                        </a:rPr>
                        <a:t>7</a:t>
                      </a:r>
                    </a:p>
                  </a:txBody>
                  <a:tcPr anchor="ctr"/>
                </a:tc>
                <a:tc>
                  <a:txBody>
                    <a:bodyPr/>
                    <a:lstStyle/>
                    <a:p>
                      <a:pPr algn="ctr"/>
                      <a:r>
                        <a:rPr lang="fr-FR" sz="1400" dirty="0">
                          <a:solidFill>
                            <a:schemeClr val="accent6"/>
                          </a:solidFill>
                        </a:rPr>
                        <a:t>8</a:t>
                      </a:r>
                    </a:p>
                  </a:txBody>
                  <a:tcPr anchor="ctr"/>
                </a:tc>
                <a:tc>
                  <a:txBody>
                    <a:bodyPr/>
                    <a:lstStyle/>
                    <a:p>
                      <a:pPr algn="ctr"/>
                      <a:r>
                        <a:rPr lang="fr-FR" sz="1400" dirty="0">
                          <a:solidFill>
                            <a:schemeClr val="accent6"/>
                          </a:solidFill>
                        </a:rPr>
                        <a:t>9</a:t>
                      </a:r>
                    </a:p>
                  </a:txBody>
                  <a:tcPr anchor="ctr"/>
                </a:tc>
                <a:tc>
                  <a:txBody>
                    <a:bodyPr/>
                    <a:lstStyle/>
                    <a:p>
                      <a:pPr algn="ctr"/>
                      <a:r>
                        <a:rPr lang="fr-FR" sz="1400" dirty="0">
                          <a:solidFill>
                            <a:schemeClr val="accent6"/>
                          </a:solidFill>
                        </a:rPr>
                        <a:t>10</a:t>
                      </a:r>
                    </a:p>
                  </a:txBody>
                  <a:tcPr anchor="ctr"/>
                </a:tc>
                <a:tc>
                  <a:txBody>
                    <a:bodyPr/>
                    <a:lstStyle/>
                    <a:p>
                      <a:pPr algn="ctr"/>
                      <a:r>
                        <a:rPr lang="fr-FR" sz="1400" dirty="0">
                          <a:solidFill>
                            <a:schemeClr val="accent6"/>
                          </a:solidFill>
                        </a:rPr>
                        <a:t>11</a:t>
                      </a:r>
                    </a:p>
                  </a:txBody>
                  <a:tcPr anchor="ctr"/>
                </a:tc>
                <a:tc>
                  <a:txBody>
                    <a:bodyPr/>
                    <a:lstStyle/>
                    <a:p>
                      <a:pPr algn="ctr"/>
                      <a:r>
                        <a:rPr lang="fr-FR" sz="1400" dirty="0">
                          <a:solidFill>
                            <a:schemeClr val="accent6"/>
                          </a:solidFill>
                        </a:rPr>
                        <a:t>12</a:t>
                      </a:r>
                    </a:p>
                  </a:txBody>
                  <a:tcPr anchor="ctr"/>
                </a:tc>
                <a:tc>
                  <a:txBody>
                    <a:bodyPr/>
                    <a:lstStyle/>
                    <a:p>
                      <a:pPr algn="ctr"/>
                      <a:r>
                        <a:rPr lang="fr-FR" sz="1400" dirty="0">
                          <a:solidFill>
                            <a:schemeClr val="accent6"/>
                          </a:solidFill>
                        </a:rPr>
                        <a:t>13</a:t>
                      </a:r>
                    </a:p>
                  </a:txBody>
                  <a:tcPr anchor="ctr"/>
                </a:tc>
                <a:tc>
                  <a:txBody>
                    <a:bodyPr/>
                    <a:lstStyle/>
                    <a:p>
                      <a:pPr algn="ctr"/>
                      <a:r>
                        <a:rPr lang="fr-FR" sz="1400" dirty="0">
                          <a:solidFill>
                            <a:schemeClr val="accent6"/>
                          </a:solidFill>
                        </a:rPr>
                        <a:t>14</a:t>
                      </a:r>
                    </a:p>
                  </a:txBody>
                  <a:tcPr anchor="ctr"/>
                </a:tc>
                <a:tc>
                  <a:txBody>
                    <a:bodyPr/>
                    <a:lstStyle/>
                    <a:p>
                      <a:pPr algn="ctr"/>
                      <a:r>
                        <a:rPr lang="fr-FR" sz="1400" dirty="0">
                          <a:solidFill>
                            <a:schemeClr val="accent6"/>
                          </a:solidFill>
                        </a:rPr>
                        <a:t>15</a:t>
                      </a:r>
                    </a:p>
                  </a:txBody>
                  <a:tcPr anchor="ctr"/>
                </a:tc>
                <a:extLst>
                  <a:ext uri="{0D108BD9-81ED-4DB2-BD59-A6C34878D82A}">
                    <a16:rowId xmlns:a16="http://schemas.microsoft.com/office/drawing/2014/main" val="3385275259"/>
                  </a:ext>
                </a:extLst>
              </a:tr>
              <a:tr h="283015">
                <a:tc>
                  <a:txBody>
                    <a:bodyPr/>
                    <a:lstStyle/>
                    <a:p>
                      <a:pPr algn="ctr"/>
                      <a:endParaRPr lang="fr-FR" sz="1000" dirty="0">
                        <a:solidFill>
                          <a:schemeClr val="accent6"/>
                        </a:solidFill>
                      </a:endParaRPr>
                    </a:p>
                  </a:txBody>
                  <a:tcPr anchor="ctr"/>
                </a:tc>
                <a:tc>
                  <a:txBody>
                    <a:bodyPr/>
                    <a:lstStyle/>
                    <a:p>
                      <a:pPr algn="ctr"/>
                      <a:r>
                        <a:rPr lang="fr-FR" sz="1000" dirty="0">
                          <a:solidFill>
                            <a:schemeClr val="accent6"/>
                          </a:solidFill>
                        </a:rPr>
                        <a:t>c</a:t>
                      </a:r>
                    </a:p>
                  </a:txBody>
                  <a:tcPr anchor="ctr"/>
                </a:tc>
                <a:tc>
                  <a:txBody>
                    <a:bodyPr/>
                    <a:lstStyle/>
                    <a:p>
                      <a:pPr algn="ctr"/>
                      <a:r>
                        <a:rPr lang="fr-FR" sz="1000" dirty="0">
                          <a:solidFill>
                            <a:schemeClr val="accent6"/>
                          </a:solidFill>
                        </a:rPr>
                        <a:t>w</a:t>
                      </a: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extLst>
                  <a:ext uri="{0D108BD9-81ED-4DB2-BD59-A6C34878D82A}">
                    <a16:rowId xmlns:a16="http://schemas.microsoft.com/office/drawing/2014/main" val="297155416"/>
                  </a:ext>
                </a:extLst>
              </a:tr>
              <a:tr h="283015">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rgbClr val="2D2D8A"/>
                          </a:solidFill>
                          <a:effectLst/>
                          <a:uLnTx/>
                          <a:uFillTx/>
                          <a:latin typeface="Arial"/>
                          <a:ea typeface="+mn-ea"/>
                          <a:cs typeface="Arial"/>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rgbClr val="2D2D8A"/>
                          </a:solidFill>
                          <a:effectLst/>
                          <a:uLnTx/>
                          <a:uFillTx/>
                          <a:latin typeface="Arial"/>
                          <a:ea typeface="+mn-ea"/>
                          <a:cs typeface="Arial"/>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rgbClr val="2D2D8A"/>
                          </a:solidFill>
                          <a:effectLst/>
                          <a:uLnTx/>
                          <a:uFillTx/>
                          <a:latin typeface="Arial"/>
                          <a:ea typeface="+mn-ea"/>
                          <a:cs typeface="Arial"/>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rgbClr val="2D2D8A"/>
                          </a:solidFill>
                          <a:effectLst/>
                          <a:uLnTx/>
                          <a:uFillTx/>
                          <a:latin typeface="Arial"/>
                          <a:ea typeface="+mn-ea"/>
                          <a:cs typeface="Arial"/>
                        </a:rPr>
                        <a:t>0</a:t>
                      </a:r>
                    </a:p>
                  </a:txBody>
                  <a:tcPr anchor="ctr"/>
                </a:tc>
                <a:extLst>
                  <a:ext uri="{0D108BD9-81ED-4DB2-BD59-A6C34878D82A}">
                    <a16:rowId xmlns:a16="http://schemas.microsoft.com/office/drawing/2014/main" val="1410495199"/>
                  </a:ext>
                </a:extLst>
              </a:tr>
              <a:tr h="283015">
                <a:tc>
                  <a:txBody>
                    <a:bodyPr/>
                    <a:lstStyle/>
                    <a:p>
                      <a:pPr algn="ctr"/>
                      <a:r>
                        <a:rPr lang="fr-FR" sz="1000" dirty="0">
                          <a:solidFill>
                            <a:schemeClr val="accent6"/>
                          </a:solidFill>
                        </a:rPr>
                        <a:t>1</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extLst>
                  <a:ext uri="{0D108BD9-81ED-4DB2-BD59-A6C34878D82A}">
                    <a16:rowId xmlns:a16="http://schemas.microsoft.com/office/drawing/2014/main" val="3296346692"/>
                  </a:ext>
                </a:extLst>
              </a:tr>
              <a:tr h="283015">
                <a:tc>
                  <a:txBody>
                    <a:bodyPr/>
                    <a:lstStyle/>
                    <a:p>
                      <a:pPr algn="ctr"/>
                      <a:r>
                        <a:rPr lang="fr-FR" sz="1000" dirty="0">
                          <a:solidFill>
                            <a:schemeClr val="accent6"/>
                          </a:solidFill>
                        </a:rPr>
                        <a:t>2</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8</a:t>
                      </a:r>
                    </a:p>
                  </a:txBody>
                  <a:tcPr anchor="ctr"/>
                </a:tc>
                <a:extLst>
                  <a:ext uri="{0D108BD9-81ED-4DB2-BD59-A6C34878D82A}">
                    <a16:rowId xmlns:a16="http://schemas.microsoft.com/office/drawing/2014/main" val="2516562913"/>
                  </a:ext>
                </a:extLst>
              </a:tr>
              <a:tr h="283015">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2</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extLst>
                  <a:ext uri="{0D108BD9-81ED-4DB2-BD59-A6C34878D82A}">
                    <a16:rowId xmlns:a16="http://schemas.microsoft.com/office/drawing/2014/main" val="4065568651"/>
                  </a:ext>
                </a:extLst>
              </a:tr>
              <a:tr h="283015">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2</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extLst>
                  <a:ext uri="{0D108BD9-81ED-4DB2-BD59-A6C34878D82A}">
                    <a16:rowId xmlns:a16="http://schemas.microsoft.com/office/drawing/2014/main" val="3592385462"/>
                  </a:ext>
                </a:extLst>
              </a:tr>
              <a:tr h="283015">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3550344527"/>
                  </a:ext>
                </a:extLst>
              </a:tr>
              <a:tr h="283015">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675131090"/>
                  </a:ext>
                </a:extLst>
              </a:tr>
              <a:tr h="283015">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13</a:t>
                      </a:r>
                    </a:p>
                  </a:txBody>
                  <a:tcPr anchor="ctr"/>
                </a:tc>
                <a:tc>
                  <a:txBody>
                    <a:bodyPr/>
                    <a:lstStyle/>
                    <a:p>
                      <a:pPr algn="ctr"/>
                      <a:r>
                        <a:rPr lang="fr-FR" sz="1000" dirty="0">
                          <a:solidFill>
                            <a:schemeClr val="accent6"/>
                          </a:solidFill>
                        </a:rPr>
                        <a:t>14</a:t>
                      </a: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extLst>
                  <a:ext uri="{0D108BD9-81ED-4DB2-BD59-A6C34878D82A}">
                    <a16:rowId xmlns:a16="http://schemas.microsoft.com/office/drawing/2014/main" val="1395844005"/>
                  </a:ext>
                </a:extLst>
              </a:tr>
              <a:tr h="283015">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4</a:t>
                      </a: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extLst>
                  <a:ext uri="{0D108BD9-81ED-4DB2-BD59-A6C34878D82A}">
                    <a16:rowId xmlns:a16="http://schemas.microsoft.com/office/drawing/2014/main" val="856105251"/>
                  </a:ext>
                </a:extLst>
              </a:tr>
              <a:tr h="283015">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9</a:t>
                      </a: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a:solidFill>
                          <a:schemeClr val="accent6"/>
                        </a:solidFill>
                      </a:endParaRPr>
                    </a:p>
                  </a:txBody>
                  <a:tcPr anchor="ctr"/>
                </a:tc>
                <a:extLst>
                  <a:ext uri="{0D108BD9-81ED-4DB2-BD59-A6C34878D82A}">
                    <a16:rowId xmlns:a16="http://schemas.microsoft.com/office/drawing/2014/main" val="503222362"/>
                  </a:ext>
                </a:extLst>
              </a:tr>
              <a:tr h="283015">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11</a:t>
                      </a: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a:solidFill>
                          <a:schemeClr val="accent6"/>
                        </a:solidFill>
                      </a:endParaRPr>
                    </a:p>
                  </a:txBody>
                  <a:tcPr anchor="ctr"/>
                </a:tc>
                <a:extLst>
                  <a:ext uri="{0D108BD9-81ED-4DB2-BD59-A6C34878D82A}">
                    <a16:rowId xmlns:a16="http://schemas.microsoft.com/office/drawing/2014/main" val="2379248374"/>
                  </a:ext>
                </a:extLst>
              </a:tr>
              <a:tr h="283015">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8</a:t>
                      </a: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extLst>
                  <a:ext uri="{0D108BD9-81ED-4DB2-BD59-A6C34878D82A}">
                    <a16:rowId xmlns:a16="http://schemas.microsoft.com/office/drawing/2014/main" val="19461831"/>
                  </a:ext>
                </a:extLst>
              </a:tr>
              <a:tr h="283015">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7</a:t>
                      </a: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extLst>
                  <a:ext uri="{0D108BD9-81ED-4DB2-BD59-A6C34878D82A}">
                    <a16:rowId xmlns:a16="http://schemas.microsoft.com/office/drawing/2014/main" val="3159672841"/>
                  </a:ext>
                </a:extLst>
              </a:tr>
            </a:tbl>
          </a:graphicData>
        </a:graphic>
      </p:graphicFrame>
      <p:cxnSp>
        <p:nvCxnSpPr>
          <p:cNvPr id="17" name="Connecteur droit avec flèche 16">
            <a:extLst>
              <a:ext uri="{FF2B5EF4-FFF2-40B4-BE49-F238E27FC236}">
                <a16:creationId xmlns:a16="http://schemas.microsoft.com/office/drawing/2014/main" id="{7D5482D0-D232-AB4B-B373-65A5BDD469E2}"/>
              </a:ext>
            </a:extLst>
          </p:cNvPr>
          <p:cNvCxnSpPr>
            <a:cxnSpLocks/>
          </p:cNvCxnSpPr>
          <p:nvPr/>
        </p:nvCxnSpPr>
        <p:spPr>
          <a:xfrm>
            <a:off x="1908313" y="2685793"/>
            <a:ext cx="716687" cy="291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4F217881-42F2-AB48-BC59-104EC576814A}"/>
              </a:ext>
            </a:extLst>
          </p:cNvPr>
          <p:cNvCxnSpPr>
            <a:cxnSpLocks/>
          </p:cNvCxnSpPr>
          <p:nvPr/>
        </p:nvCxnSpPr>
        <p:spPr>
          <a:xfrm>
            <a:off x="4017088" y="268867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10E2477-B951-5242-9F3D-9A8380120D6B}"/>
              </a:ext>
            </a:extLst>
          </p:cNvPr>
          <p:cNvCxnSpPr>
            <a:cxnSpLocks/>
          </p:cNvCxnSpPr>
          <p:nvPr/>
        </p:nvCxnSpPr>
        <p:spPr>
          <a:xfrm>
            <a:off x="4200211" y="2685793"/>
            <a:ext cx="761423" cy="294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3C95504D-0B98-6543-8B7A-9885FE09B73A}"/>
              </a:ext>
            </a:extLst>
          </p:cNvPr>
          <p:cNvCxnSpPr>
            <a:cxnSpLocks/>
          </p:cNvCxnSpPr>
          <p:nvPr/>
        </p:nvCxnSpPr>
        <p:spPr>
          <a:xfrm>
            <a:off x="7272176" y="268867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8AC3E4C3-9F0F-C748-9AE3-69FB64DF3D1D}"/>
              </a:ext>
            </a:extLst>
          </p:cNvPr>
          <p:cNvCxnSpPr>
            <a:cxnSpLocks/>
          </p:cNvCxnSpPr>
          <p:nvPr/>
        </p:nvCxnSpPr>
        <p:spPr>
          <a:xfrm>
            <a:off x="7445829" y="2685793"/>
            <a:ext cx="732953" cy="291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121E19FC-5291-2F49-82C7-8B0382C6110D}"/>
              </a:ext>
            </a:extLst>
          </p:cNvPr>
          <p:cNvCxnSpPr>
            <a:cxnSpLocks/>
          </p:cNvCxnSpPr>
          <p:nvPr/>
        </p:nvCxnSpPr>
        <p:spPr>
          <a:xfrm>
            <a:off x="2625000" y="2959614"/>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76E0D984-8660-C244-BF94-9D331B8D9E2B}"/>
              </a:ext>
            </a:extLst>
          </p:cNvPr>
          <p:cNvCxnSpPr>
            <a:cxnSpLocks/>
          </p:cNvCxnSpPr>
          <p:nvPr/>
        </p:nvCxnSpPr>
        <p:spPr>
          <a:xfrm>
            <a:off x="2863780" y="2977195"/>
            <a:ext cx="692760" cy="288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E80B6E1B-E4B4-D846-9414-703381762738}"/>
              </a:ext>
            </a:extLst>
          </p:cNvPr>
          <p:cNvCxnSpPr>
            <a:cxnSpLocks/>
          </p:cNvCxnSpPr>
          <p:nvPr/>
        </p:nvCxnSpPr>
        <p:spPr>
          <a:xfrm>
            <a:off x="4961056" y="2977195"/>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1BF1263D-4650-7944-A62B-2D64FD19E2DC}"/>
              </a:ext>
            </a:extLst>
          </p:cNvPr>
          <p:cNvCxnSpPr>
            <a:cxnSpLocks/>
          </p:cNvCxnSpPr>
          <p:nvPr/>
        </p:nvCxnSpPr>
        <p:spPr>
          <a:xfrm>
            <a:off x="5184949" y="2977195"/>
            <a:ext cx="684387" cy="288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77C245AA-C8DC-F246-B670-7D7A37A0FEED}"/>
              </a:ext>
            </a:extLst>
          </p:cNvPr>
          <p:cNvCxnSpPr>
            <a:cxnSpLocks/>
          </p:cNvCxnSpPr>
          <p:nvPr/>
        </p:nvCxnSpPr>
        <p:spPr>
          <a:xfrm>
            <a:off x="8167578" y="2977195"/>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0" name="Groupe 39">
            <a:extLst>
              <a:ext uri="{FF2B5EF4-FFF2-40B4-BE49-F238E27FC236}">
                <a16:creationId xmlns:a16="http://schemas.microsoft.com/office/drawing/2014/main" id="{F547F2BB-5FDC-6C48-99A4-473582FC849B}"/>
              </a:ext>
            </a:extLst>
          </p:cNvPr>
          <p:cNvGrpSpPr/>
          <p:nvPr/>
        </p:nvGrpSpPr>
        <p:grpSpPr>
          <a:xfrm>
            <a:off x="199860" y="2402764"/>
            <a:ext cx="3825602" cy="4010810"/>
            <a:chOff x="199860" y="2402764"/>
            <a:chExt cx="3825602" cy="4010810"/>
          </a:xfrm>
        </p:grpSpPr>
        <p:cxnSp>
          <p:nvCxnSpPr>
            <p:cNvPr id="6" name="Connecteur droit avec flèche 5">
              <a:extLst>
                <a:ext uri="{FF2B5EF4-FFF2-40B4-BE49-F238E27FC236}">
                  <a16:creationId xmlns:a16="http://schemas.microsoft.com/office/drawing/2014/main" id="{8B9AF83E-7AF2-8749-9678-3AB77142109D}"/>
                </a:ext>
              </a:extLst>
            </p:cNvPr>
            <p:cNvCxnSpPr>
              <a:cxnSpLocks/>
            </p:cNvCxnSpPr>
            <p:nvPr/>
          </p:nvCxnSpPr>
          <p:spPr>
            <a:xfrm>
              <a:off x="3778180" y="2402764"/>
              <a:ext cx="2472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1">
              <a:extLst>
                <a:ext uri="{FF2B5EF4-FFF2-40B4-BE49-F238E27FC236}">
                  <a16:creationId xmlns:a16="http://schemas.microsoft.com/office/drawing/2014/main" id="{32D2177C-38EB-0F4C-A859-6CFA0F7641B1}"/>
                </a:ext>
              </a:extLst>
            </p:cNvPr>
            <p:cNvSpPr>
              <a:spLocks noChangeArrowheads="1"/>
            </p:cNvSpPr>
            <p:nvPr/>
          </p:nvSpPr>
          <p:spPr bwMode="auto">
            <a:xfrm>
              <a:off x="199860" y="5758868"/>
              <a:ext cx="424248" cy="24622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I=1</a:t>
              </a:r>
            </a:p>
          </p:txBody>
        </p:sp>
        <mc:AlternateContent xmlns:mc="http://schemas.openxmlformats.org/markup-compatibility/2006" xmlns:a14="http://schemas.microsoft.com/office/drawing/2010/main">
          <mc:Choice Requires="a14">
            <p:sp>
              <p:nvSpPr>
                <p:cNvPr id="32" name="Rectangle 1">
                  <a:extLst>
                    <a:ext uri="{FF2B5EF4-FFF2-40B4-BE49-F238E27FC236}">
                      <a16:creationId xmlns:a16="http://schemas.microsoft.com/office/drawing/2014/main" id="{8403519B-E086-0F4E-8138-609E90E6469B}"/>
                    </a:ext>
                  </a:extLst>
                </p:cNvPr>
                <p:cNvSpPr>
                  <a:spLocks noChangeArrowheads="1"/>
                </p:cNvSpPr>
                <p:nvPr/>
              </p:nvSpPr>
              <p:spPr bwMode="auto">
                <a:xfrm>
                  <a:off x="199861" y="6013464"/>
                  <a:ext cx="754736" cy="40011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0-4 </a:t>
                  </a:r>
                  <a14:m>
                    <m:oMath xmlns:m="http://schemas.openxmlformats.org/officeDocument/2006/math">
                      <m:r>
                        <a:rPr lang="fr-FR" sz="1000" b="0" i="1" smtClean="0">
                          <a:solidFill>
                            <a:srgbClr val="800080"/>
                          </a:solidFill>
                          <a:latin typeface="Cambria Math" panose="02040503050406030204" pitchFamily="18" charset="0"/>
                          <a:ea typeface="Cambria Math" panose="02040503050406030204" pitchFamily="18" charset="0"/>
                        </a:rPr>
                        <m:t>   </m:t>
                      </m:r>
                      <m:r>
                        <a:rPr lang="fr-FR" sz="1000" b="0" i="0" smtClean="0">
                          <a:solidFill>
                            <a:srgbClr val="800080"/>
                          </a:solidFill>
                          <a:latin typeface="Cambria Math" panose="02040503050406030204" pitchFamily="18" charset="0"/>
                          <a:ea typeface="Cambria Math" panose="02040503050406030204" pitchFamily="18" charset="0"/>
                        </a:rPr>
                        <m:t>( </m:t>
                      </m:r>
                      <m:r>
                        <a:rPr lang="fr-FR" sz="1000" i="1">
                          <a:solidFill>
                            <a:srgbClr val="800080"/>
                          </a:solidFill>
                          <a:latin typeface="Cambria Math" panose="02040503050406030204" pitchFamily="18" charset="0"/>
                          <a:ea typeface="Cambria Math" panose="02040503050406030204" pitchFamily="18" charset="0"/>
                        </a:rPr>
                        <m:t>∅</m:t>
                      </m:r>
                      <m:r>
                        <a:rPr lang="fr-FR" sz="1000" b="0" i="1" smtClean="0">
                          <a:solidFill>
                            <a:srgbClr val="800080"/>
                          </a:solidFill>
                          <a:latin typeface="Cambria Math" panose="02040503050406030204" pitchFamily="18" charset="0"/>
                          <a:ea typeface="Cambria Math" panose="02040503050406030204" pitchFamily="18" charset="0"/>
                        </a:rPr>
                        <m:t> )</m:t>
                      </m:r>
                    </m:oMath>
                  </a14:m>
                  <a:endParaRPr lang="fr-FR" sz="1000" i="1" dirty="0">
                    <a:solidFill>
                      <a:srgbClr val="800080"/>
                    </a:solidFill>
                  </a:endParaRPr>
                </a:p>
                <a:p>
                  <a:pPr>
                    <a:tabLst>
                      <a:tab pos="1558925" algn="ctr"/>
                    </a:tabLst>
                  </a:pPr>
                  <a:r>
                    <a:rPr lang="fr-FR" sz="1000" i="1" dirty="0">
                      <a:solidFill>
                        <a:srgbClr val="800080"/>
                      </a:solidFill>
                    </a:rPr>
                    <a:t>5-15  ( 1 )</a:t>
                  </a:r>
                </a:p>
              </p:txBody>
            </p:sp>
          </mc:Choice>
          <mc:Fallback xmlns="">
            <p:sp>
              <p:nvSpPr>
                <p:cNvPr id="32" name="Rectangle 1">
                  <a:extLst>
                    <a:ext uri="{FF2B5EF4-FFF2-40B4-BE49-F238E27FC236}">
                      <a16:creationId xmlns:a16="http://schemas.microsoft.com/office/drawing/2014/main" id="{8403519B-E086-0F4E-8138-609E90E6469B}"/>
                    </a:ext>
                  </a:extLst>
                </p:cNvPr>
                <p:cNvSpPr>
                  <a:spLocks noRot="1" noChangeAspect="1" noMove="1" noResize="1" noEditPoints="1" noAdjustHandles="1" noChangeArrowheads="1" noChangeShapeType="1" noTextEdit="1"/>
                </p:cNvSpPr>
                <p:nvPr/>
              </p:nvSpPr>
              <p:spPr bwMode="auto">
                <a:xfrm>
                  <a:off x="199861" y="6013464"/>
                  <a:ext cx="754736" cy="400110"/>
                </a:xfrm>
                <a:prstGeom prst="rect">
                  <a:avLst/>
                </a:prstGeom>
                <a:blipFill>
                  <a:blip r:embed="rId4"/>
                  <a:stretch>
                    <a:fillRect b="-5882"/>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p:grpSp>
      <p:grpSp>
        <p:nvGrpSpPr>
          <p:cNvPr id="41" name="Groupe 40">
            <a:extLst>
              <a:ext uri="{FF2B5EF4-FFF2-40B4-BE49-F238E27FC236}">
                <a16:creationId xmlns:a16="http://schemas.microsoft.com/office/drawing/2014/main" id="{48C77FF1-B796-5A42-81AF-68B635C0271B}"/>
              </a:ext>
            </a:extLst>
          </p:cNvPr>
          <p:cNvGrpSpPr/>
          <p:nvPr/>
        </p:nvGrpSpPr>
        <p:grpSpPr>
          <a:xfrm>
            <a:off x="1056491" y="2402764"/>
            <a:ext cx="6216263" cy="4164698"/>
            <a:chOff x="1056491" y="2402764"/>
            <a:chExt cx="6216263" cy="4164698"/>
          </a:xfrm>
        </p:grpSpPr>
        <p:cxnSp>
          <p:nvCxnSpPr>
            <p:cNvPr id="16" name="Connecteur droit avec flèche 15">
              <a:extLst>
                <a:ext uri="{FF2B5EF4-FFF2-40B4-BE49-F238E27FC236}">
                  <a16:creationId xmlns:a16="http://schemas.microsoft.com/office/drawing/2014/main" id="{65785949-3982-354F-8E50-BE7AD4CC7310}"/>
                </a:ext>
              </a:extLst>
            </p:cNvPr>
            <p:cNvCxnSpPr>
              <a:cxnSpLocks/>
            </p:cNvCxnSpPr>
            <p:nvPr/>
          </p:nvCxnSpPr>
          <p:spPr>
            <a:xfrm>
              <a:off x="4255997" y="2448259"/>
              <a:ext cx="3016757" cy="23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8FB9C530-AA72-F743-B59A-417D823F0529}"/>
                </a:ext>
              </a:extLst>
            </p:cNvPr>
            <p:cNvCxnSpPr>
              <a:cxnSpLocks/>
            </p:cNvCxnSpPr>
            <p:nvPr/>
          </p:nvCxnSpPr>
          <p:spPr>
            <a:xfrm>
              <a:off x="4017088" y="2402764"/>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1">
              <a:extLst>
                <a:ext uri="{FF2B5EF4-FFF2-40B4-BE49-F238E27FC236}">
                  <a16:creationId xmlns:a16="http://schemas.microsoft.com/office/drawing/2014/main" id="{2BD30A79-2310-8943-9809-13962661DDB1}"/>
                </a:ext>
              </a:extLst>
            </p:cNvPr>
            <p:cNvSpPr>
              <a:spLocks noChangeArrowheads="1"/>
            </p:cNvSpPr>
            <p:nvPr/>
          </p:nvSpPr>
          <p:spPr bwMode="auto">
            <a:xfrm>
              <a:off x="1056491" y="5758868"/>
              <a:ext cx="424248" cy="24622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I=2</a:t>
              </a:r>
            </a:p>
          </p:txBody>
        </p:sp>
        <mc:AlternateContent xmlns:mc="http://schemas.openxmlformats.org/markup-compatibility/2006" xmlns:a14="http://schemas.microsoft.com/office/drawing/2010/main">
          <mc:Choice Requires="a14">
            <p:sp>
              <p:nvSpPr>
                <p:cNvPr id="35" name="Rectangle 1">
                  <a:extLst>
                    <a:ext uri="{FF2B5EF4-FFF2-40B4-BE49-F238E27FC236}">
                      <a16:creationId xmlns:a16="http://schemas.microsoft.com/office/drawing/2014/main" id="{9EF624C8-4C1B-1E42-BF92-709225536DF1}"/>
                    </a:ext>
                  </a:extLst>
                </p:cNvPr>
                <p:cNvSpPr>
                  <a:spLocks noChangeArrowheads="1"/>
                </p:cNvSpPr>
                <p:nvPr/>
              </p:nvSpPr>
              <p:spPr bwMode="auto">
                <a:xfrm>
                  <a:off x="1057897" y="6013464"/>
                  <a:ext cx="988236" cy="55399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0-4. </a:t>
                  </a:r>
                  <a14:m>
                    <m:oMath xmlns:m="http://schemas.openxmlformats.org/officeDocument/2006/math">
                      <m:r>
                        <a:rPr lang="fr-FR" sz="1000" b="0" i="1" smtClean="0">
                          <a:solidFill>
                            <a:srgbClr val="800080"/>
                          </a:solidFill>
                          <a:latin typeface="Cambria Math" panose="02040503050406030204" pitchFamily="18" charset="0"/>
                          <a:ea typeface="Cambria Math" panose="02040503050406030204" pitchFamily="18" charset="0"/>
                        </a:rPr>
                        <m:t>       </m:t>
                      </m:r>
                      <m:r>
                        <a:rPr lang="fr-FR" sz="1000" b="0" i="0" smtClean="0">
                          <a:solidFill>
                            <a:srgbClr val="800080"/>
                          </a:solidFill>
                          <a:latin typeface="Cambria Math" panose="02040503050406030204" pitchFamily="18" charset="0"/>
                          <a:ea typeface="Cambria Math" panose="02040503050406030204" pitchFamily="18" charset="0"/>
                        </a:rPr>
                        <m:t>( </m:t>
                      </m:r>
                      <m:r>
                        <a:rPr lang="fr-FR" sz="1000" i="1">
                          <a:solidFill>
                            <a:srgbClr val="800080"/>
                          </a:solidFill>
                          <a:latin typeface="Cambria Math" panose="02040503050406030204" pitchFamily="18" charset="0"/>
                          <a:ea typeface="Cambria Math" panose="02040503050406030204" pitchFamily="18" charset="0"/>
                        </a:rPr>
                        <m:t>∅</m:t>
                      </m:r>
                      <m:r>
                        <a:rPr lang="fr-FR" sz="1000" b="0" i="1" smtClean="0">
                          <a:solidFill>
                            <a:srgbClr val="800080"/>
                          </a:solidFill>
                          <a:latin typeface="Cambria Math" panose="02040503050406030204" pitchFamily="18" charset="0"/>
                          <a:ea typeface="Cambria Math" panose="02040503050406030204" pitchFamily="18" charset="0"/>
                        </a:rPr>
                        <m:t> )</m:t>
                      </m:r>
                    </m:oMath>
                  </a14:m>
                  <a:endParaRPr lang="fr-FR" sz="1000" i="1" dirty="0">
                    <a:solidFill>
                      <a:srgbClr val="800080"/>
                    </a:solidFill>
                  </a:endParaRPr>
                </a:p>
                <a:p>
                  <a:pPr>
                    <a:tabLst>
                      <a:tab pos="1558925" algn="ctr"/>
                    </a:tabLst>
                  </a:pPr>
                  <a:r>
                    <a:rPr lang="fr-FR" sz="1000" i="1" dirty="0">
                      <a:solidFill>
                        <a:srgbClr val="800080"/>
                      </a:solidFill>
                    </a:rPr>
                    <a:t>5-11      ( 1 )</a:t>
                  </a:r>
                </a:p>
                <a:p>
                  <a:pPr>
                    <a:tabLst>
                      <a:tab pos="1558925" algn="ctr"/>
                    </a:tabLst>
                  </a:pPr>
                  <a:r>
                    <a:rPr lang="fr-FR" sz="1000" i="1" dirty="0">
                      <a:solidFill>
                        <a:srgbClr val="800080"/>
                      </a:solidFill>
                    </a:rPr>
                    <a:t>12-15    (1, 2 )</a:t>
                  </a:r>
                </a:p>
              </p:txBody>
            </p:sp>
          </mc:Choice>
          <mc:Fallback xmlns="">
            <p:sp>
              <p:nvSpPr>
                <p:cNvPr id="35" name="Rectangle 1">
                  <a:extLst>
                    <a:ext uri="{FF2B5EF4-FFF2-40B4-BE49-F238E27FC236}">
                      <a16:creationId xmlns:a16="http://schemas.microsoft.com/office/drawing/2014/main" id="{9EF624C8-4C1B-1E42-BF92-709225536DF1}"/>
                    </a:ext>
                  </a:extLst>
                </p:cNvPr>
                <p:cNvSpPr>
                  <a:spLocks noRot="1" noChangeAspect="1" noMove="1" noResize="1" noEditPoints="1" noAdjustHandles="1" noChangeArrowheads="1" noChangeShapeType="1" noTextEdit="1"/>
                </p:cNvSpPr>
                <p:nvPr/>
              </p:nvSpPr>
              <p:spPr bwMode="auto">
                <a:xfrm>
                  <a:off x="1057897" y="6013464"/>
                  <a:ext cx="988236" cy="553998"/>
                </a:xfrm>
                <a:prstGeom prst="rect">
                  <a:avLst/>
                </a:prstGeom>
                <a:blipFill>
                  <a:blip r:embed="rId5"/>
                  <a:stretch>
                    <a:fillRect b="-4348"/>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p:grpSp>
      <p:sp>
        <p:nvSpPr>
          <p:cNvPr id="36" name="Rectangle 1">
            <a:extLst>
              <a:ext uri="{FF2B5EF4-FFF2-40B4-BE49-F238E27FC236}">
                <a16:creationId xmlns:a16="http://schemas.microsoft.com/office/drawing/2014/main" id="{6EC26847-4A54-1245-8228-0F2711C7D965}"/>
              </a:ext>
            </a:extLst>
          </p:cNvPr>
          <p:cNvSpPr>
            <a:spLocks noChangeArrowheads="1"/>
          </p:cNvSpPr>
          <p:nvPr/>
        </p:nvSpPr>
        <p:spPr bwMode="auto">
          <a:xfrm>
            <a:off x="2163478" y="5758868"/>
            <a:ext cx="424248" cy="24622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I=3</a:t>
            </a:r>
          </a:p>
        </p:txBody>
      </p:sp>
      <mc:AlternateContent xmlns:mc="http://schemas.openxmlformats.org/markup-compatibility/2006" xmlns:a14="http://schemas.microsoft.com/office/drawing/2010/main">
        <mc:Choice Requires="a14">
          <p:sp>
            <p:nvSpPr>
              <p:cNvPr id="37" name="Rectangle 1">
                <a:extLst>
                  <a:ext uri="{FF2B5EF4-FFF2-40B4-BE49-F238E27FC236}">
                    <a16:creationId xmlns:a16="http://schemas.microsoft.com/office/drawing/2014/main" id="{4C3F4FF6-0FD1-5F46-B582-A6FFE4DC3BB2}"/>
                  </a:ext>
                </a:extLst>
              </p:cNvPr>
              <p:cNvSpPr>
                <a:spLocks noChangeArrowheads="1"/>
              </p:cNvSpPr>
              <p:nvPr/>
            </p:nvSpPr>
            <p:spPr bwMode="auto">
              <a:xfrm>
                <a:off x="2163759" y="6013464"/>
                <a:ext cx="810565" cy="55399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0-1 </a:t>
                </a:r>
                <a14:m>
                  <m:oMath xmlns:m="http://schemas.openxmlformats.org/officeDocument/2006/math">
                    <m:r>
                      <a:rPr lang="fr-FR" sz="1000" b="0" i="1" smtClean="0">
                        <a:solidFill>
                          <a:srgbClr val="800080"/>
                        </a:solidFill>
                        <a:latin typeface="Cambria Math" panose="02040503050406030204" pitchFamily="18" charset="0"/>
                        <a:ea typeface="Cambria Math" panose="02040503050406030204" pitchFamily="18" charset="0"/>
                      </a:rPr>
                      <m:t>  </m:t>
                    </m:r>
                    <m:r>
                      <a:rPr lang="fr-FR" sz="1000" b="0" i="0" smtClean="0">
                        <a:solidFill>
                          <a:srgbClr val="800080"/>
                        </a:solidFill>
                        <a:latin typeface="Cambria Math" panose="02040503050406030204" pitchFamily="18" charset="0"/>
                        <a:ea typeface="Cambria Math" panose="02040503050406030204" pitchFamily="18" charset="0"/>
                      </a:rPr>
                      <m:t>( </m:t>
                    </m:r>
                    <m:r>
                      <a:rPr lang="fr-FR" sz="1000" i="1">
                        <a:solidFill>
                          <a:srgbClr val="800080"/>
                        </a:solidFill>
                        <a:latin typeface="Cambria Math" panose="02040503050406030204" pitchFamily="18" charset="0"/>
                        <a:ea typeface="Cambria Math" panose="02040503050406030204" pitchFamily="18" charset="0"/>
                      </a:rPr>
                      <m:t>∅</m:t>
                    </m:r>
                    <m:r>
                      <a:rPr lang="fr-FR" sz="1000" b="0" i="1" smtClean="0">
                        <a:solidFill>
                          <a:srgbClr val="800080"/>
                        </a:solidFill>
                        <a:latin typeface="Cambria Math" panose="02040503050406030204" pitchFamily="18" charset="0"/>
                        <a:ea typeface="Cambria Math" panose="02040503050406030204" pitchFamily="18" charset="0"/>
                      </a:rPr>
                      <m:t> )</m:t>
                    </m:r>
                  </m:oMath>
                </a14:m>
                <a:endParaRPr lang="fr-FR" sz="1000" i="1" dirty="0">
                  <a:solidFill>
                    <a:srgbClr val="800080"/>
                  </a:solidFill>
                </a:endParaRPr>
              </a:p>
              <a:p>
                <a:pPr>
                  <a:tabLst>
                    <a:tab pos="1558925" algn="ctr"/>
                  </a:tabLst>
                </a:pPr>
                <a:r>
                  <a:rPr lang="fr-FR" sz="1000" i="1" dirty="0">
                    <a:solidFill>
                      <a:srgbClr val="800080"/>
                    </a:solidFill>
                  </a:rPr>
                  <a:t>2-4   ( 3 )</a:t>
                </a:r>
              </a:p>
              <a:p>
                <a:pPr>
                  <a:tabLst>
                    <a:tab pos="1558925" algn="ctr"/>
                  </a:tabLst>
                </a:pPr>
                <a:r>
                  <a:rPr lang="fr-FR" sz="1000" i="1" dirty="0">
                    <a:solidFill>
                      <a:srgbClr val="800080"/>
                    </a:solidFill>
                  </a:rPr>
                  <a:t>5-6   ( 1 )</a:t>
                </a:r>
              </a:p>
            </p:txBody>
          </p:sp>
        </mc:Choice>
        <mc:Fallback xmlns="">
          <p:sp>
            <p:nvSpPr>
              <p:cNvPr id="37" name="Rectangle 1">
                <a:extLst>
                  <a:ext uri="{FF2B5EF4-FFF2-40B4-BE49-F238E27FC236}">
                    <a16:creationId xmlns:a16="http://schemas.microsoft.com/office/drawing/2014/main" id="{4C3F4FF6-0FD1-5F46-B582-A6FFE4DC3BB2}"/>
                  </a:ext>
                </a:extLst>
              </p:cNvPr>
              <p:cNvSpPr>
                <a:spLocks noRot="1" noChangeAspect="1" noMove="1" noResize="1" noEditPoints="1" noAdjustHandles="1" noChangeArrowheads="1" noChangeShapeType="1" noTextEdit="1"/>
              </p:cNvSpPr>
              <p:nvPr/>
            </p:nvSpPr>
            <p:spPr bwMode="auto">
              <a:xfrm>
                <a:off x="2163759" y="6013464"/>
                <a:ext cx="810565" cy="553998"/>
              </a:xfrm>
              <a:prstGeom prst="rect">
                <a:avLst/>
              </a:prstGeom>
              <a:blipFill>
                <a:blip r:embed="rId6"/>
                <a:stretch>
                  <a:fillRect b="-4348"/>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p:sp>
        <p:nvSpPr>
          <p:cNvPr id="44" name="Rectangle 1">
            <a:extLst>
              <a:ext uri="{FF2B5EF4-FFF2-40B4-BE49-F238E27FC236}">
                <a16:creationId xmlns:a16="http://schemas.microsoft.com/office/drawing/2014/main" id="{23976ECC-9715-384D-B86C-B241D4F5EA15}"/>
              </a:ext>
            </a:extLst>
          </p:cNvPr>
          <p:cNvSpPr>
            <a:spLocks noChangeArrowheads="1"/>
          </p:cNvSpPr>
          <p:nvPr/>
        </p:nvSpPr>
        <p:spPr bwMode="auto">
          <a:xfrm>
            <a:off x="3091951" y="6013464"/>
            <a:ext cx="1158513" cy="55399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7-11    ( 1, 3 )</a:t>
            </a:r>
          </a:p>
          <a:p>
            <a:pPr>
              <a:tabLst>
                <a:tab pos="1558925" algn="ctr"/>
              </a:tabLst>
            </a:pPr>
            <a:r>
              <a:rPr lang="fr-FR" sz="1000" i="1" dirty="0">
                <a:solidFill>
                  <a:srgbClr val="800080"/>
                </a:solidFill>
              </a:rPr>
              <a:t>12-13  ( 1, 2 )</a:t>
            </a:r>
          </a:p>
          <a:p>
            <a:pPr>
              <a:tabLst>
                <a:tab pos="1558925" algn="ctr"/>
              </a:tabLst>
            </a:pPr>
            <a:r>
              <a:rPr lang="fr-FR" sz="1000" i="1" dirty="0">
                <a:solidFill>
                  <a:srgbClr val="800080"/>
                </a:solidFill>
              </a:rPr>
              <a:t>14-15  ( 1, 2, 3 )</a:t>
            </a:r>
          </a:p>
        </p:txBody>
      </p:sp>
      <p:sp>
        <p:nvSpPr>
          <p:cNvPr id="45" name="Rectangle 1">
            <a:extLst>
              <a:ext uri="{FF2B5EF4-FFF2-40B4-BE49-F238E27FC236}">
                <a16:creationId xmlns:a16="http://schemas.microsoft.com/office/drawing/2014/main" id="{9773E3C7-CC68-8948-BA69-F46F52BC4AEC}"/>
              </a:ext>
            </a:extLst>
          </p:cNvPr>
          <p:cNvSpPr>
            <a:spLocks noChangeArrowheads="1"/>
          </p:cNvSpPr>
          <p:nvPr/>
        </p:nvSpPr>
        <p:spPr bwMode="auto">
          <a:xfrm>
            <a:off x="4367415" y="5758868"/>
            <a:ext cx="424248" cy="24622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I=4</a:t>
            </a:r>
          </a:p>
        </p:txBody>
      </p:sp>
      <mc:AlternateContent xmlns:mc="http://schemas.openxmlformats.org/markup-compatibility/2006" xmlns:a14="http://schemas.microsoft.com/office/drawing/2010/main">
        <mc:Choice Requires="a14">
          <p:sp>
            <p:nvSpPr>
              <p:cNvPr id="46" name="Rectangle 1">
                <a:extLst>
                  <a:ext uri="{FF2B5EF4-FFF2-40B4-BE49-F238E27FC236}">
                    <a16:creationId xmlns:a16="http://schemas.microsoft.com/office/drawing/2014/main" id="{6D0F271D-94FD-D44A-8950-549D7B408DD4}"/>
                  </a:ext>
                </a:extLst>
              </p:cNvPr>
              <p:cNvSpPr>
                <a:spLocks noChangeArrowheads="1"/>
              </p:cNvSpPr>
              <p:nvPr/>
            </p:nvSpPr>
            <p:spPr bwMode="auto">
              <a:xfrm>
                <a:off x="4367696" y="6013464"/>
                <a:ext cx="907701" cy="55399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0-1 </a:t>
                </a:r>
                <a14:m>
                  <m:oMath xmlns:m="http://schemas.openxmlformats.org/officeDocument/2006/math">
                    <m:r>
                      <a:rPr lang="fr-FR" sz="1000" b="0" i="1" smtClean="0">
                        <a:solidFill>
                          <a:srgbClr val="800080"/>
                        </a:solidFill>
                        <a:latin typeface="Cambria Math" panose="02040503050406030204" pitchFamily="18" charset="0"/>
                        <a:ea typeface="Cambria Math" panose="02040503050406030204" pitchFamily="18" charset="0"/>
                      </a:rPr>
                      <m:t>  </m:t>
                    </m:r>
                    <m:r>
                      <a:rPr lang="fr-FR" sz="1000" b="0" i="0" smtClean="0">
                        <a:solidFill>
                          <a:srgbClr val="800080"/>
                        </a:solidFill>
                        <a:latin typeface="Cambria Math" panose="02040503050406030204" pitchFamily="18" charset="0"/>
                        <a:ea typeface="Cambria Math" panose="02040503050406030204" pitchFamily="18" charset="0"/>
                      </a:rPr>
                      <m:t>( </m:t>
                    </m:r>
                    <m:r>
                      <a:rPr lang="fr-FR" sz="1000" i="1">
                        <a:solidFill>
                          <a:srgbClr val="800080"/>
                        </a:solidFill>
                        <a:latin typeface="Cambria Math" panose="02040503050406030204" pitchFamily="18" charset="0"/>
                        <a:ea typeface="Cambria Math" panose="02040503050406030204" pitchFamily="18" charset="0"/>
                      </a:rPr>
                      <m:t>∅</m:t>
                    </m:r>
                    <m:r>
                      <a:rPr lang="fr-FR" sz="1000" b="0" i="1" smtClean="0">
                        <a:solidFill>
                          <a:srgbClr val="800080"/>
                        </a:solidFill>
                        <a:latin typeface="Cambria Math" panose="02040503050406030204" pitchFamily="18" charset="0"/>
                        <a:ea typeface="Cambria Math" panose="02040503050406030204" pitchFamily="18" charset="0"/>
                      </a:rPr>
                      <m:t> )</m:t>
                    </m:r>
                  </m:oMath>
                </a14:m>
                <a:endParaRPr lang="fr-FR" sz="1000" i="1" dirty="0">
                  <a:solidFill>
                    <a:srgbClr val="800080"/>
                  </a:solidFill>
                </a:endParaRPr>
              </a:p>
              <a:p>
                <a:pPr>
                  <a:tabLst>
                    <a:tab pos="1558925" algn="ctr"/>
                  </a:tabLst>
                </a:pPr>
                <a:r>
                  <a:rPr lang="fr-FR" sz="1000" i="1" dirty="0">
                    <a:solidFill>
                      <a:srgbClr val="800080"/>
                    </a:solidFill>
                  </a:rPr>
                  <a:t>2-3   ( 3 )</a:t>
                </a:r>
              </a:p>
              <a:p>
                <a:pPr>
                  <a:tabLst>
                    <a:tab pos="1558925" algn="ctr"/>
                  </a:tabLst>
                </a:pPr>
                <a:r>
                  <a:rPr lang="fr-FR" sz="1000" i="1" dirty="0">
                    <a:solidFill>
                      <a:srgbClr val="800080"/>
                    </a:solidFill>
                  </a:rPr>
                  <a:t>4-6   ( 3, 4 )</a:t>
                </a:r>
              </a:p>
            </p:txBody>
          </p:sp>
        </mc:Choice>
        <mc:Fallback xmlns="">
          <p:sp>
            <p:nvSpPr>
              <p:cNvPr id="46" name="Rectangle 1">
                <a:extLst>
                  <a:ext uri="{FF2B5EF4-FFF2-40B4-BE49-F238E27FC236}">
                    <a16:creationId xmlns:a16="http://schemas.microsoft.com/office/drawing/2014/main" id="{6D0F271D-94FD-D44A-8950-549D7B408DD4}"/>
                  </a:ext>
                </a:extLst>
              </p:cNvPr>
              <p:cNvSpPr>
                <a:spLocks noRot="1" noChangeAspect="1" noMove="1" noResize="1" noEditPoints="1" noAdjustHandles="1" noChangeArrowheads="1" noChangeShapeType="1" noTextEdit="1"/>
              </p:cNvSpPr>
              <p:nvPr/>
            </p:nvSpPr>
            <p:spPr bwMode="auto">
              <a:xfrm>
                <a:off x="4367696" y="6013464"/>
                <a:ext cx="907701" cy="553998"/>
              </a:xfrm>
              <a:prstGeom prst="rect">
                <a:avLst/>
              </a:prstGeom>
              <a:blipFill>
                <a:blip r:embed="rId7"/>
                <a:stretch>
                  <a:fillRect b="-4348"/>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p:sp>
        <p:nvSpPr>
          <p:cNvPr id="48" name="Rectangle 1">
            <a:extLst>
              <a:ext uri="{FF2B5EF4-FFF2-40B4-BE49-F238E27FC236}">
                <a16:creationId xmlns:a16="http://schemas.microsoft.com/office/drawing/2014/main" id="{1BA4850B-B855-6F46-8C62-C9BB5AEBC80C}"/>
              </a:ext>
            </a:extLst>
          </p:cNvPr>
          <p:cNvSpPr>
            <a:spLocks noChangeArrowheads="1"/>
          </p:cNvSpPr>
          <p:nvPr/>
        </p:nvSpPr>
        <p:spPr bwMode="auto">
          <a:xfrm>
            <a:off x="5375047" y="6013464"/>
            <a:ext cx="1158513" cy="55399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7-8      ( 1, 3 )</a:t>
            </a:r>
          </a:p>
          <a:p>
            <a:pPr>
              <a:tabLst>
                <a:tab pos="1558925" algn="ctr"/>
              </a:tabLst>
            </a:pPr>
            <a:r>
              <a:rPr lang="fr-FR" sz="1000" i="1" dirty="0">
                <a:solidFill>
                  <a:srgbClr val="800080"/>
                </a:solidFill>
              </a:rPr>
              <a:t>9-13    ( 1, 3, 4 )</a:t>
            </a:r>
          </a:p>
          <a:p>
            <a:pPr>
              <a:tabLst>
                <a:tab pos="1558925" algn="ctr"/>
              </a:tabLst>
            </a:pPr>
            <a:r>
              <a:rPr lang="fr-FR" sz="1000" i="1" dirty="0">
                <a:solidFill>
                  <a:srgbClr val="800080"/>
                </a:solidFill>
              </a:rPr>
              <a:t>14-15  ( 1, 2, 3 )</a:t>
            </a:r>
          </a:p>
        </p:txBody>
      </p:sp>
      <p:sp>
        <p:nvSpPr>
          <p:cNvPr id="53" name="Rectangle 1">
            <a:extLst>
              <a:ext uri="{FF2B5EF4-FFF2-40B4-BE49-F238E27FC236}">
                <a16:creationId xmlns:a16="http://schemas.microsoft.com/office/drawing/2014/main" id="{F436280F-BE94-2544-9F6E-032592F6ACA3}"/>
              </a:ext>
            </a:extLst>
          </p:cNvPr>
          <p:cNvSpPr>
            <a:spLocks noChangeArrowheads="1"/>
          </p:cNvSpPr>
          <p:nvPr/>
        </p:nvSpPr>
        <p:spPr bwMode="auto">
          <a:xfrm>
            <a:off x="6650064" y="5758868"/>
            <a:ext cx="424248" cy="24622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I=5</a:t>
            </a:r>
          </a:p>
        </p:txBody>
      </p:sp>
      <p:sp>
        <p:nvSpPr>
          <p:cNvPr id="54" name="Rectangle 1">
            <a:extLst>
              <a:ext uri="{FF2B5EF4-FFF2-40B4-BE49-F238E27FC236}">
                <a16:creationId xmlns:a16="http://schemas.microsoft.com/office/drawing/2014/main" id="{801D5B7F-44A3-0D43-9876-0A30886D1308}"/>
              </a:ext>
            </a:extLst>
          </p:cNvPr>
          <p:cNvSpPr>
            <a:spLocks noChangeArrowheads="1"/>
          </p:cNvSpPr>
          <p:nvPr/>
        </p:nvSpPr>
        <p:spPr bwMode="auto">
          <a:xfrm>
            <a:off x="6650345" y="6013464"/>
            <a:ext cx="907701" cy="70788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2-3   ( 3 )</a:t>
            </a:r>
          </a:p>
          <a:p>
            <a:pPr>
              <a:tabLst>
                <a:tab pos="1558925" algn="ctr"/>
              </a:tabLst>
            </a:pPr>
            <a:r>
              <a:rPr lang="fr-FR" sz="1000" i="1" dirty="0">
                <a:solidFill>
                  <a:srgbClr val="800080"/>
                </a:solidFill>
              </a:rPr>
              <a:t>4-6   ( 3, 4 )</a:t>
            </a:r>
          </a:p>
          <a:p>
            <a:pPr marL="228600" indent="-228600">
              <a:buAutoNum type="arabicPlain" startAt="7"/>
              <a:tabLst>
                <a:tab pos="1558925" algn="ctr"/>
              </a:tabLst>
            </a:pPr>
            <a:r>
              <a:rPr lang="fr-FR" sz="1000" i="1" dirty="0">
                <a:solidFill>
                  <a:srgbClr val="800080"/>
                </a:solidFill>
              </a:rPr>
              <a:t> (1 ,3 )</a:t>
            </a:r>
          </a:p>
          <a:p>
            <a:pPr>
              <a:tabLst>
                <a:tab pos="1558925" algn="ctr"/>
              </a:tabLst>
            </a:pPr>
            <a:r>
              <a:rPr lang="fr-FR" sz="1000" i="1" dirty="0">
                <a:solidFill>
                  <a:srgbClr val="800080"/>
                </a:solidFill>
              </a:rPr>
              <a:t>8     ( 3, 5 )</a:t>
            </a:r>
          </a:p>
        </p:txBody>
      </p:sp>
      <p:sp>
        <p:nvSpPr>
          <p:cNvPr id="55" name="Rectangle 1">
            <a:extLst>
              <a:ext uri="{FF2B5EF4-FFF2-40B4-BE49-F238E27FC236}">
                <a16:creationId xmlns:a16="http://schemas.microsoft.com/office/drawing/2014/main" id="{74F29625-4AC4-A14F-A768-110F1EEF959A}"/>
              </a:ext>
            </a:extLst>
          </p:cNvPr>
          <p:cNvSpPr>
            <a:spLocks noChangeArrowheads="1"/>
          </p:cNvSpPr>
          <p:nvPr/>
        </p:nvSpPr>
        <p:spPr bwMode="auto">
          <a:xfrm>
            <a:off x="7657696" y="6013464"/>
            <a:ext cx="1293722" cy="70788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9         ( 1, 3, 4 )</a:t>
            </a:r>
          </a:p>
          <a:p>
            <a:pPr>
              <a:tabLst>
                <a:tab pos="1558925" algn="ctr"/>
              </a:tabLst>
            </a:pPr>
            <a:r>
              <a:rPr lang="fr-FR" sz="1000" i="1" dirty="0">
                <a:solidFill>
                  <a:srgbClr val="800080"/>
                </a:solidFill>
              </a:rPr>
              <a:t>10-12  ( 3, 4, 5 )</a:t>
            </a:r>
          </a:p>
          <a:p>
            <a:pPr>
              <a:tabLst>
                <a:tab pos="1558925" algn="ctr"/>
              </a:tabLst>
            </a:pPr>
            <a:r>
              <a:rPr lang="fr-FR" sz="1000" i="1" dirty="0">
                <a:solidFill>
                  <a:srgbClr val="800080"/>
                </a:solidFill>
              </a:rPr>
              <a:t>13-14  ( 1, 3 , 5 )</a:t>
            </a:r>
          </a:p>
          <a:p>
            <a:pPr>
              <a:tabLst>
                <a:tab pos="1558925" algn="ctr"/>
              </a:tabLst>
            </a:pPr>
            <a:r>
              <a:rPr lang="fr-FR" sz="1000" i="1" dirty="0">
                <a:solidFill>
                  <a:srgbClr val="800080"/>
                </a:solidFill>
              </a:rPr>
              <a:t>15       ( 1, 3, 4 , 5 )</a:t>
            </a:r>
          </a:p>
        </p:txBody>
      </p:sp>
      <p:cxnSp>
        <p:nvCxnSpPr>
          <p:cNvPr id="56" name="Connecteur droit avec flèche 55">
            <a:extLst>
              <a:ext uri="{FF2B5EF4-FFF2-40B4-BE49-F238E27FC236}">
                <a16:creationId xmlns:a16="http://schemas.microsoft.com/office/drawing/2014/main" id="{3BF855A9-2840-6947-B151-E4F8324E2AB8}"/>
              </a:ext>
            </a:extLst>
          </p:cNvPr>
          <p:cNvCxnSpPr>
            <a:cxnSpLocks/>
          </p:cNvCxnSpPr>
          <p:nvPr/>
        </p:nvCxnSpPr>
        <p:spPr>
          <a:xfrm>
            <a:off x="2863780" y="3284322"/>
            <a:ext cx="2483413" cy="214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eur droit avec flèche 58">
            <a:extLst>
              <a:ext uri="{FF2B5EF4-FFF2-40B4-BE49-F238E27FC236}">
                <a16:creationId xmlns:a16="http://schemas.microsoft.com/office/drawing/2014/main" id="{271A9C73-2202-0F47-A53B-AA4EF700F174}"/>
              </a:ext>
            </a:extLst>
          </p:cNvPr>
          <p:cNvCxnSpPr>
            <a:cxnSpLocks/>
          </p:cNvCxnSpPr>
          <p:nvPr/>
        </p:nvCxnSpPr>
        <p:spPr>
          <a:xfrm>
            <a:off x="5878229" y="32843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eur droit avec flèche 59">
            <a:extLst>
              <a:ext uri="{FF2B5EF4-FFF2-40B4-BE49-F238E27FC236}">
                <a16:creationId xmlns:a16="http://schemas.microsoft.com/office/drawing/2014/main" id="{89F84AA9-E358-9C4C-9870-893D8CB8F681}"/>
              </a:ext>
            </a:extLst>
          </p:cNvPr>
          <p:cNvCxnSpPr>
            <a:cxnSpLocks/>
          </p:cNvCxnSpPr>
          <p:nvPr/>
        </p:nvCxnSpPr>
        <p:spPr>
          <a:xfrm>
            <a:off x="3815366" y="3244312"/>
            <a:ext cx="2483413" cy="214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eur droit avec flèche 60">
            <a:extLst>
              <a:ext uri="{FF2B5EF4-FFF2-40B4-BE49-F238E27FC236}">
                <a16:creationId xmlns:a16="http://schemas.microsoft.com/office/drawing/2014/main" id="{A7EB09E3-8F5E-CF44-AB0C-CB38E4081E26}"/>
              </a:ext>
            </a:extLst>
          </p:cNvPr>
          <p:cNvCxnSpPr>
            <a:cxnSpLocks/>
          </p:cNvCxnSpPr>
          <p:nvPr/>
        </p:nvCxnSpPr>
        <p:spPr>
          <a:xfrm>
            <a:off x="5219882" y="3268960"/>
            <a:ext cx="2483413" cy="214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eur droit avec flèche 61">
            <a:extLst>
              <a:ext uri="{FF2B5EF4-FFF2-40B4-BE49-F238E27FC236}">
                <a16:creationId xmlns:a16="http://schemas.microsoft.com/office/drawing/2014/main" id="{3258AADC-103D-6641-AF74-1D13834B5759}"/>
              </a:ext>
            </a:extLst>
          </p:cNvPr>
          <p:cNvCxnSpPr>
            <a:cxnSpLocks/>
          </p:cNvCxnSpPr>
          <p:nvPr/>
        </p:nvCxnSpPr>
        <p:spPr>
          <a:xfrm>
            <a:off x="6132414" y="3238819"/>
            <a:ext cx="2483413" cy="214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359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4" grpId="0" animBg="1"/>
      <p:bldP spid="45" grpId="0" animBg="1"/>
      <p:bldP spid="46" grpId="0" animBg="1"/>
      <p:bldP spid="48" grpId="0" animBg="1"/>
      <p:bldP spid="53" grpId="0" animBg="1"/>
      <p:bldP spid="54" grpId="0" animBg="1"/>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grpSp>
      <p:graphicFrame>
        <p:nvGraphicFramePr>
          <p:cNvPr id="3" name="Tableau 4">
            <a:extLst>
              <a:ext uri="{FF2B5EF4-FFF2-40B4-BE49-F238E27FC236}">
                <a16:creationId xmlns:a16="http://schemas.microsoft.com/office/drawing/2014/main" id="{E373E4F1-DBA5-B24C-B97A-FD4BCDA3861E}"/>
              </a:ext>
            </a:extLst>
          </p:cNvPr>
          <p:cNvGraphicFramePr>
            <a:graphicFrameLocks noGrp="1"/>
          </p:cNvGraphicFramePr>
          <p:nvPr>
            <p:extLst>
              <p:ext uri="{D42A27DB-BD31-4B8C-83A1-F6EECF244321}">
                <p14:modId xmlns:p14="http://schemas.microsoft.com/office/powerpoint/2010/main" val="2650243197"/>
              </p:ext>
            </p:extLst>
          </p:nvPr>
        </p:nvGraphicFramePr>
        <p:xfrm>
          <a:off x="192928" y="1393556"/>
          <a:ext cx="8798672" cy="4267010"/>
        </p:xfrm>
        <a:graphic>
          <a:graphicData uri="http://schemas.openxmlformats.org/drawingml/2006/table">
            <a:tbl>
              <a:tblPr firstRow="1" bandRow="1">
                <a:tableStyleId>{5C22544A-7EE6-4342-B048-85BDC9FD1C3A}</a:tableStyleId>
              </a:tblPr>
              <a:tblGrid>
                <a:gridCol w="463088">
                  <a:extLst>
                    <a:ext uri="{9D8B030D-6E8A-4147-A177-3AD203B41FA5}">
                      <a16:colId xmlns:a16="http://schemas.microsoft.com/office/drawing/2014/main" val="2355218763"/>
                    </a:ext>
                  </a:extLst>
                </a:gridCol>
                <a:gridCol w="463088">
                  <a:extLst>
                    <a:ext uri="{9D8B030D-6E8A-4147-A177-3AD203B41FA5}">
                      <a16:colId xmlns:a16="http://schemas.microsoft.com/office/drawing/2014/main" val="3404781487"/>
                    </a:ext>
                  </a:extLst>
                </a:gridCol>
                <a:gridCol w="463088">
                  <a:extLst>
                    <a:ext uri="{9D8B030D-6E8A-4147-A177-3AD203B41FA5}">
                      <a16:colId xmlns:a16="http://schemas.microsoft.com/office/drawing/2014/main" val="990226857"/>
                    </a:ext>
                  </a:extLst>
                </a:gridCol>
                <a:gridCol w="463088">
                  <a:extLst>
                    <a:ext uri="{9D8B030D-6E8A-4147-A177-3AD203B41FA5}">
                      <a16:colId xmlns:a16="http://schemas.microsoft.com/office/drawing/2014/main" val="3680498653"/>
                    </a:ext>
                  </a:extLst>
                </a:gridCol>
                <a:gridCol w="463088">
                  <a:extLst>
                    <a:ext uri="{9D8B030D-6E8A-4147-A177-3AD203B41FA5}">
                      <a16:colId xmlns:a16="http://schemas.microsoft.com/office/drawing/2014/main" val="4121194694"/>
                    </a:ext>
                  </a:extLst>
                </a:gridCol>
                <a:gridCol w="463088">
                  <a:extLst>
                    <a:ext uri="{9D8B030D-6E8A-4147-A177-3AD203B41FA5}">
                      <a16:colId xmlns:a16="http://schemas.microsoft.com/office/drawing/2014/main" val="2003496026"/>
                    </a:ext>
                  </a:extLst>
                </a:gridCol>
                <a:gridCol w="463088">
                  <a:extLst>
                    <a:ext uri="{9D8B030D-6E8A-4147-A177-3AD203B41FA5}">
                      <a16:colId xmlns:a16="http://schemas.microsoft.com/office/drawing/2014/main" val="3824223677"/>
                    </a:ext>
                  </a:extLst>
                </a:gridCol>
                <a:gridCol w="463088">
                  <a:extLst>
                    <a:ext uri="{9D8B030D-6E8A-4147-A177-3AD203B41FA5}">
                      <a16:colId xmlns:a16="http://schemas.microsoft.com/office/drawing/2014/main" val="1947288199"/>
                    </a:ext>
                  </a:extLst>
                </a:gridCol>
                <a:gridCol w="463088">
                  <a:extLst>
                    <a:ext uri="{9D8B030D-6E8A-4147-A177-3AD203B41FA5}">
                      <a16:colId xmlns:a16="http://schemas.microsoft.com/office/drawing/2014/main" val="492706310"/>
                    </a:ext>
                  </a:extLst>
                </a:gridCol>
                <a:gridCol w="463088">
                  <a:extLst>
                    <a:ext uri="{9D8B030D-6E8A-4147-A177-3AD203B41FA5}">
                      <a16:colId xmlns:a16="http://schemas.microsoft.com/office/drawing/2014/main" val="2324686040"/>
                    </a:ext>
                  </a:extLst>
                </a:gridCol>
                <a:gridCol w="463088">
                  <a:extLst>
                    <a:ext uri="{9D8B030D-6E8A-4147-A177-3AD203B41FA5}">
                      <a16:colId xmlns:a16="http://schemas.microsoft.com/office/drawing/2014/main" val="1774959716"/>
                    </a:ext>
                  </a:extLst>
                </a:gridCol>
                <a:gridCol w="463088">
                  <a:extLst>
                    <a:ext uri="{9D8B030D-6E8A-4147-A177-3AD203B41FA5}">
                      <a16:colId xmlns:a16="http://schemas.microsoft.com/office/drawing/2014/main" val="2326220906"/>
                    </a:ext>
                  </a:extLst>
                </a:gridCol>
                <a:gridCol w="463088">
                  <a:extLst>
                    <a:ext uri="{9D8B030D-6E8A-4147-A177-3AD203B41FA5}">
                      <a16:colId xmlns:a16="http://schemas.microsoft.com/office/drawing/2014/main" val="2395990664"/>
                    </a:ext>
                  </a:extLst>
                </a:gridCol>
                <a:gridCol w="463088">
                  <a:extLst>
                    <a:ext uri="{9D8B030D-6E8A-4147-A177-3AD203B41FA5}">
                      <a16:colId xmlns:a16="http://schemas.microsoft.com/office/drawing/2014/main" val="1630255480"/>
                    </a:ext>
                  </a:extLst>
                </a:gridCol>
                <a:gridCol w="463088">
                  <a:extLst>
                    <a:ext uri="{9D8B030D-6E8A-4147-A177-3AD203B41FA5}">
                      <a16:colId xmlns:a16="http://schemas.microsoft.com/office/drawing/2014/main" val="1430230790"/>
                    </a:ext>
                  </a:extLst>
                </a:gridCol>
                <a:gridCol w="463088">
                  <a:extLst>
                    <a:ext uri="{9D8B030D-6E8A-4147-A177-3AD203B41FA5}">
                      <a16:colId xmlns:a16="http://schemas.microsoft.com/office/drawing/2014/main" val="1484709133"/>
                    </a:ext>
                  </a:extLst>
                </a:gridCol>
                <a:gridCol w="463088">
                  <a:extLst>
                    <a:ext uri="{9D8B030D-6E8A-4147-A177-3AD203B41FA5}">
                      <a16:colId xmlns:a16="http://schemas.microsoft.com/office/drawing/2014/main" val="3680248777"/>
                    </a:ext>
                  </a:extLst>
                </a:gridCol>
                <a:gridCol w="463088">
                  <a:extLst>
                    <a:ext uri="{9D8B030D-6E8A-4147-A177-3AD203B41FA5}">
                      <a16:colId xmlns:a16="http://schemas.microsoft.com/office/drawing/2014/main" val="1845719136"/>
                    </a:ext>
                  </a:extLst>
                </a:gridCol>
                <a:gridCol w="463088">
                  <a:extLst>
                    <a:ext uri="{9D8B030D-6E8A-4147-A177-3AD203B41FA5}">
                      <a16:colId xmlns:a16="http://schemas.microsoft.com/office/drawing/2014/main" val="3388967186"/>
                    </a:ext>
                  </a:extLst>
                </a:gridCol>
              </a:tblGrid>
              <a:tr h="283015">
                <a:tc>
                  <a:txBody>
                    <a:bodyPr/>
                    <a:lstStyle/>
                    <a:p>
                      <a:pPr algn="ctr"/>
                      <a:endParaRPr lang="fr-FR" sz="1400" b="0" dirty="0">
                        <a:solidFill>
                          <a:schemeClr val="accent6"/>
                        </a:solidFill>
                      </a:endParaRPr>
                    </a:p>
                  </a:txBody>
                  <a:tcPr anchor="ctr"/>
                </a:tc>
                <a:tc gridSpan="2">
                  <a:txBody>
                    <a:bodyPr/>
                    <a:lstStyle/>
                    <a:p>
                      <a:pPr algn="ctr"/>
                      <a:r>
                        <a:rPr lang="fr-FR" sz="1400" b="0" dirty="0">
                          <a:solidFill>
                            <a:schemeClr val="accent6"/>
                          </a:solidFill>
                        </a:rPr>
                        <a:t>W</a:t>
                      </a:r>
                    </a:p>
                  </a:txBody>
                  <a:tcPr anchor="ctr"/>
                </a:tc>
                <a:tc hMerge="1">
                  <a:txBody>
                    <a:bodyPr/>
                    <a:lstStyle/>
                    <a:p>
                      <a:pPr algn="ctr"/>
                      <a:endParaRPr lang="fr-FR" sz="1400" b="0" dirty="0">
                        <a:solidFill>
                          <a:schemeClr val="accent6"/>
                        </a:solidFill>
                      </a:endParaRPr>
                    </a:p>
                  </a:txBody>
                  <a:tcPr anchor="ctr"/>
                </a:tc>
                <a:tc>
                  <a:txBody>
                    <a:bodyPr/>
                    <a:lstStyle/>
                    <a:p>
                      <a:pPr algn="ctr"/>
                      <a:r>
                        <a:rPr lang="fr-FR" sz="1400" dirty="0">
                          <a:solidFill>
                            <a:schemeClr val="accent6"/>
                          </a:solidFill>
                        </a:rPr>
                        <a:t>0</a:t>
                      </a:r>
                    </a:p>
                  </a:txBody>
                  <a:tcPr anchor="ctr"/>
                </a:tc>
                <a:tc>
                  <a:txBody>
                    <a:bodyPr/>
                    <a:lstStyle/>
                    <a:p>
                      <a:pPr algn="ctr"/>
                      <a:r>
                        <a:rPr lang="fr-FR" sz="1400" dirty="0">
                          <a:solidFill>
                            <a:schemeClr val="accent6"/>
                          </a:solidFill>
                        </a:rPr>
                        <a:t>1</a:t>
                      </a:r>
                    </a:p>
                  </a:txBody>
                  <a:tcPr anchor="ctr"/>
                </a:tc>
                <a:tc>
                  <a:txBody>
                    <a:bodyPr/>
                    <a:lstStyle/>
                    <a:p>
                      <a:pPr algn="ctr"/>
                      <a:r>
                        <a:rPr lang="fr-FR" sz="1400" dirty="0">
                          <a:solidFill>
                            <a:schemeClr val="accent6"/>
                          </a:solidFill>
                        </a:rPr>
                        <a:t>2</a:t>
                      </a:r>
                    </a:p>
                  </a:txBody>
                  <a:tcPr anchor="ctr"/>
                </a:tc>
                <a:tc>
                  <a:txBody>
                    <a:bodyPr/>
                    <a:lstStyle/>
                    <a:p>
                      <a:pPr algn="ctr"/>
                      <a:r>
                        <a:rPr lang="fr-FR" sz="1400" dirty="0">
                          <a:solidFill>
                            <a:schemeClr val="accent6"/>
                          </a:solidFill>
                        </a:rPr>
                        <a:t>3</a:t>
                      </a:r>
                    </a:p>
                  </a:txBody>
                  <a:tcPr anchor="ctr"/>
                </a:tc>
                <a:tc>
                  <a:txBody>
                    <a:bodyPr/>
                    <a:lstStyle/>
                    <a:p>
                      <a:pPr algn="ctr"/>
                      <a:r>
                        <a:rPr lang="fr-FR" sz="1400" dirty="0">
                          <a:solidFill>
                            <a:schemeClr val="accent6"/>
                          </a:solidFill>
                        </a:rPr>
                        <a:t>4</a:t>
                      </a:r>
                    </a:p>
                  </a:txBody>
                  <a:tcPr anchor="ctr"/>
                </a:tc>
                <a:tc>
                  <a:txBody>
                    <a:bodyPr/>
                    <a:lstStyle/>
                    <a:p>
                      <a:pPr algn="ctr"/>
                      <a:r>
                        <a:rPr lang="fr-FR" sz="1400" dirty="0">
                          <a:solidFill>
                            <a:schemeClr val="accent6"/>
                          </a:solidFill>
                        </a:rPr>
                        <a:t>5</a:t>
                      </a:r>
                    </a:p>
                  </a:txBody>
                  <a:tcPr anchor="ctr"/>
                </a:tc>
                <a:tc>
                  <a:txBody>
                    <a:bodyPr/>
                    <a:lstStyle/>
                    <a:p>
                      <a:pPr algn="ctr"/>
                      <a:r>
                        <a:rPr lang="fr-FR" sz="1400" dirty="0">
                          <a:solidFill>
                            <a:schemeClr val="accent6"/>
                          </a:solidFill>
                        </a:rPr>
                        <a:t>6</a:t>
                      </a:r>
                    </a:p>
                  </a:txBody>
                  <a:tcPr anchor="ctr"/>
                </a:tc>
                <a:tc>
                  <a:txBody>
                    <a:bodyPr/>
                    <a:lstStyle/>
                    <a:p>
                      <a:pPr algn="ctr"/>
                      <a:r>
                        <a:rPr lang="fr-FR" sz="1400" dirty="0">
                          <a:solidFill>
                            <a:schemeClr val="accent6"/>
                          </a:solidFill>
                        </a:rPr>
                        <a:t>7</a:t>
                      </a:r>
                    </a:p>
                  </a:txBody>
                  <a:tcPr anchor="ctr"/>
                </a:tc>
                <a:tc>
                  <a:txBody>
                    <a:bodyPr/>
                    <a:lstStyle/>
                    <a:p>
                      <a:pPr algn="ctr"/>
                      <a:r>
                        <a:rPr lang="fr-FR" sz="1400" dirty="0">
                          <a:solidFill>
                            <a:schemeClr val="accent6"/>
                          </a:solidFill>
                        </a:rPr>
                        <a:t>8</a:t>
                      </a:r>
                    </a:p>
                  </a:txBody>
                  <a:tcPr anchor="ctr"/>
                </a:tc>
                <a:tc>
                  <a:txBody>
                    <a:bodyPr/>
                    <a:lstStyle/>
                    <a:p>
                      <a:pPr algn="ctr"/>
                      <a:r>
                        <a:rPr lang="fr-FR" sz="1400" dirty="0">
                          <a:solidFill>
                            <a:schemeClr val="accent6"/>
                          </a:solidFill>
                        </a:rPr>
                        <a:t>9</a:t>
                      </a:r>
                    </a:p>
                  </a:txBody>
                  <a:tcPr anchor="ctr"/>
                </a:tc>
                <a:tc>
                  <a:txBody>
                    <a:bodyPr/>
                    <a:lstStyle/>
                    <a:p>
                      <a:pPr algn="ctr"/>
                      <a:r>
                        <a:rPr lang="fr-FR" sz="1400" dirty="0">
                          <a:solidFill>
                            <a:schemeClr val="accent6"/>
                          </a:solidFill>
                        </a:rPr>
                        <a:t>10</a:t>
                      </a:r>
                    </a:p>
                  </a:txBody>
                  <a:tcPr anchor="ctr"/>
                </a:tc>
                <a:tc>
                  <a:txBody>
                    <a:bodyPr/>
                    <a:lstStyle/>
                    <a:p>
                      <a:pPr algn="ctr"/>
                      <a:r>
                        <a:rPr lang="fr-FR" sz="1400" dirty="0">
                          <a:solidFill>
                            <a:schemeClr val="accent6"/>
                          </a:solidFill>
                        </a:rPr>
                        <a:t>11</a:t>
                      </a:r>
                    </a:p>
                  </a:txBody>
                  <a:tcPr anchor="ctr"/>
                </a:tc>
                <a:tc>
                  <a:txBody>
                    <a:bodyPr/>
                    <a:lstStyle/>
                    <a:p>
                      <a:pPr algn="ctr"/>
                      <a:r>
                        <a:rPr lang="fr-FR" sz="1400" dirty="0">
                          <a:solidFill>
                            <a:schemeClr val="accent6"/>
                          </a:solidFill>
                        </a:rPr>
                        <a:t>12</a:t>
                      </a:r>
                    </a:p>
                  </a:txBody>
                  <a:tcPr anchor="ctr"/>
                </a:tc>
                <a:tc>
                  <a:txBody>
                    <a:bodyPr/>
                    <a:lstStyle/>
                    <a:p>
                      <a:pPr algn="ctr"/>
                      <a:r>
                        <a:rPr lang="fr-FR" sz="1400" dirty="0">
                          <a:solidFill>
                            <a:schemeClr val="accent6"/>
                          </a:solidFill>
                        </a:rPr>
                        <a:t>13</a:t>
                      </a:r>
                    </a:p>
                  </a:txBody>
                  <a:tcPr anchor="ctr"/>
                </a:tc>
                <a:tc>
                  <a:txBody>
                    <a:bodyPr/>
                    <a:lstStyle/>
                    <a:p>
                      <a:pPr algn="ctr"/>
                      <a:r>
                        <a:rPr lang="fr-FR" sz="1400" dirty="0">
                          <a:solidFill>
                            <a:schemeClr val="accent6"/>
                          </a:solidFill>
                        </a:rPr>
                        <a:t>14</a:t>
                      </a:r>
                    </a:p>
                  </a:txBody>
                  <a:tcPr anchor="ctr"/>
                </a:tc>
                <a:tc>
                  <a:txBody>
                    <a:bodyPr/>
                    <a:lstStyle/>
                    <a:p>
                      <a:pPr algn="ctr"/>
                      <a:r>
                        <a:rPr lang="fr-FR" sz="1400" dirty="0">
                          <a:solidFill>
                            <a:schemeClr val="accent6"/>
                          </a:solidFill>
                        </a:rPr>
                        <a:t>15</a:t>
                      </a:r>
                    </a:p>
                  </a:txBody>
                  <a:tcPr anchor="ctr"/>
                </a:tc>
                <a:extLst>
                  <a:ext uri="{0D108BD9-81ED-4DB2-BD59-A6C34878D82A}">
                    <a16:rowId xmlns:a16="http://schemas.microsoft.com/office/drawing/2014/main" val="3385275259"/>
                  </a:ext>
                </a:extLst>
              </a:tr>
              <a:tr h="283015">
                <a:tc>
                  <a:txBody>
                    <a:bodyPr/>
                    <a:lstStyle/>
                    <a:p>
                      <a:pPr algn="ctr"/>
                      <a:endParaRPr lang="fr-FR" sz="1000" dirty="0">
                        <a:solidFill>
                          <a:schemeClr val="accent6"/>
                        </a:solidFill>
                      </a:endParaRPr>
                    </a:p>
                  </a:txBody>
                  <a:tcPr anchor="ctr"/>
                </a:tc>
                <a:tc>
                  <a:txBody>
                    <a:bodyPr/>
                    <a:lstStyle/>
                    <a:p>
                      <a:pPr algn="ctr"/>
                      <a:r>
                        <a:rPr lang="fr-FR" sz="1000" dirty="0">
                          <a:solidFill>
                            <a:schemeClr val="accent6"/>
                          </a:solidFill>
                        </a:rPr>
                        <a:t>c</a:t>
                      </a:r>
                    </a:p>
                  </a:txBody>
                  <a:tcPr anchor="ctr"/>
                </a:tc>
                <a:tc>
                  <a:txBody>
                    <a:bodyPr/>
                    <a:lstStyle/>
                    <a:p>
                      <a:pPr algn="ctr"/>
                      <a:r>
                        <a:rPr lang="fr-FR" sz="1000" dirty="0">
                          <a:solidFill>
                            <a:schemeClr val="accent6"/>
                          </a:solidFill>
                        </a:rPr>
                        <a:t>w</a:t>
                      </a: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tc>
                  <a:txBody>
                    <a:bodyPr/>
                    <a:lstStyle/>
                    <a:p>
                      <a:pPr algn="ctr"/>
                      <a:endParaRPr lang="fr-FR" sz="1000" dirty="0">
                        <a:solidFill>
                          <a:schemeClr val="accent6"/>
                        </a:solidFill>
                      </a:endParaRPr>
                    </a:p>
                  </a:txBody>
                  <a:tcPr anchor="ctr"/>
                </a:tc>
                <a:extLst>
                  <a:ext uri="{0D108BD9-81ED-4DB2-BD59-A6C34878D82A}">
                    <a16:rowId xmlns:a16="http://schemas.microsoft.com/office/drawing/2014/main" val="297155416"/>
                  </a:ext>
                </a:extLst>
              </a:tr>
              <a:tr h="283015">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2D2D8A"/>
                          </a:solidFill>
                          <a:effectLst/>
                          <a:uLnTx/>
                          <a:uFillTx/>
                          <a:latin typeface="Arial"/>
                          <a:ea typeface="+mn-ea"/>
                          <a:cs typeface="Arial"/>
                        </a:rPr>
                        <a:t>0</a:t>
                      </a:r>
                      <a:endParaRPr kumimoji="0" lang="fr-FR" sz="1000" b="0" i="0" u="none" strike="noStrike" kern="1200" cap="none" spc="0" normalizeH="0" baseline="0" noProof="0" dirty="0">
                        <a:ln>
                          <a:noFill/>
                        </a:ln>
                        <a:solidFill>
                          <a:srgbClr val="2D2D8A"/>
                        </a:solidFill>
                        <a:effectLst/>
                        <a:uLnTx/>
                        <a:uFillTx/>
                        <a:latin typeface="Arial"/>
                        <a:ea typeface="+mn-ea"/>
                        <a:cs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rgbClr val="2D2D8A"/>
                          </a:solidFill>
                          <a:effectLst/>
                          <a:uLnTx/>
                          <a:uFillTx/>
                          <a:latin typeface="Arial"/>
                          <a:ea typeface="+mn-ea"/>
                          <a:cs typeface="Arial"/>
                        </a:rPr>
                        <a:t>0</a:t>
                      </a:r>
                    </a:p>
                  </a:txBody>
                  <a:tcPr anchor="ctr"/>
                </a:tc>
                <a:extLst>
                  <a:ext uri="{0D108BD9-81ED-4DB2-BD59-A6C34878D82A}">
                    <a16:rowId xmlns:a16="http://schemas.microsoft.com/office/drawing/2014/main" val="1410495199"/>
                  </a:ext>
                </a:extLst>
              </a:tr>
              <a:tr h="283015">
                <a:tc>
                  <a:txBody>
                    <a:bodyPr/>
                    <a:lstStyle/>
                    <a:p>
                      <a:pPr algn="ctr"/>
                      <a:r>
                        <a:rPr lang="fr-FR" sz="1000" dirty="0">
                          <a:solidFill>
                            <a:schemeClr val="accent6"/>
                          </a:solidFill>
                        </a:rPr>
                        <a:t>1</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extLst>
                  <a:ext uri="{0D108BD9-81ED-4DB2-BD59-A6C34878D82A}">
                    <a16:rowId xmlns:a16="http://schemas.microsoft.com/office/drawing/2014/main" val="3296346692"/>
                  </a:ext>
                </a:extLst>
              </a:tr>
              <a:tr h="283015">
                <a:tc>
                  <a:txBody>
                    <a:bodyPr/>
                    <a:lstStyle/>
                    <a:p>
                      <a:pPr algn="ctr"/>
                      <a:r>
                        <a:rPr lang="fr-FR" sz="1000" dirty="0">
                          <a:solidFill>
                            <a:schemeClr val="accent6"/>
                          </a:solidFill>
                        </a:rPr>
                        <a:t>2</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8</a:t>
                      </a:r>
                    </a:p>
                  </a:txBody>
                  <a:tcPr anchor="ctr"/>
                </a:tc>
                <a:extLst>
                  <a:ext uri="{0D108BD9-81ED-4DB2-BD59-A6C34878D82A}">
                    <a16:rowId xmlns:a16="http://schemas.microsoft.com/office/drawing/2014/main" val="2516562913"/>
                  </a:ext>
                </a:extLst>
              </a:tr>
              <a:tr h="283015">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2</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extLst>
                  <a:ext uri="{0D108BD9-81ED-4DB2-BD59-A6C34878D82A}">
                    <a16:rowId xmlns:a16="http://schemas.microsoft.com/office/drawing/2014/main" val="4065568651"/>
                  </a:ext>
                </a:extLst>
              </a:tr>
              <a:tr h="283015">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2</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extLst>
                  <a:ext uri="{0D108BD9-81ED-4DB2-BD59-A6C34878D82A}">
                    <a16:rowId xmlns:a16="http://schemas.microsoft.com/office/drawing/2014/main" val="3592385462"/>
                  </a:ext>
                </a:extLst>
              </a:tr>
              <a:tr h="283015">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3550344527"/>
                  </a:ext>
                </a:extLst>
              </a:tr>
              <a:tr h="283015">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675131090"/>
                  </a:ext>
                </a:extLst>
              </a:tr>
              <a:tr h="283015">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13</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1395844005"/>
                  </a:ext>
                </a:extLst>
              </a:tr>
              <a:tr h="283015">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4</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13</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856105251"/>
                  </a:ext>
                </a:extLst>
              </a:tr>
              <a:tr h="283015">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13</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503222362"/>
                  </a:ext>
                </a:extLst>
              </a:tr>
              <a:tr h="283015">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13</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2379248374"/>
                  </a:ext>
                </a:extLst>
              </a:tr>
              <a:tr h="283015">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8</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13</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19461831"/>
                  </a:ext>
                </a:extLst>
              </a:tr>
              <a:tr h="283015">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5</a:t>
                      </a:r>
                    </a:p>
                  </a:txBody>
                  <a:tcPr anchor="ctr"/>
                </a:tc>
                <a:tc>
                  <a:txBody>
                    <a:bodyPr/>
                    <a:lstStyle/>
                    <a:p>
                      <a:pPr algn="ctr"/>
                      <a:r>
                        <a:rPr lang="fr-FR" sz="1000" dirty="0">
                          <a:solidFill>
                            <a:schemeClr val="accent6"/>
                          </a:solidFill>
                        </a:rPr>
                        <a:t>7</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0</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3</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6</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9</a:t>
                      </a:r>
                    </a:p>
                  </a:txBody>
                  <a:tcPr anchor="ctr"/>
                </a:tc>
                <a:tc>
                  <a:txBody>
                    <a:bodyPr/>
                    <a:lstStyle/>
                    <a:p>
                      <a:pPr algn="ctr"/>
                      <a:r>
                        <a:rPr lang="fr-FR" sz="1000" dirty="0">
                          <a:solidFill>
                            <a:schemeClr val="accent6"/>
                          </a:solidFill>
                        </a:rPr>
                        <a:t>10</a:t>
                      </a:r>
                    </a:p>
                  </a:txBody>
                  <a:tcPr anchor="ctr"/>
                </a:tc>
                <a:tc>
                  <a:txBody>
                    <a:bodyPr/>
                    <a:lstStyle/>
                    <a:p>
                      <a:pPr algn="ctr"/>
                      <a:r>
                        <a:rPr lang="fr-FR" sz="1000" dirty="0">
                          <a:solidFill>
                            <a:schemeClr val="accent6"/>
                          </a:solidFill>
                        </a:rPr>
                        <a:t>11</a:t>
                      </a:r>
                    </a:p>
                  </a:txBody>
                  <a:tcPr anchor="ctr"/>
                </a:tc>
                <a:tc>
                  <a:txBody>
                    <a:bodyPr/>
                    <a:lstStyle/>
                    <a:p>
                      <a:pPr algn="ctr"/>
                      <a:r>
                        <a:rPr lang="fr-FR" sz="1000" dirty="0">
                          <a:solidFill>
                            <a:schemeClr val="accent6"/>
                          </a:solidFill>
                        </a:rPr>
                        <a:t>12</a:t>
                      </a:r>
                    </a:p>
                  </a:txBody>
                  <a:tcPr anchor="ctr"/>
                </a:tc>
                <a:tc>
                  <a:txBody>
                    <a:bodyPr/>
                    <a:lstStyle/>
                    <a:p>
                      <a:pPr algn="ctr"/>
                      <a:r>
                        <a:rPr lang="fr-FR" sz="1000" dirty="0">
                          <a:solidFill>
                            <a:schemeClr val="accent6"/>
                          </a:solidFill>
                        </a:rPr>
                        <a:t>13</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14</a:t>
                      </a:r>
                    </a:p>
                  </a:txBody>
                  <a:tcPr anchor="ctr"/>
                </a:tc>
                <a:tc>
                  <a:txBody>
                    <a:bodyPr/>
                    <a:lstStyle/>
                    <a:p>
                      <a:pPr algn="ctr"/>
                      <a:r>
                        <a:rPr lang="fr-FR" sz="1000" dirty="0">
                          <a:solidFill>
                            <a:schemeClr val="accent6"/>
                          </a:solidFill>
                        </a:rPr>
                        <a:t>15</a:t>
                      </a:r>
                    </a:p>
                  </a:txBody>
                  <a:tcPr anchor="ctr"/>
                </a:tc>
                <a:extLst>
                  <a:ext uri="{0D108BD9-81ED-4DB2-BD59-A6C34878D82A}">
                    <a16:rowId xmlns:a16="http://schemas.microsoft.com/office/drawing/2014/main" val="3159672841"/>
                  </a:ext>
                </a:extLst>
              </a:tr>
            </a:tbl>
          </a:graphicData>
        </a:graphic>
      </p:graphicFrame>
      <p:sp>
        <p:nvSpPr>
          <p:cNvPr id="42" name="Rectangle 1">
            <a:extLst>
              <a:ext uri="{FF2B5EF4-FFF2-40B4-BE49-F238E27FC236}">
                <a16:creationId xmlns:a16="http://schemas.microsoft.com/office/drawing/2014/main" id="{5C0ECBC3-43D4-9A4C-BA1A-DDE51DD53740}"/>
              </a:ext>
            </a:extLst>
          </p:cNvPr>
          <p:cNvSpPr>
            <a:spLocks noChangeArrowheads="1"/>
          </p:cNvSpPr>
          <p:nvPr/>
        </p:nvSpPr>
        <p:spPr bwMode="auto">
          <a:xfrm>
            <a:off x="160476" y="5760543"/>
            <a:ext cx="424248" cy="24622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I=6</a:t>
            </a:r>
          </a:p>
        </p:txBody>
      </p:sp>
      <p:sp>
        <p:nvSpPr>
          <p:cNvPr id="43" name="Rectangle 1">
            <a:extLst>
              <a:ext uri="{FF2B5EF4-FFF2-40B4-BE49-F238E27FC236}">
                <a16:creationId xmlns:a16="http://schemas.microsoft.com/office/drawing/2014/main" id="{340D6E72-86E3-4949-85C6-21EA1CEDB2D0}"/>
              </a:ext>
            </a:extLst>
          </p:cNvPr>
          <p:cNvSpPr>
            <a:spLocks noChangeArrowheads="1"/>
          </p:cNvSpPr>
          <p:nvPr/>
        </p:nvSpPr>
        <p:spPr bwMode="auto">
          <a:xfrm>
            <a:off x="160757" y="6015139"/>
            <a:ext cx="907701" cy="70788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2-3   ( 3 )</a:t>
            </a:r>
          </a:p>
          <a:p>
            <a:pPr>
              <a:tabLst>
                <a:tab pos="1558925" algn="ctr"/>
              </a:tabLst>
            </a:pPr>
            <a:r>
              <a:rPr lang="fr-FR" sz="1000" i="1" dirty="0">
                <a:solidFill>
                  <a:srgbClr val="800080"/>
                </a:solidFill>
              </a:rPr>
              <a:t>4-6   ( 3, 4 )</a:t>
            </a:r>
          </a:p>
          <a:p>
            <a:pPr marL="228600" indent="-228600">
              <a:buAutoNum type="arabicPlain" startAt="7"/>
              <a:tabLst>
                <a:tab pos="1558925" algn="ctr"/>
              </a:tabLst>
            </a:pPr>
            <a:r>
              <a:rPr lang="fr-FR" sz="1000" i="1" dirty="0">
                <a:solidFill>
                  <a:srgbClr val="800080"/>
                </a:solidFill>
              </a:rPr>
              <a:t> (1 ,3 )</a:t>
            </a:r>
          </a:p>
          <a:p>
            <a:pPr>
              <a:tabLst>
                <a:tab pos="1558925" algn="ctr"/>
              </a:tabLst>
            </a:pPr>
            <a:r>
              <a:rPr lang="fr-FR" sz="1000" i="1" dirty="0">
                <a:solidFill>
                  <a:srgbClr val="800080"/>
                </a:solidFill>
              </a:rPr>
              <a:t>8     ( 3, 5 )</a:t>
            </a:r>
          </a:p>
        </p:txBody>
      </p:sp>
      <p:sp>
        <p:nvSpPr>
          <p:cNvPr id="47" name="Rectangle 1">
            <a:extLst>
              <a:ext uri="{FF2B5EF4-FFF2-40B4-BE49-F238E27FC236}">
                <a16:creationId xmlns:a16="http://schemas.microsoft.com/office/drawing/2014/main" id="{B654E9A8-F860-8745-8189-C4F18EF30C56}"/>
              </a:ext>
            </a:extLst>
          </p:cNvPr>
          <p:cNvSpPr>
            <a:spLocks noChangeArrowheads="1"/>
          </p:cNvSpPr>
          <p:nvPr/>
        </p:nvSpPr>
        <p:spPr bwMode="auto">
          <a:xfrm>
            <a:off x="1168108" y="6015139"/>
            <a:ext cx="1293722" cy="70788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9         ( 1, 3, 4 )</a:t>
            </a:r>
          </a:p>
          <a:p>
            <a:pPr>
              <a:tabLst>
                <a:tab pos="1558925" algn="ctr"/>
              </a:tabLst>
            </a:pPr>
            <a:r>
              <a:rPr lang="fr-FR" sz="1000" i="1" dirty="0">
                <a:solidFill>
                  <a:srgbClr val="800080"/>
                </a:solidFill>
              </a:rPr>
              <a:t>10-12  ( 3, 4, 5 )</a:t>
            </a:r>
          </a:p>
          <a:p>
            <a:pPr>
              <a:tabLst>
                <a:tab pos="1558925" algn="ctr"/>
              </a:tabLst>
            </a:pPr>
            <a:r>
              <a:rPr lang="fr-FR" sz="1000" i="1" dirty="0">
                <a:solidFill>
                  <a:srgbClr val="800080"/>
                </a:solidFill>
              </a:rPr>
              <a:t>13-14  ( 1, 3 , 5 )</a:t>
            </a:r>
          </a:p>
          <a:p>
            <a:pPr>
              <a:tabLst>
                <a:tab pos="1558925" algn="ctr"/>
              </a:tabLst>
            </a:pPr>
            <a:r>
              <a:rPr lang="fr-FR" sz="1000" i="1" dirty="0">
                <a:solidFill>
                  <a:srgbClr val="800080"/>
                </a:solidFill>
              </a:rPr>
              <a:t>15       ( 1, 3, 4 , 5 )</a:t>
            </a:r>
          </a:p>
        </p:txBody>
      </p:sp>
      <p:cxnSp>
        <p:nvCxnSpPr>
          <p:cNvPr id="49" name="Connecteur droit avec flèche 48">
            <a:extLst>
              <a:ext uri="{FF2B5EF4-FFF2-40B4-BE49-F238E27FC236}">
                <a16:creationId xmlns:a16="http://schemas.microsoft.com/office/drawing/2014/main" id="{4E49FD7D-34EB-C541-B0ED-D8595EC82773}"/>
              </a:ext>
            </a:extLst>
          </p:cNvPr>
          <p:cNvCxnSpPr>
            <a:cxnSpLocks/>
          </p:cNvCxnSpPr>
          <p:nvPr/>
        </p:nvCxnSpPr>
        <p:spPr>
          <a:xfrm>
            <a:off x="2625574" y="3545768"/>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BEFDB47E-165E-0F48-BE6E-FB2DA3027503}"/>
              </a:ext>
            </a:extLst>
          </p:cNvPr>
          <p:cNvCxnSpPr>
            <a:cxnSpLocks/>
          </p:cNvCxnSpPr>
          <p:nvPr/>
        </p:nvCxnSpPr>
        <p:spPr>
          <a:xfrm>
            <a:off x="3520975" y="3545768"/>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necteur droit avec flèche 50">
            <a:extLst>
              <a:ext uri="{FF2B5EF4-FFF2-40B4-BE49-F238E27FC236}">
                <a16:creationId xmlns:a16="http://schemas.microsoft.com/office/drawing/2014/main" id="{BCF7D90B-920D-D543-A869-CB500190AA07}"/>
              </a:ext>
            </a:extLst>
          </p:cNvPr>
          <p:cNvCxnSpPr>
            <a:cxnSpLocks/>
          </p:cNvCxnSpPr>
          <p:nvPr/>
        </p:nvCxnSpPr>
        <p:spPr>
          <a:xfrm>
            <a:off x="4927743" y="3545768"/>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eur droit avec flèche 51">
            <a:extLst>
              <a:ext uri="{FF2B5EF4-FFF2-40B4-BE49-F238E27FC236}">
                <a16:creationId xmlns:a16="http://schemas.microsoft.com/office/drawing/2014/main" id="{B600A610-89E3-6E42-B548-6CDAF4D6FD71}"/>
              </a:ext>
            </a:extLst>
          </p:cNvPr>
          <p:cNvCxnSpPr>
            <a:cxnSpLocks/>
          </p:cNvCxnSpPr>
          <p:nvPr/>
        </p:nvCxnSpPr>
        <p:spPr>
          <a:xfrm>
            <a:off x="5379927" y="3545768"/>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E6607C84-4233-BB4C-98D0-B404EC217D78}"/>
              </a:ext>
            </a:extLst>
          </p:cNvPr>
          <p:cNvCxnSpPr>
            <a:cxnSpLocks/>
          </p:cNvCxnSpPr>
          <p:nvPr/>
        </p:nvCxnSpPr>
        <p:spPr>
          <a:xfrm>
            <a:off x="5879059" y="3545768"/>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8D3E8C82-91B9-314B-A6F9-309DF33CE077}"/>
              </a:ext>
            </a:extLst>
          </p:cNvPr>
          <p:cNvCxnSpPr>
            <a:cxnSpLocks/>
          </p:cNvCxnSpPr>
          <p:nvPr/>
        </p:nvCxnSpPr>
        <p:spPr>
          <a:xfrm>
            <a:off x="6330598" y="3545768"/>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D35350AD-B783-A144-A714-0E056A3C5C29}"/>
              </a:ext>
            </a:extLst>
          </p:cNvPr>
          <p:cNvCxnSpPr>
            <a:cxnSpLocks/>
          </p:cNvCxnSpPr>
          <p:nvPr/>
        </p:nvCxnSpPr>
        <p:spPr>
          <a:xfrm>
            <a:off x="7692720" y="3545768"/>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necteur droit avec flèche 63">
            <a:extLst>
              <a:ext uri="{FF2B5EF4-FFF2-40B4-BE49-F238E27FC236}">
                <a16:creationId xmlns:a16="http://schemas.microsoft.com/office/drawing/2014/main" id="{F72E2026-CF86-FC43-8136-EE43CE5D0BDA}"/>
              </a:ext>
            </a:extLst>
          </p:cNvPr>
          <p:cNvCxnSpPr>
            <a:cxnSpLocks/>
          </p:cNvCxnSpPr>
          <p:nvPr/>
        </p:nvCxnSpPr>
        <p:spPr>
          <a:xfrm>
            <a:off x="8598114" y="3545768"/>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Rectangle 1">
            <a:extLst>
              <a:ext uri="{FF2B5EF4-FFF2-40B4-BE49-F238E27FC236}">
                <a16:creationId xmlns:a16="http://schemas.microsoft.com/office/drawing/2014/main" id="{8A0F8D0B-71D5-744D-982A-4D3D86D91D5E}"/>
              </a:ext>
            </a:extLst>
          </p:cNvPr>
          <p:cNvSpPr>
            <a:spLocks noChangeArrowheads="1"/>
          </p:cNvSpPr>
          <p:nvPr/>
        </p:nvSpPr>
        <p:spPr bwMode="auto">
          <a:xfrm>
            <a:off x="2583803" y="5762218"/>
            <a:ext cx="424248" cy="24622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I=7</a:t>
            </a:r>
          </a:p>
        </p:txBody>
      </p:sp>
      <p:sp>
        <p:nvSpPr>
          <p:cNvPr id="66" name="Rectangle 1">
            <a:extLst>
              <a:ext uri="{FF2B5EF4-FFF2-40B4-BE49-F238E27FC236}">
                <a16:creationId xmlns:a16="http://schemas.microsoft.com/office/drawing/2014/main" id="{A64CF390-0F9C-0042-8F5C-5470A733753D}"/>
              </a:ext>
            </a:extLst>
          </p:cNvPr>
          <p:cNvSpPr>
            <a:spLocks noChangeArrowheads="1"/>
          </p:cNvSpPr>
          <p:nvPr/>
        </p:nvSpPr>
        <p:spPr bwMode="auto">
          <a:xfrm>
            <a:off x="2584083" y="6016814"/>
            <a:ext cx="1057592" cy="70788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2-3   ( 3 )</a:t>
            </a:r>
          </a:p>
          <a:p>
            <a:pPr>
              <a:tabLst>
                <a:tab pos="1558925" algn="ctr"/>
              </a:tabLst>
            </a:pPr>
            <a:r>
              <a:rPr lang="fr-FR" sz="1000" i="1" dirty="0">
                <a:solidFill>
                  <a:srgbClr val="800080"/>
                </a:solidFill>
              </a:rPr>
              <a:t>4-6   ( 3, 4 )</a:t>
            </a:r>
          </a:p>
          <a:p>
            <a:pPr>
              <a:tabLst>
                <a:tab pos="1558925" algn="ctr"/>
              </a:tabLst>
            </a:pPr>
            <a:r>
              <a:rPr lang="fr-FR" sz="1000" i="1" dirty="0">
                <a:solidFill>
                  <a:srgbClr val="800080"/>
                </a:solidFill>
              </a:rPr>
              <a:t>7-8   ( 3, 4, 7 )</a:t>
            </a:r>
          </a:p>
          <a:p>
            <a:pPr>
              <a:tabLst>
                <a:tab pos="1558925" algn="ctr"/>
              </a:tabLst>
            </a:pPr>
            <a:r>
              <a:rPr lang="fr-FR" sz="1000" i="1" dirty="0">
                <a:solidFill>
                  <a:srgbClr val="800080"/>
                </a:solidFill>
              </a:rPr>
              <a:t>9      ( 1, 3, 4 )</a:t>
            </a:r>
          </a:p>
        </p:txBody>
      </p:sp>
      <p:sp>
        <p:nvSpPr>
          <p:cNvPr id="67" name="Rectangle 1">
            <a:extLst>
              <a:ext uri="{FF2B5EF4-FFF2-40B4-BE49-F238E27FC236}">
                <a16:creationId xmlns:a16="http://schemas.microsoft.com/office/drawing/2014/main" id="{12F46882-E597-EE47-B922-F7E787AFB90C}"/>
              </a:ext>
            </a:extLst>
          </p:cNvPr>
          <p:cNvSpPr>
            <a:spLocks noChangeArrowheads="1"/>
          </p:cNvSpPr>
          <p:nvPr/>
        </p:nvSpPr>
        <p:spPr bwMode="auto">
          <a:xfrm>
            <a:off x="3762253" y="6016814"/>
            <a:ext cx="1293722" cy="70788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10-11  ( 3, 4, 5 )</a:t>
            </a:r>
          </a:p>
          <a:p>
            <a:pPr>
              <a:tabLst>
                <a:tab pos="1558925" algn="ctr"/>
              </a:tabLst>
            </a:pPr>
            <a:r>
              <a:rPr lang="fr-FR" sz="1000" i="1" dirty="0">
                <a:solidFill>
                  <a:srgbClr val="800080"/>
                </a:solidFill>
              </a:rPr>
              <a:t>12       ( 1, 3 , 4, 7 )</a:t>
            </a:r>
          </a:p>
          <a:p>
            <a:pPr>
              <a:tabLst>
                <a:tab pos="1558925" algn="ctr"/>
              </a:tabLst>
            </a:pPr>
            <a:r>
              <a:rPr lang="fr-FR" sz="1000" i="1" dirty="0">
                <a:solidFill>
                  <a:srgbClr val="800080"/>
                </a:solidFill>
              </a:rPr>
              <a:t>13-14  ( 3, 4 , 5, 7 )</a:t>
            </a:r>
          </a:p>
          <a:p>
            <a:pPr>
              <a:tabLst>
                <a:tab pos="1558925" algn="ctr"/>
              </a:tabLst>
            </a:pPr>
            <a:r>
              <a:rPr lang="fr-FR" sz="1000" i="1" dirty="0">
                <a:solidFill>
                  <a:srgbClr val="800080"/>
                </a:solidFill>
              </a:rPr>
              <a:t>15       ( 1, 3, 4, 5 )</a:t>
            </a:r>
          </a:p>
        </p:txBody>
      </p:sp>
      <p:cxnSp>
        <p:nvCxnSpPr>
          <p:cNvPr id="68" name="Connecteur droit avec flèche 67">
            <a:extLst>
              <a:ext uri="{FF2B5EF4-FFF2-40B4-BE49-F238E27FC236}">
                <a16:creationId xmlns:a16="http://schemas.microsoft.com/office/drawing/2014/main" id="{31006780-9855-8844-8652-B5940C5058D7}"/>
              </a:ext>
            </a:extLst>
          </p:cNvPr>
          <p:cNvCxnSpPr>
            <a:cxnSpLocks/>
          </p:cNvCxnSpPr>
          <p:nvPr/>
        </p:nvCxnSpPr>
        <p:spPr>
          <a:xfrm>
            <a:off x="2625574" y="382424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eur droit avec flèche 68">
            <a:extLst>
              <a:ext uri="{FF2B5EF4-FFF2-40B4-BE49-F238E27FC236}">
                <a16:creationId xmlns:a16="http://schemas.microsoft.com/office/drawing/2014/main" id="{6B5D8112-D090-A04A-8BDA-28E8B65F67CD}"/>
              </a:ext>
            </a:extLst>
          </p:cNvPr>
          <p:cNvCxnSpPr>
            <a:cxnSpLocks/>
          </p:cNvCxnSpPr>
          <p:nvPr/>
        </p:nvCxnSpPr>
        <p:spPr>
          <a:xfrm>
            <a:off x="3520975" y="382424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necteur droit avec flèche 69">
            <a:extLst>
              <a:ext uri="{FF2B5EF4-FFF2-40B4-BE49-F238E27FC236}">
                <a16:creationId xmlns:a16="http://schemas.microsoft.com/office/drawing/2014/main" id="{38232354-2780-8440-8106-44CE86F7DBAF}"/>
              </a:ext>
            </a:extLst>
          </p:cNvPr>
          <p:cNvCxnSpPr>
            <a:cxnSpLocks/>
          </p:cNvCxnSpPr>
          <p:nvPr/>
        </p:nvCxnSpPr>
        <p:spPr>
          <a:xfrm>
            <a:off x="3778180" y="3834290"/>
            <a:ext cx="1149563" cy="25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9BBFB7D8-4AB9-1D43-91FE-AF5496B7E418}"/>
              </a:ext>
            </a:extLst>
          </p:cNvPr>
          <p:cNvCxnSpPr>
            <a:cxnSpLocks/>
          </p:cNvCxnSpPr>
          <p:nvPr/>
        </p:nvCxnSpPr>
        <p:spPr>
          <a:xfrm>
            <a:off x="5879059" y="382424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eur droit avec flèche 71">
            <a:extLst>
              <a:ext uri="{FF2B5EF4-FFF2-40B4-BE49-F238E27FC236}">
                <a16:creationId xmlns:a16="http://schemas.microsoft.com/office/drawing/2014/main" id="{F78DA740-D89C-E347-9F26-CA62515A4D4C}"/>
              </a:ext>
            </a:extLst>
          </p:cNvPr>
          <p:cNvCxnSpPr>
            <a:cxnSpLocks/>
          </p:cNvCxnSpPr>
          <p:nvPr/>
        </p:nvCxnSpPr>
        <p:spPr>
          <a:xfrm>
            <a:off x="6330598" y="3814194"/>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eur droit avec flèche 72">
            <a:extLst>
              <a:ext uri="{FF2B5EF4-FFF2-40B4-BE49-F238E27FC236}">
                <a16:creationId xmlns:a16="http://schemas.microsoft.com/office/drawing/2014/main" id="{4ACECEBB-3B6F-5843-87EC-F67909F63B11}"/>
              </a:ext>
            </a:extLst>
          </p:cNvPr>
          <p:cNvCxnSpPr>
            <a:cxnSpLocks/>
          </p:cNvCxnSpPr>
          <p:nvPr/>
        </p:nvCxnSpPr>
        <p:spPr>
          <a:xfrm>
            <a:off x="6135432" y="3828247"/>
            <a:ext cx="1149563" cy="25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a16="http://schemas.microsoft.com/office/drawing/2014/main" id="{78CEFAE0-5BA3-1045-90DE-A85B5A84AE8F}"/>
              </a:ext>
            </a:extLst>
          </p:cNvPr>
          <p:cNvCxnSpPr>
            <a:cxnSpLocks/>
          </p:cNvCxnSpPr>
          <p:nvPr/>
        </p:nvCxnSpPr>
        <p:spPr>
          <a:xfrm>
            <a:off x="6545800" y="3808151"/>
            <a:ext cx="1149563" cy="25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eur droit avec flèche 75">
            <a:extLst>
              <a:ext uri="{FF2B5EF4-FFF2-40B4-BE49-F238E27FC236}">
                <a16:creationId xmlns:a16="http://schemas.microsoft.com/office/drawing/2014/main" id="{EF06065E-F315-1642-B7D7-A4F3635ABDDF}"/>
              </a:ext>
            </a:extLst>
          </p:cNvPr>
          <p:cNvCxnSpPr>
            <a:cxnSpLocks/>
          </p:cNvCxnSpPr>
          <p:nvPr/>
        </p:nvCxnSpPr>
        <p:spPr>
          <a:xfrm>
            <a:off x="8598114" y="3808151"/>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1">
            <a:extLst>
              <a:ext uri="{FF2B5EF4-FFF2-40B4-BE49-F238E27FC236}">
                <a16:creationId xmlns:a16="http://schemas.microsoft.com/office/drawing/2014/main" id="{43D998E7-7C1A-484C-BEC4-A880733928D6}"/>
              </a:ext>
            </a:extLst>
          </p:cNvPr>
          <p:cNvSpPr>
            <a:spLocks noChangeArrowheads="1"/>
          </p:cNvSpPr>
          <p:nvPr/>
        </p:nvSpPr>
        <p:spPr bwMode="auto">
          <a:xfrm>
            <a:off x="5166244" y="5752170"/>
            <a:ext cx="424248" cy="24622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I=8</a:t>
            </a:r>
          </a:p>
        </p:txBody>
      </p:sp>
      <p:sp>
        <p:nvSpPr>
          <p:cNvPr id="78" name="Rectangle 1">
            <a:extLst>
              <a:ext uri="{FF2B5EF4-FFF2-40B4-BE49-F238E27FC236}">
                <a16:creationId xmlns:a16="http://schemas.microsoft.com/office/drawing/2014/main" id="{1758CA7B-EB91-8549-A81B-788F0432EE03}"/>
              </a:ext>
            </a:extLst>
          </p:cNvPr>
          <p:cNvSpPr>
            <a:spLocks noChangeArrowheads="1"/>
          </p:cNvSpPr>
          <p:nvPr/>
        </p:nvSpPr>
        <p:spPr bwMode="auto">
          <a:xfrm>
            <a:off x="5166525" y="6006766"/>
            <a:ext cx="1057592" cy="70788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000" i="1" dirty="0">
                <a:solidFill>
                  <a:srgbClr val="800080"/>
                </a:solidFill>
              </a:rPr>
              <a:t>2-3   ( 3 )</a:t>
            </a:r>
          </a:p>
          <a:p>
            <a:pPr>
              <a:tabLst>
                <a:tab pos="1558925" algn="ctr"/>
              </a:tabLst>
            </a:pPr>
            <a:r>
              <a:rPr lang="fr-FR" sz="1000" i="1" dirty="0">
                <a:solidFill>
                  <a:srgbClr val="800080"/>
                </a:solidFill>
              </a:rPr>
              <a:t>4-6   ( 3, 4 )</a:t>
            </a:r>
          </a:p>
          <a:p>
            <a:pPr>
              <a:tabLst>
                <a:tab pos="1558925" algn="ctr"/>
              </a:tabLst>
            </a:pPr>
            <a:r>
              <a:rPr lang="fr-FR" sz="1000" i="1" dirty="0">
                <a:solidFill>
                  <a:srgbClr val="800080"/>
                </a:solidFill>
              </a:rPr>
              <a:t>7-8   ( 3, 4, 7 )</a:t>
            </a:r>
          </a:p>
          <a:p>
            <a:pPr>
              <a:tabLst>
                <a:tab pos="1558925" algn="ctr"/>
              </a:tabLst>
            </a:pPr>
            <a:r>
              <a:rPr lang="fr-FR" sz="1000" i="1" dirty="0">
                <a:solidFill>
                  <a:srgbClr val="800080"/>
                </a:solidFill>
              </a:rPr>
              <a:t>9      ( 1, 3, 4 )</a:t>
            </a:r>
          </a:p>
        </p:txBody>
      </p:sp>
      <p:sp>
        <p:nvSpPr>
          <p:cNvPr id="79" name="Rectangle 1">
            <a:extLst>
              <a:ext uri="{FF2B5EF4-FFF2-40B4-BE49-F238E27FC236}">
                <a16:creationId xmlns:a16="http://schemas.microsoft.com/office/drawing/2014/main" id="{D5B348AA-5449-6D46-B556-52476C7A48B6}"/>
              </a:ext>
            </a:extLst>
          </p:cNvPr>
          <p:cNvSpPr>
            <a:spLocks noChangeArrowheads="1"/>
          </p:cNvSpPr>
          <p:nvPr/>
        </p:nvSpPr>
        <p:spPr bwMode="auto">
          <a:xfrm>
            <a:off x="6342866" y="5927178"/>
            <a:ext cx="1293722" cy="86177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228600" indent="-228600">
              <a:buAutoNum type="arabicPlain" startAt="10"/>
              <a:tabLst>
                <a:tab pos="1558925" algn="ctr"/>
              </a:tabLst>
            </a:pPr>
            <a:r>
              <a:rPr lang="fr-FR" sz="1000" i="1" dirty="0">
                <a:solidFill>
                  <a:srgbClr val="800080"/>
                </a:solidFill>
              </a:rPr>
              <a:t>    ( 1, 3, 4 )</a:t>
            </a:r>
          </a:p>
          <a:p>
            <a:pPr>
              <a:tabLst>
                <a:tab pos="1558925" algn="ctr"/>
              </a:tabLst>
            </a:pPr>
            <a:r>
              <a:rPr lang="fr-FR" sz="1000" i="1" dirty="0">
                <a:solidFill>
                  <a:srgbClr val="800080"/>
                </a:solidFill>
              </a:rPr>
              <a:t>11       ( 3, 4, 7, 8 )</a:t>
            </a:r>
          </a:p>
          <a:p>
            <a:pPr>
              <a:tabLst>
                <a:tab pos="1558925" algn="ctr"/>
              </a:tabLst>
            </a:pPr>
            <a:r>
              <a:rPr lang="fr-FR" sz="1000" i="1" dirty="0">
                <a:solidFill>
                  <a:srgbClr val="800080"/>
                </a:solidFill>
              </a:rPr>
              <a:t>12       ( 1, 3, 4, 7 )</a:t>
            </a:r>
          </a:p>
          <a:p>
            <a:pPr>
              <a:tabLst>
                <a:tab pos="1558925" algn="ctr"/>
              </a:tabLst>
            </a:pPr>
            <a:r>
              <a:rPr lang="fr-FR" sz="1000" i="1" dirty="0">
                <a:solidFill>
                  <a:srgbClr val="800080"/>
                </a:solidFill>
              </a:rPr>
              <a:t>13-14  ( 3, 4, 5, 7 )</a:t>
            </a:r>
          </a:p>
          <a:p>
            <a:pPr>
              <a:tabLst>
                <a:tab pos="1558925" algn="ctr"/>
              </a:tabLst>
            </a:pPr>
            <a:r>
              <a:rPr lang="fr-FR" sz="1000" i="1" dirty="0">
                <a:solidFill>
                  <a:srgbClr val="800080"/>
                </a:solidFill>
              </a:rPr>
              <a:t>15       ( 1, 3, 4, 5 )</a:t>
            </a:r>
          </a:p>
        </p:txBody>
      </p:sp>
      <p:cxnSp>
        <p:nvCxnSpPr>
          <p:cNvPr id="36" name="Connecteur droit avec flèche 35">
            <a:extLst>
              <a:ext uri="{FF2B5EF4-FFF2-40B4-BE49-F238E27FC236}">
                <a16:creationId xmlns:a16="http://schemas.microsoft.com/office/drawing/2014/main" id="{C704387D-F816-964B-8212-77E381B526A8}"/>
              </a:ext>
            </a:extLst>
          </p:cNvPr>
          <p:cNvCxnSpPr>
            <a:cxnSpLocks/>
          </p:cNvCxnSpPr>
          <p:nvPr/>
        </p:nvCxnSpPr>
        <p:spPr>
          <a:xfrm>
            <a:off x="2625574" y="406103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277FBF41-501C-6142-A9F7-351CE9503193}"/>
              </a:ext>
            </a:extLst>
          </p:cNvPr>
          <p:cNvCxnSpPr>
            <a:cxnSpLocks/>
          </p:cNvCxnSpPr>
          <p:nvPr/>
        </p:nvCxnSpPr>
        <p:spPr>
          <a:xfrm>
            <a:off x="3520975" y="406103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929F143A-9E11-D34E-A01D-38BB37CE6E6C}"/>
              </a:ext>
            </a:extLst>
          </p:cNvPr>
          <p:cNvCxnSpPr>
            <a:cxnSpLocks/>
          </p:cNvCxnSpPr>
          <p:nvPr/>
        </p:nvCxnSpPr>
        <p:spPr>
          <a:xfrm>
            <a:off x="4927743" y="406103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DE1516FC-8A9A-094B-B47A-31829CE315E3}"/>
              </a:ext>
            </a:extLst>
          </p:cNvPr>
          <p:cNvCxnSpPr>
            <a:cxnSpLocks/>
          </p:cNvCxnSpPr>
          <p:nvPr/>
        </p:nvCxnSpPr>
        <p:spPr>
          <a:xfrm>
            <a:off x="5879059" y="406103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eur droit avec flèche 39">
            <a:extLst>
              <a:ext uri="{FF2B5EF4-FFF2-40B4-BE49-F238E27FC236}">
                <a16:creationId xmlns:a16="http://schemas.microsoft.com/office/drawing/2014/main" id="{3DD5C259-A533-2E45-B7D8-33475307D793}"/>
              </a:ext>
            </a:extLst>
          </p:cNvPr>
          <p:cNvCxnSpPr>
            <a:cxnSpLocks/>
          </p:cNvCxnSpPr>
          <p:nvPr/>
        </p:nvCxnSpPr>
        <p:spPr>
          <a:xfrm>
            <a:off x="6330598" y="406103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C84E5E06-3A4F-464B-A30E-40DE69A15E78}"/>
              </a:ext>
            </a:extLst>
          </p:cNvPr>
          <p:cNvCxnSpPr>
            <a:cxnSpLocks/>
          </p:cNvCxnSpPr>
          <p:nvPr/>
        </p:nvCxnSpPr>
        <p:spPr>
          <a:xfrm>
            <a:off x="5166244" y="4127788"/>
            <a:ext cx="1654493" cy="215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eur droit avec flèche 43">
            <a:extLst>
              <a:ext uri="{FF2B5EF4-FFF2-40B4-BE49-F238E27FC236}">
                <a16:creationId xmlns:a16="http://schemas.microsoft.com/office/drawing/2014/main" id="{BBE7BAE6-4ECF-7C4A-A66F-E6F02539C7D7}"/>
              </a:ext>
            </a:extLst>
          </p:cNvPr>
          <p:cNvCxnSpPr>
            <a:cxnSpLocks/>
          </p:cNvCxnSpPr>
          <p:nvPr/>
        </p:nvCxnSpPr>
        <p:spPr>
          <a:xfrm>
            <a:off x="7273466" y="406103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2A4AD4C0-CCD1-2541-AC32-30777D874D6D}"/>
              </a:ext>
            </a:extLst>
          </p:cNvPr>
          <p:cNvCxnSpPr>
            <a:cxnSpLocks/>
          </p:cNvCxnSpPr>
          <p:nvPr/>
        </p:nvCxnSpPr>
        <p:spPr>
          <a:xfrm>
            <a:off x="7692720" y="406103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3A4614BC-8CE3-E54E-8EC8-8C8015865A24}"/>
              </a:ext>
            </a:extLst>
          </p:cNvPr>
          <p:cNvCxnSpPr>
            <a:cxnSpLocks/>
          </p:cNvCxnSpPr>
          <p:nvPr/>
        </p:nvCxnSpPr>
        <p:spPr>
          <a:xfrm>
            <a:off x="8598114" y="4061033"/>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696AFB46-3D2D-C44C-807B-CCE0C1F6322E}"/>
              </a:ext>
            </a:extLst>
          </p:cNvPr>
          <p:cNvCxnSpPr>
            <a:cxnSpLocks/>
          </p:cNvCxnSpPr>
          <p:nvPr/>
        </p:nvCxnSpPr>
        <p:spPr>
          <a:xfrm>
            <a:off x="2625574" y="434351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8D8C3754-4D29-FB44-8D08-D5C2E3821AB1}"/>
              </a:ext>
            </a:extLst>
          </p:cNvPr>
          <p:cNvCxnSpPr>
            <a:cxnSpLocks/>
          </p:cNvCxnSpPr>
          <p:nvPr/>
        </p:nvCxnSpPr>
        <p:spPr>
          <a:xfrm>
            <a:off x="3520975" y="434351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231D2E3E-D537-A74B-986F-3D26541D9349}"/>
              </a:ext>
            </a:extLst>
          </p:cNvPr>
          <p:cNvCxnSpPr>
            <a:cxnSpLocks/>
          </p:cNvCxnSpPr>
          <p:nvPr/>
        </p:nvCxnSpPr>
        <p:spPr>
          <a:xfrm>
            <a:off x="4927743" y="434351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1F08F8FE-B3B2-7940-9009-AC9B106561EF}"/>
              </a:ext>
            </a:extLst>
          </p:cNvPr>
          <p:cNvCxnSpPr>
            <a:cxnSpLocks/>
          </p:cNvCxnSpPr>
          <p:nvPr/>
        </p:nvCxnSpPr>
        <p:spPr>
          <a:xfrm>
            <a:off x="5879059" y="434351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41561BC3-9DA7-AB42-BD1D-9FFF46B8B035}"/>
              </a:ext>
            </a:extLst>
          </p:cNvPr>
          <p:cNvCxnSpPr>
            <a:cxnSpLocks/>
          </p:cNvCxnSpPr>
          <p:nvPr/>
        </p:nvCxnSpPr>
        <p:spPr>
          <a:xfrm>
            <a:off x="6330598" y="434351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eur droit avec flèche 58">
            <a:extLst>
              <a:ext uri="{FF2B5EF4-FFF2-40B4-BE49-F238E27FC236}">
                <a16:creationId xmlns:a16="http://schemas.microsoft.com/office/drawing/2014/main" id="{9700CBF5-24C2-004D-AFDC-DFC86B52CEAD}"/>
              </a:ext>
            </a:extLst>
          </p:cNvPr>
          <p:cNvCxnSpPr>
            <a:cxnSpLocks/>
          </p:cNvCxnSpPr>
          <p:nvPr/>
        </p:nvCxnSpPr>
        <p:spPr>
          <a:xfrm>
            <a:off x="7273466" y="434351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eur droit avec flèche 59">
            <a:extLst>
              <a:ext uri="{FF2B5EF4-FFF2-40B4-BE49-F238E27FC236}">
                <a16:creationId xmlns:a16="http://schemas.microsoft.com/office/drawing/2014/main" id="{AF951A68-E26B-7149-A052-CBAAF887F451}"/>
              </a:ext>
            </a:extLst>
          </p:cNvPr>
          <p:cNvCxnSpPr>
            <a:cxnSpLocks/>
          </p:cNvCxnSpPr>
          <p:nvPr/>
        </p:nvCxnSpPr>
        <p:spPr>
          <a:xfrm>
            <a:off x="6820737" y="434351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eur droit avec flèche 60">
            <a:extLst>
              <a:ext uri="{FF2B5EF4-FFF2-40B4-BE49-F238E27FC236}">
                <a16:creationId xmlns:a16="http://schemas.microsoft.com/office/drawing/2014/main" id="{C2C7143C-1504-3C4D-9151-D1918BCADEA7}"/>
              </a:ext>
            </a:extLst>
          </p:cNvPr>
          <p:cNvCxnSpPr>
            <a:cxnSpLocks/>
          </p:cNvCxnSpPr>
          <p:nvPr/>
        </p:nvCxnSpPr>
        <p:spPr>
          <a:xfrm>
            <a:off x="7692720" y="434351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eur droit avec flèche 61">
            <a:extLst>
              <a:ext uri="{FF2B5EF4-FFF2-40B4-BE49-F238E27FC236}">
                <a16:creationId xmlns:a16="http://schemas.microsoft.com/office/drawing/2014/main" id="{12E6B434-46C1-BF40-B2F8-56C729D3274D}"/>
              </a:ext>
            </a:extLst>
          </p:cNvPr>
          <p:cNvCxnSpPr>
            <a:cxnSpLocks/>
          </p:cNvCxnSpPr>
          <p:nvPr/>
        </p:nvCxnSpPr>
        <p:spPr>
          <a:xfrm>
            <a:off x="8598114" y="434351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Connecteur droit avec flèche 73">
            <a:extLst>
              <a:ext uri="{FF2B5EF4-FFF2-40B4-BE49-F238E27FC236}">
                <a16:creationId xmlns:a16="http://schemas.microsoft.com/office/drawing/2014/main" id="{8F2113AB-9DED-CA4E-B0CD-5190C0226497}"/>
              </a:ext>
            </a:extLst>
          </p:cNvPr>
          <p:cNvCxnSpPr>
            <a:cxnSpLocks/>
          </p:cNvCxnSpPr>
          <p:nvPr/>
        </p:nvCxnSpPr>
        <p:spPr>
          <a:xfrm>
            <a:off x="2619315" y="4621017"/>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necteur droit avec flèche 79">
            <a:extLst>
              <a:ext uri="{FF2B5EF4-FFF2-40B4-BE49-F238E27FC236}">
                <a16:creationId xmlns:a16="http://schemas.microsoft.com/office/drawing/2014/main" id="{CEB851AD-D689-1546-BB69-DA9AD1A769FC}"/>
              </a:ext>
            </a:extLst>
          </p:cNvPr>
          <p:cNvCxnSpPr>
            <a:cxnSpLocks/>
          </p:cNvCxnSpPr>
          <p:nvPr/>
        </p:nvCxnSpPr>
        <p:spPr>
          <a:xfrm>
            <a:off x="3514716" y="4621017"/>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Connecteur droit avec flèche 80">
            <a:extLst>
              <a:ext uri="{FF2B5EF4-FFF2-40B4-BE49-F238E27FC236}">
                <a16:creationId xmlns:a16="http://schemas.microsoft.com/office/drawing/2014/main" id="{7B4ED0BD-FECD-634F-B2BC-F099BFDA2C62}"/>
              </a:ext>
            </a:extLst>
          </p:cNvPr>
          <p:cNvCxnSpPr>
            <a:cxnSpLocks/>
          </p:cNvCxnSpPr>
          <p:nvPr/>
        </p:nvCxnSpPr>
        <p:spPr>
          <a:xfrm>
            <a:off x="4921484" y="4621017"/>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eur droit avec flèche 81">
            <a:extLst>
              <a:ext uri="{FF2B5EF4-FFF2-40B4-BE49-F238E27FC236}">
                <a16:creationId xmlns:a16="http://schemas.microsoft.com/office/drawing/2014/main" id="{EF2ABDEE-5EBB-DC49-9A88-0306ABC9EE88}"/>
              </a:ext>
            </a:extLst>
          </p:cNvPr>
          <p:cNvCxnSpPr>
            <a:cxnSpLocks/>
          </p:cNvCxnSpPr>
          <p:nvPr/>
        </p:nvCxnSpPr>
        <p:spPr>
          <a:xfrm>
            <a:off x="5872800" y="4621017"/>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eur droit avec flèche 82">
            <a:extLst>
              <a:ext uri="{FF2B5EF4-FFF2-40B4-BE49-F238E27FC236}">
                <a16:creationId xmlns:a16="http://schemas.microsoft.com/office/drawing/2014/main" id="{FB7F40C9-E3FA-3E40-8E78-B2D35E15378A}"/>
              </a:ext>
            </a:extLst>
          </p:cNvPr>
          <p:cNvCxnSpPr>
            <a:cxnSpLocks/>
          </p:cNvCxnSpPr>
          <p:nvPr/>
        </p:nvCxnSpPr>
        <p:spPr>
          <a:xfrm>
            <a:off x="6324339" y="4621017"/>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Connecteur droit avec flèche 83">
            <a:extLst>
              <a:ext uri="{FF2B5EF4-FFF2-40B4-BE49-F238E27FC236}">
                <a16:creationId xmlns:a16="http://schemas.microsoft.com/office/drawing/2014/main" id="{4AB30CC9-DBD5-224A-8DF6-2457813145E9}"/>
              </a:ext>
            </a:extLst>
          </p:cNvPr>
          <p:cNvCxnSpPr>
            <a:cxnSpLocks/>
          </p:cNvCxnSpPr>
          <p:nvPr/>
        </p:nvCxnSpPr>
        <p:spPr>
          <a:xfrm>
            <a:off x="7267207" y="4621017"/>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Connecteur droit avec flèche 84">
            <a:extLst>
              <a:ext uri="{FF2B5EF4-FFF2-40B4-BE49-F238E27FC236}">
                <a16:creationId xmlns:a16="http://schemas.microsoft.com/office/drawing/2014/main" id="{D1AF2414-7AD1-004E-9F68-625D2AB2C7D7}"/>
              </a:ext>
            </a:extLst>
          </p:cNvPr>
          <p:cNvCxnSpPr>
            <a:cxnSpLocks/>
          </p:cNvCxnSpPr>
          <p:nvPr/>
        </p:nvCxnSpPr>
        <p:spPr>
          <a:xfrm>
            <a:off x="6814478" y="4621017"/>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eur droit avec flèche 85">
            <a:extLst>
              <a:ext uri="{FF2B5EF4-FFF2-40B4-BE49-F238E27FC236}">
                <a16:creationId xmlns:a16="http://schemas.microsoft.com/office/drawing/2014/main" id="{F74586C3-7E78-7644-AA9C-C2E38F73465B}"/>
              </a:ext>
            </a:extLst>
          </p:cNvPr>
          <p:cNvCxnSpPr>
            <a:cxnSpLocks/>
          </p:cNvCxnSpPr>
          <p:nvPr/>
        </p:nvCxnSpPr>
        <p:spPr>
          <a:xfrm>
            <a:off x="7686461" y="4621017"/>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eur droit avec flèche 86">
            <a:extLst>
              <a:ext uri="{FF2B5EF4-FFF2-40B4-BE49-F238E27FC236}">
                <a16:creationId xmlns:a16="http://schemas.microsoft.com/office/drawing/2014/main" id="{E18EAAE8-98F0-974E-8A95-3C2AE6B95492}"/>
              </a:ext>
            </a:extLst>
          </p:cNvPr>
          <p:cNvCxnSpPr>
            <a:cxnSpLocks/>
          </p:cNvCxnSpPr>
          <p:nvPr/>
        </p:nvCxnSpPr>
        <p:spPr>
          <a:xfrm>
            <a:off x="8591855" y="4621017"/>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eur droit avec flèche 87">
            <a:extLst>
              <a:ext uri="{FF2B5EF4-FFF2-40B4-BE49-F238E27FC236}">
                <a16:creationId xmlns:a16="http://schemas.microsoft.com/office/drawing/2014/main" id="{5141EFCA-A17F-B540-AA79-F85A39BFAFB6}"/>
              </a:ext>
            </a:extLst>
          </p:cNvPr>
          <p:cNvCxnSpPr>
            <a:cxnSpLocks/>
          </p:cNvCxnSpPr>
          <p:nvPr/>
        </p:nvCxnSpPr>
        <p:spPr>
          <a:xfrm>
            <a:off x="2621038" y="48985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eur droit avec flèche 88">
            <a:extLst>
              <a:ext uri="{FF2B5EF4-FFF2-40B4-BE49-F238E27FC236}">
                <a16:creationId xmlns:a16="http://schemas.microsoft.com/office/drawing/2014/main" id="{8A53A865-193F-F64E-A35F-5D2E0E8F1FFC}"/>
              </a:ext>
            </a:extLst>
          </p:cNvPr>
          <p:cNvCxnSpPr>
            <a:cxnSpLocks/>
          </p:cNvCxnSpPr>
          <p:nvPr/>
        </p:nvCxnSpPr>
        <p:spPr>
          <a:xfrm>
            <a:off x="3516439" y="48985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Connecteur droit avec flèche 89">
            <a:extLst>
              <a:ext uri="{FF2B5EF4-FFF2-40B4-BE49-F238E27FC236}">
                <a16:creationId xmlns:a16="http://schemas.microsoft.com/office/drawing/2014/main" id="{42CF879C-140D-B34D-BCFC-B2C32C309206}"/>
              </a:ext>
            </a:extLst>
          </p:cNvPr>
          <p:cNvCxnSpPr>
            <a:cxnSpLocks/>
          </p:cNvCxnSpPr>
          <p:nvPr/>
        </p:nvCxnSpPr>
        <p:spPr>
          <a:xfrm>
            <a:off x="4923207" y="48985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Connecteur droit avec flèche 90">
            <a:extLst>
              <a:ext uri="{FF2B5EF4-FFF2-40B4-BE49-F238E27FC236}">
                <a16:creationId xmlns:a16="http://schemas.microsoft.com/office/drawing/2014/main" id="{AB51FB4D-DFBC-384D-96DB-82825BEF77AB}"/>
              </a:ext>
            </a:extLst>
          </p:cNvPr>
          <p:cNvCxnSpPr>
            <a:cxnSpLocks/>
          </p:cNvCxnSpPr>
          <p:nvPr/>
        </p:nvCxnSpPr>
        <p:spPr>
          <a:xfrm>
            <a:off x="5874523" y="48985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Connecteur droit avec flèche 91">
            <a:extLst>
              <a:ext uri="{FF2B5EF4-FFF2-40B4-BE49-F238E27FC236}">
                <a16:creationId xmlns:a16="http://schemas.microsoft.com/office/drawing/2014/main" id="{6C69829A-59E2-0544-9DD0-A7E2FD7D8158}"/>
              </a:ext>
            </a:extLst>
          </p:cNvPr>
          <p:cNvCxnSpPr>
            <a:cxnSpLocks/>
          </p:cNvCxnSpPr>
          <p:nvPr/>
        </p:nvCxnSpPr>
        <p:spPr>
          <a:xfrm>
            <a:off x="6326062" y="48985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Connecteur droit avec flèche 92">
            <a:extLst>
              <a:ext uri="{FF2B5EF4-FFF2-40B4-BE49-F238E27FC236}">
                <a16:creationId xmlns:a16="http://schemas.microsoft.com/office/drawing/2014/main" id="{F19E954D-B1F9-D44E-B17D-05B5C3164B72}"/>
              </a:ext>
            </a:extLst>
          </p:cNvPr>
          <p:cNvCxnSpPr>
            <a:cxnSpLocks/>
          </p:cNvCxnSpPr>
          <p:nvPr/>
        </p:nvCxnSpPr>
        <p:spPr>
          <a:xfrm>
            <a:off x="7268930" y="48985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Connecteur droit avec flèche 93">
            <a:extLst>
              <a:ext uri="{FF2B5EF4-FFF2-40B4-BE49-F238E27FC236}">
                <a16:creationId xmlns:a16="http://schemas.microsoft.com/office/drawing/2014/main" id="{CB8C5CF5-137E-4B4E-BD1C-958763F01F04}"/>
              </a:ext>
            </a:extLst>
          </p:cNvPr>
          <p:cNvCxnSpPr>
            <a:cxnSpLocks/>
          </p:cNvCxnSpPr>
          <p:nvPr/>
        </p:nvCxnSpPr>
        <p:spPr>
          <a:xfrm>
            <a:off x="6816201" y="48985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Connecteur droit avec flèche 94">
            <a:extLst>
              <a:ext uri="{FF2B5EF4-FFF2-40B4-BE49-F238E27FC236}">
                <a16:creationId xmlns:a16="http://schemas.microsoft.com/office/drawing/2014/main" id="{90102E84-ED7D-8541-9701-7B8B969CB435}"/>
              </a:ext>
            </a:extLst>
          </p:cNvPr>
          <p:cNvCxnSpPr>
            <a:cxnSpLocks/>
          </p:cNvCxnSpPr>
          <p:nvPr/>
        </p:nvCxnSpPr>
        <p:spPr>
          <a:xfrm>
            <a:off x="7688184" y="48985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Connecteur droit avec flèche 95">
            <a:extLst>
              <a:ext uri="{FF2B5EF4-FFF2-40B4-BE49-F238E27FC236}">
                <a16:creationId xmlns:a16="http://schemas.microsoft.com/office/drawing/2014/main" id="{118EB9D3-3387-1A4C-B82C-8B2ACC84526D}"/>
              </a:ext>
            </a:extLst>
          </p:cNvPr>
          <p:cNvCxnSpPr>
            <a:cxnSpLocks/>
          </p:cNvCxnSpPr>
          <p:nvPr/>
        </p:nvCxnSpPr>
        <p:spPr>
          <a:xfrm>
            <a:off x="8593578" y="4898522"/>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necteur droit avec flèche 96">
            <a:extLst>
              <a:ext uri="{FF2B5EF4-FFF2-40B4-BE49-F238E27FC236}">
                <a16:creationId xmlns:a16="http://schemas.microsoft.com/office/drawing/2014/main" id="{BB099D57-CEE3-1D4D-A6E3-411926DAD8C6}"/>
              </a:ext>
            </a:extLst>
          </p:cNvPr>
          <p:cNvCxnSpPr>
            <a:cxnSpLocks/>
          </p:cNvCxnSpPr>
          <p:nvPr/>
        </p:nvCxnSpPr>
        <p:spPr>
          <a:xfrm>
            <a:off x="2619315" y="5165010"/>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Connecteur droit avec flèche 97">
            <a:extLst>
              <a:ext uri="{FF2B5EF4-FFF2-40B4-BE49-F238E27FC236}">
                <a16:creationId xmlns:a16="http://schemas.microsoft.com/office/drawing/2014/main" id="{DBB0FA3E-609C-6248-81DA-53269A676E4A}"/>
              </a:ext>
            </a:extLst>
          </p:cNvPr>
          <p:cNvCxnSpPr>
            <a:cxnSpLocks/>
          </p:cNvCxnSpPr>
          <p:nvPr/>
        </p:nvCxnSpPr>
        <p:spPr>
          <a:xfrm>
            <a:off x="3514716" y="5165010"/>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Connecteur droit avec flèche 98">
            <a:extLst>
              <a:ext uri="{FF2B5EF4-FFF2-40B4-BE49-F238E27FC236}">
                <a16:creationId xmlns:a16="http://schemas.microsoft.com/office/drawing/2014/main" id="{FD8BB660-1AF3-6346-8743-640C6BF3E82F}"/>
              </a:ext>
            </a:extLst>
          </p:cNvPr>
          <p:cNvCxnSpPr>
            <a:cxnSpLocks/>
          </p:cNvCxnSpPr>
          <p:nvPr/>
        </p:nvCxnSpPr>
        <p:spPr>
          <a:xfrm>
            <a:off x="4921484" y="5165010"/>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cteur droit avec flèche 99">
            <a:extLst>
              <a:ext uri="{FF2B5EF4-FFF2-40B4-BE49-F238E27FC236}">
                <a16:creationId xmlns:a16="http://schemas.microsoft.com/office/drawing/2014/main" id="{96524041-C9E8-FA4F-B726-9895AA60AC26}"/>
              </a:ext>
            </a:extLst>
          </p:cNvPr>
          <p:cNvCxnSpPr>
            <a:cxnSpLocks/>
          </p:cNvCxnSpPr>
          <p:nvPr/>
        </p:nvCxnSpPr>
        <p:spPr>
          <a:xfrm>
            <a:off x="5872800" y="5165010"/>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Connecteur droit avec flèche 100">
            <a:extLst>
              <a:ext uri="{FF2B5EF4-FFF2-40B4-BE49-F238E27FC236}">
                <a16:creationId xmlns:a16="http://schemas.microsoft.com/office/drawing/2014/main" id="{CC19B20E-B04E-884F-B964-419039B451A3}"/>
              </a:ext>
            </a:extLst>
          </p:cNvPr>
          <p:cNvCxnSpPr>
            <a:cxnSpLocks/>
          </p:cNvCxnSpPr>
          <p:nvPr/>
        </p:nvCxnSpPr>
        <p:spPr>
          <a:xfrm>
            <a:off x="6324339" y="5165010"/>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Connecteur droit avec flèche 101">
            <a:extLst>
              <a:ext uri="{FF2B5EF4-FFF2-40B4-BE49-F238E27FC236}">
                <a16:creationId xmlns:a16="http://schemas.microsoft.com/office/drawing/2014/main" id="{9D986BE6-025D-F647-855A-1A4A94913FF0}"/>
              </a:ext>
            </a:extLst>
          </p:cNvPr>
          <p:cNvCxnSpPr>
            <a:cxnSpLocks/>
          </p:cNvCxnSpPr>
          <p:nvPr/>
        </p:nvCxnSpPr>
        <p:spPr>
          <a:xfrm>
            <a:off x="7267207" y="5165010"/>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Connecteur droit avec flèche 102">
            <a:extLst>
              <a:ext uri="{FF2B5EF4-FFF2-40B4-BE49-F238E27FC236}">
                <a16:creationId xmlns:a16="http://schemas.microsoft.com/office/drawing/2014/main" id="{B636FBF5-BABE-AF46-9F3C-0F80A85F96A3}"/>
              </a:ext>
            </a:extLst>
          </p:cNvPr>
          <p:cNvCxnSpPr>
            <a:cxnSpLocks/>
          </p:cNvCxnSpPr>
          <p:nvPr/>
        </p:nvCxnSpPr>
        <p:spPr>
          <a:xfrm>
            <a:off x="6814478" y="5165010"/>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Connecteur droit avec flèche 103">
            <a:extLst>
              <a:ext uri="{FF2B5EF4-FFF2-40B4-BE49-F238E27FC236}">
                <a16:creationId xmlns:a16="http://schemas.microsoft.com/office/drawing/2014/main" id="{446320EF-412A-7048-A2F6-EED9A9EB3D0A}"/>
              </a:ext>
            </a:extLst>
          </p:cNvPr>
          <p:cNvCxnSpPr>
            <a:cxnSpLocks/>
          </p:cNvCxnSpPr>
          <p:nvPr/>
        </p:nvCxnSpPr>
        <p:spPr>
          <a:xfrm>
            <a:off x="7686461" y="5165010"/>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Connecteur droit avec flèche 104">
            <a:extLst>
              <a:ext uri="{FF2B5EF4-FFF2-40B4-BE49-F238E27FC236}">
                <a16:creationId xmlns:a16="http://schemas.microsoft.com/office/drawing/2014/main" id="{8798315E-5A85-434A-A1B3-C71A9127839B}"/>
              </a:ext>
            </a:extLst>
          </p:cNvPr>
          <p:cNvCxnSpPr>
            <a:cxnSpLocks/>
          </p:cNvCxnSpPr>
          <p:nvPr/>
        </p:nvCxnSpPr>
        <p:spPr>
          <a:xfrm>
            <a:off x="8591855" y="5165010"/>
            <a:ext cx="0" cy="28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295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7" grpId="0" animBg="1"/>
      <p:bldP spid="65" grpId="0" animBg="1"/>
      <p:bldP spid="66" grpId="0" animBg="1"/>
      <p:bldP spid="67" grpId="0" animBg="1"/>
      <p:bldP spid="77" grpId="0" animBg="1"/>
      <p:bldP spid="78" grpId="0" animBg="1"/>
      <p:bldP spid="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357209" y="182563"/>
            <a:ext cx="364074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Problèmes d’optimisation</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638344" y="544513"/>
            <a:ext cx="135325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509344"/>
            <a:chOff x="0" y="998538"/>
            <a:chExt cx="9144000" cy="350934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942281" y="1166813"/>
              <a:ext cx="5035031"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Problème du sac à dos</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2" cy="3000821"/>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4 - Algorithme génétique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Un génome sera ici constitué d’une suite de 1 et de 0 correspondant à des choix effectués sur certains objets.</a:t>
              </a:r>
            </a:p>
            <a:p>
              <a:pPr lvl="1" algn="just">
                <a:spcAft>
                  <a:spcPts val="600"/>
                </a:spcAft>
                <a:buFont typeface="Wingdings" pitchFamily="2" charset="2"/>
                <a:buChar char="§"/>
              </a:pPr>
              <a:r>
                <a:rPr lang="fr-FR" i="1" dirty="0">
                  <a:solidFill>
                    <a:srgbClr val="800080"/>
                  </a:solidFill>
                </a:rPr>
                <a:t> 1 - Le principe va consister dans un premier temps à choisir aléatoirement une population de solutions acceptables.</a:t>
              </a:r>
            </a:p>
            <a:p>
              <a:pPr lvl="1" algn="just">
                <a:spcAft>
                  <a:spcPts val="600"/>
                </a:spcAft>
                <a:buFont typeface="Wingdings" pitchFamily="2" charset="2"/>
                <a:buChar char="§"/>
              </a:pPr>
              <a:r>
                <a:rPr lang="fr-FR" i="1" dirty="0">
                  <a:solidFill>
                    <a:srgbClr val="800080"/>
                  </a:solidFill>
                </a:rPr>
                <a:t> Lors du choix de cette population il est nécessaire que les objets respectent les contraintes. Ici la somme des poids inférieure à 15kg.</a:t>
              </a:r>
            </a:p>
            <a:p>
              <a:pPr lvl="1" algn="just">
                <a:spcAft>
                  <a:spcPts val="600"/>
                </a:spcAft>
                <a:buFont typeface="Wingdings" pitchFamily="2" charset="2"/>
                <a:buChar char="§"/>
              </a:pPr>
              <a:r>
                <a:rPr lang="fr-FR" i="1" dirty="0">
                  <a:solidFill>
                    <a:srgbClr val="800080"/>
                  </a:solidFill>
                </a:rPr>
                <a:t> Il pourrait être intéressant que tous les objets apparaissent au moins une fois dans les génomes de la population de base.</a:t>
              </a:r>
            </a:p>
          </p:txBody>
        </p:sp>
      </p:grpSp>
      <p:graphicFrame>
        <p:nvGraphicFramePr>
          <p:cNvPr id="14" name="Tableau 4">
            <a:extLst>
              <a:ext uri="{FF2B5EF4-FFF2-40B4-BE49-F238E27FC236}">
                <a16:creationId xmlns:a16="http://schemas.microsoft.com/office/drawing/2014/main" id="{A16CE822-AF9E-C041-AA44-21F5495F1BF7}"/>
              </a:ext>
            </a:extLst>
          </p:cNvPr>
          <p:cNvGraphicFramePr>
            <a:graphicFrameLocks noGrp="1"/>
          </p:cNvGraphicFramePr>
          <p:nvPr>
            <p:extLst>
              <p:ext uri="{D42A27DB-BD31-4B8C-83A1-F6EECF244321}">
                <p14:modId xmlns:p14="http://schemas.microsoft.com/office/powerpoint/2010/main" val="2100045386"/>
              </p:ext>
            </p:extLst>
          </p:nvPr>
        </p:nvGraphicFramePr>
        <p:xfrm>
          <a:off x="309282" y="4616355"/>
          <a:ext cx="8533377" cy="1854200"/>
        </p:xfrm>
        <a:graphic>
          <a:graphicData uri="http://schemas.openxmlformats.org/drawingml/2006/table">
            <a:tbl>
              <a:tblPr firstRow="1" bandRow="1">
                <a:tableStyleId>{5C22544A-7EE6-4342-B048-85BDC9FD1C3A}</a:tableStyleId>
              </a:tblPr>
              <a:tblGrid>
                <a:gridCol w="1219053">
                  <a:extLst>
                    <a:ext uri="{9D8B030D-6E8A-4147-A177-3AD203B41FA5}">
                      <a16:colId xmlns:a16="http://schemas.microsoft.com/office/drawing/2014/main" val="1014089598"/>
                    </a:ext>
                  </a:extLst>
                </a:gridCol>
                <a:gridCol w="609527">
                  <a:extLst>
                    <a:ext uri="{9D8B030D-6E8A-4147-A177-3AD203B41FA5}">
                      <a16:colId xmlns:a16="http://schemas.microsoft.com/office/drawing/2014/main" val="1072781514"/>
                    </a:ext>
                  </a:extLst>
                </a:gridCol>
                <a:gridCol w="609527">
                  <a:extLst>
                    <a:ext uri="{9D8B030D-6E8A-4147-A177-3AD203B41FA5}">
                      <a16:colId xmlns:a16="http://schemas.microsoft.com/office/drawing/2014/main" val="2383041290"/>
                    </a:ext>
                  </a:extLst>
                </a:gridCol>
                <a:gridCol w="609527">
                  <a:extLst>
                    <a:ext uri="{9D8B030D-6E8A-4147-A177-3AD203B41FA5}">
                      <a16:colId xmlns:a16="http://schemas.microsoft.com/office/drawing/2014/main" val="3553273266"/>
                    </a:ext>
                  </a:extLst>
                </a:gridCol>
                <a:gridCol w="609527">
                  <a:extLst>
                    <a:ext uri="{9D8B030D-6E8A-4147-A177-3AD203B41FA5}">
                      <a16:colId xmlns:a16="http://schemas.microsoft.com/office/drawing/2014/main" val="3364724726"/>
                    </a:ext>
                  </a:extLst>
                </a:gridCol>
                <a:gridCol w="609527">
                  <a:extLst>
                    <a:ext uri="{9D8B030D-6E8A-4147-A177-3AD203B41FA5}">
                      <a16:colId xmlns:a16="http://schemas.microsoft.com/office/drawing/2014/main" val="1794493236"/>
                    </a:ext>
                  </a:extLst>
                </a:gridCol>
                <a:gridCol w="609527">
                  <a:extLst>
                    <a:ext uri="{9D8B030D-6E8A-4147-A177-3AD203B41FA5}">
                      <a16:colId xmlns:a16="http://schemas.microsoft.com/office/drawing/2014/main" val="1409268738"/>
                    </a:ext>
                  </a:extLst>
                </a:gridCol>
                <a:gridCol w="609527">
                  <a:extLst>
                    <a:ext uri="{9D8B030D-6E8A-4147-A177-3AD203B41FA5}">
                      <a16:colId xmlns:a16="http://schemas.microsoft.com/office/drawing/2014/main" val="2905871771"/>
                    </a:ext>
                  </a:extLst>
                </a:gridCol>
                <a:gridCol w="609527">
                  <a:extLst>
                    <a:ext uri="{9D8B030D-6E8A-4147-A177-3AD203B41FA5}">
                      <a16:colId xmlns:a16="http://schemas.microsoft.com/office/drawing/2014/main" val="2793844539"/>
                    </a:ext>
                  </a:extLst>
                </a:gridCol>
                <a:gridCol w="609527">
                  <a:extLst>
                    <a:ext uri="{9D8B030D-6E8A-4147-A177-3AD203B41FA5}">
                      <a16:colId xmlns:a16="http://schemas.microsoft.com/office/drawing/2014/main" val="525585016"/>
                    </a:ext>
                  </a:extLst>
                </a:gridCol>
                <a:gridCol w="609527">
                  <a:extLst>
                    <a:ext uri="{9D8B030D-6E8A-4147-A177-3AD203B41FA5}">
                      <a16:colId xmlns:a16="http://schemas.microsoft.com/office/drawing/2014/main" val="3986468177"/>
                    </a:ext>
                  </a:extLst>
                </a:gridCol>
                <a:gridCol w="609527">
                  <a:extLst>
                    <a:ext uri="{9D8B030D-6E8A-4147-A177-3AD203B41FA5}">
                      <a16:colId xmlns:a16="http://schemas.microsoft.com/office/drawing/2014/main" val="555823197"/>
                    </a:ext>
                  </a:extLst>
                </a:gridCol>
                <a:gridCol w="609527">
                  <a:extLst>
                    <a:ext uri="{9D8B030D-6E8A-4147-A177-3AD203B41FA5}">
                      <a16:colId xmlns:a16="http://schemas.microsoft.com/office/drawing/2014/main" val="3111632421"/>
                    </a:ext>
                  </a:extLst>
                </a:gridCol>
              </a:tblGrid>
              <a:tr h="370840">
                <a:tc>
                  <a:txBody>
                    <a:bodyPr/>
                    <a:lstStyle/>
                    <a:p>
                      <a:pPr algn="ctr"/>
                      <a:endParaRPr lang="fr-F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1</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2</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3</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4</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5</a:t>
                      </a:r>
                      <a:endParaRPr lang="fr-FR"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6</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7</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8</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9</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10</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11</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1" u="none" strike="noStrike" kern="1200" cap="none" spc="0" normalizeH="0" baseline="0" noProof="0" dirty="0">
                          <a:ln>
                            <a:noFill/>
                          </a:ln>
                          <a:solidFill>
                            <a:srgbClr val="800080"/>
                          </a:solidFill>
                          <a:effectLst/>
                          <a:uLnTx/>
                          <a:uFillTx/>
                          <a:latin typeface="Arial"/>
                          <a:ea typeface="+mn-ea"/>
                          <a:cs typeface="Arial"/>
                        </a:rPr>
                        <a:t>12</a:t>
                      </a:r>
                      <a:endParaRPr kumimoji="0" lang="fr-FR" sz="1600" b="1" i="0" u="none" strike="noStrike" kern="1200" cap="none" spc="0" normalizeH="0" baseline="-25000" noProof="0" dirty="0">
                        <a:ln>
                          <a:noFill/>
                        </a:ln>
                        <a:solidFill>
                          <a:srgbClr val="FFFFFF"/>
                        </a:solidFill>
                        <a:effectLst/>
                        <a:uLnTx/>
                        <a:uFillTx/>
                        <a:latin typeface="Arial"/>
                        <a:ea typeface="+mn-ea"/>
                        <a:cs typeface="Arial"/>
                      </a:endParaRPr>
                    </a:p>
                  </a:txBody>
                  <a:tcPr/>
                </a:tc>
                <a:extLst>
                  <a:ext uri="{0D108BD9-81ED-4DB2-BD59-A6C34878D82A}">
                    <a16:rowId xmlns:a16="http://schemas.microsoft.com/office/drawing/2014/main" val="26728922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Prix (c) </a:t>
                      </a:r>
                      <a:endParaRPr lang="fr-FR" sz="1600" baseline="-25000" dirty="0"/>
                    </a:p>
                  </a:txBody>
                  <a:tcPr/>
                </a:tc>
                <a:tc>
                  <a:txBody>
                    <a:bodyPr/>
                    <a:lstStyle/>
                    <a:p>
                      <a:pPr algn="ctr"/>
                      <a:r>
                        <a:rPr lang="fr-FR" sz="1600" b="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5</a:t>
                      </a:r>
                    </a:p>
                  </a:txBody>
                  <a:tcPr/>
                </a:tc>
                <a:extLst>
                  <a:ext uri="{0D108BD9-81ED-4DB2-BD59-A6C34878D82A}">
                    <a16:rowId xmlns:a16="http://schemas.microsoft.com/office/drawing/2014/main" val="4271957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Poids (w)</a:t>
                      </a:r>
                      <a:endParaRPr lang="fr-FR" sz="1600" baseline="-25000" dirty="0"/>
                    </a:p>
                  </a:txBody>
                  <a:tcPr/>
                </a:tc>
                <a:tc>
                  <a:txBody>
                    <a:bodyPr/>
                    <a:lstStyle/>
                    <a:p>
                      <a:pPr algn="ctr"/>
                      <a:r>
                        <a:rPr lang="fr-FR" sz="1600" b="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7</a:t>
                      </a:r>
                    </a:p>
                  </a:txBody>
                  <a:tcPr/>
                </a:tc>
                <a:extLst>
                  <a:ext uri="{0D108BD9-81ED-4DB2-BD59-A6C34878D82A}">
                    <a16:rowId xmlns:a16="http://schemas.microsoft.com/office/drawing/2014/main" val="22086314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Génome-1</a:t>
                      </a:r>
                      <a:endParaRPr lang="fr-FR" sz="1600" baseline="-25000" dirty="0"/>
                    </a:p>
                  </a:txBody>
                  <a:tcPr/>
                </a:tc>
                <a:tc>
                  <a:txBody>
                    <a:bodyPr/>
                    <a:lstStyle/>
                    <a:p>
                      <a:pPr algn="ctr"/>
                      <a:r>
                        <a:rPr lang="fr-FR" sz="1600"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extLst>
                  <a:ext uri="{0D108BD9-81ED-4DB2-BD59-A6C34878D82A}">
                    <a16:rowId xmlns:a16="http://schemas.microsoft.com/office/drawing/2014/main" val="36106463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i="1" dirty="0">
                          <a:solidFill>
                            <a:srgbClr val="800080"/>
                          </a:solidFill>
                        </a:rPr>
                        <a:t>Génome-2</a:t>
                      </a:r>
                      <a:endParaRPr lang="fr-FR" sz="1600" baseline="-25000" dirty="0"/>
                    </a:p>
                  </a:txBody>
                  <a:tcPr/>
                </a:tc>
                <a:tc>
                  <a:txBody>
                    <a:bodyPr/>
                    <a:lstStyle/>
                    <a:p>
                      <a:pPr algn="ctr"/>
                      <a:r>
                        <a:rPr lang="fr-FR" sz="1600"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Arial"/>
                          <a:ea typeface="+mn-ea"/>
                          <a:cs typeface="Arial"/>
                        </a:rPr>
                        <a:t>0</a:t>
                      </a:r>
                    </a:p>
                  </a:txBody>
                  <a:tcPr/>
                </a:tc>
                <a:extLst>
                  <a:ext uri="{0D108BD9-81ED-4DB2-BD59-A6C34878D82A}">
                    <a16:rowId xmlns:a16="http://schemas.microsoft.com/office/drawing/2014/main" val="1996074566"/>
                  </a:ext>
                </a:extLst>
              </a:tr>
            </a:tbl>
          </a:graphicData>
        </a:graphic>
      </p:graphicFrame>
    </p:spTree>
    <p:extLst>
      <p:ext uri="{BB962C8B-B14F-4D97-AF65-F5344CB8AC3E}">
        <p14:creationId xmlns:p14="http://schemas.microsoft.com/office/powerpoint/2010/main" val="2062495338"/>
      </p:ext>
    </p:extLst>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170245</TotalTime>
  <Words>4075</Words>
  <Application>Microsoft Macintosh PowerPoint</Application>
  <PresentationFormat>Affichage à l'écran (4:3)</PresentationFormat>
  <Paragraphs>1068</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Cambria Math</vt:lpstr>
      <vt:lpstr>Wingdings</vt:lpstr>
      <vt:lpstr>Modèle par défaut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agostini_s</dc:creator>
  <cp:lastModifiedBy>Microsoft Office User</cp:lastModifiedBy>
  <cp:revision>2498</cp:revision>
  <dcterms:created xsi:type="dcterms:W3CDTF">2009-01-28T14:31:44Z</dcterms:created>
  <dcterms:modified xsi:type="dcterms:W3CDTF">2022-10-03T19:31:06Z</dcterms:modified>
</cp:coreProperties>
</file>