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ab212cb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ab212cb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First we need to go to admob and register our app</a:t>
            </a:r>
            <a:endParaRPr/>
          </a:p>
          <a:p>
            <a:pPr indent="-298450" lvl="0" marL="457200" rtl="0" algn="l">
              <a:spcBef>
                <a:spcPts val="0"/>
              </a:spcBef>
              <a:spcAft>
                <a:spcPts val="0"/>
              </a:spcAft>
              <a:buSzPts val="1100"/>
              <a:buChar char="●"/>
            </a:pPr>
            <a:r>
              <a:rPr lang="de"/>
              <a:t>the generated appid should be saved for later</a:t>
            </a:r>
            <a:endParaRPr/>
          </a:p>
          <a:p>
            <a:pPr indent="-298450" lvl="0" marL="457200" rtl="0" algn="l">
              <a:spcBef>
                <a:spcPts val="0"/>
              </a:spcBef>
              <a:spcAft>
                <a:spcPts val="0"/>
              </a:spcAft>
              <a:buSzPts val="1100"/>
              <a:buChar char="●"/>
            </a:pPr>
            <a:r>
              <a:rPr lang="de"/>
              <a:t>after doing this we can go to our project</a:t>
            </a:r>
            <a:endParaRPr/>
          </a:p>
          <a:p>
            <a:pPr indent="-298450" lvl="1" marL="914400" rtl="0" algn="l">
              <a:spcBef>
                <a:spcPts val="0"/>
              </a:spcBef>
              <a:spcAft>
                <a:spcPts val="0"/>
              </a:spcAft>
              <a:buSzPts val="1100"/>
              <a:buChar char="○"/>
            </a:pPr>
            <a:r>
              <a:rPr lang="de"/>
              <a:t>i created a default project with nothing on it apart from an appbar at the top</a:t>
            </a:r>
            <a:endParaRPr/>
          </a:p>
          <a:p>
            <a:pPr indent="-298450" lvl="1" marL="914400" rtl="0" algn="l">
              <a:spcBef>
                <a:spcPts val="0"/>
              </a:spcBef>
              <a:spcAft>
                <a:spcPts val="0"/>
              </a:spcAft>
              <a:buSzPts val="1100"/>
              <a:buChar char="○"/>
            </a:pPr>
            <a:r>
              <a:rPr lang="de"/>
              <a:t>first we go to the androidmanifest.xml and put in this snippet</a:t>
            </a:r>
            <a:endParaRPr/>
          </a:p>
          <a:p>
            <a:pPr indent="-298450" lvl="1" marL="914400" rtl="0" algn="l">
              <a:spcBef>
                <a:spcPts val="0"/>
              </a:spcBef>
              <a:spcAft>
                <a:spcPts val="0"/>
              </a:spcAft>
              <a:buSzPts val="1100"/>
              <a:buChar char="○"/>
            </a:pPr>
            <a:r>
              <a:rPr lang="de"/>
              <a:t>then we add our appid from admob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ab212cbd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ab212cbd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next we go to the pubspec.yaml and add the dependencie for our package</a:t>
            </a:r>
            <a:endParaRPr/>
          </a:p>
          <a:p>
            <a:pPr indent="-298450" lvl="0" marL="457200" rtl="0" algn="l">
              <a:spcBef>
                <a:spcPts val="0"/>
              </a:spcBef>
              <a:spcAft>
                <a:spcPts val="0"/>
              </a:spcAft>
              <a:buSzPts val="1100"/>
              <a:buChar char="●"/>
            </a:pPr>
            <a:r>
              <a:rPr lang="de"/>
              <a:t>after doing this we go to the main.dart and click the dependencies</a:t>
            </a:r>
            <a:endParaRPr/>
          </a:p>
          <a:p>
            <a:pPr indent="-298450" lvl="0" marL="457200" rtl="0" algn="l">
              <a:spcBef>
                <a:spcPts val="0"/>
              </a:spcBef>
              <a:spcAft>
                <a:spcPts val="0"/>
              </a:spcAft>
              <a:buSzPts val="1100"/>
              <a:buChar char="●"/>
            </a:pPr>
            <a:r>
              <a:rPr lang="de"/>
              <a:t>now we can start to program the ads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abf5f28a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abf5f28a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next we go to the pubspec.yaml and add the dependencie for our package</a:t>
            </a:r>
            <a:endParaRPr/>
          </a:p>
          <a:p>
            <a:pPr indent="-298450" lvl="0" marL="457200" rtl="0" algn="l">
              <a:spcBef>
                <a:spcPts val="0"/>
              </a:spcBef>
              <a:spcAft>
                <a:spcPts val="0"/>
              </a:spcAft>
              <a:buSzPts val="1100"/>
              <a:buChar char="●"/>
            </a:pPr>
            <a:r>
              <a:rPr lang="de"/>
              <a:t>after doing this we go to the main.dart and click the dependencies</a:t>
            </a:r>
            <a:endParaRPr/>
          </a:p>
          <a:p>
            <a:pPr indent="-298450" lvl="0" marL="457200" rtl="0" algn="l">
              <a:spcBef>
                <a:spcPts val="0"/>
              </a:spcBef>
              <a:spcAft>
                <a:spcPts val="0"/>
              </a:spcAft>
              <a:buSzPts val="1100"/>
              <a:buChar char="●"/>
            </a:pPr>
            <a:r>
              <a:rPr lang="de"/>
              <a:t>now we can start to program the ads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abf5f28a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bf5f28a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next we go to the pubspec.yaml and add the dependencie for our package</a:t>
            </a:r>
            <a:endParaRPr/>
          </a:p>
          <a:p>
            <a:pPr indent="-298450" lvl="0" marL="457200" rtl="0" algn="l">
              <a:spcBef>
                <a:spcPts val="0"/>
              </a:spcBef>
              <a:spcAft>
                <a:spcPts val="0"/>
              </a:spcAft>
              <a:buSzPts val="1100"/>
              <a:buChar char="●"/>
            </a:pPr>
            <a:r>
              <a:rPr lang="de"/>
              <a:t>after doing this we go to the main.dart and click the dependencies</a:t>
            </a:r>
            <a:endParaRPr/>
          </a:p>
          <a:p>
            <a:pPr indent="-298450" lvl="0" marL="457200" rtl="0" algn="l">
              <a:spcBef>
                <a:spcPts val="0"/>
              </a:spcBef>
              <a:spcAft>
                <a:spcPts val="0"/>
              </a:spcAft>
              <a:buSzPts val="1100"/>
              <a:buChar char="●"/>
            </a:pPr>
            <a:r>
              <a:rPr lang="de"/>
              <a:t>now we can start to program the ads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abf5f28a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abf5f28a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next we go to the pubspec.yaml and add the dependencie for our package</a:t>
            </a:r>
            <a:endParaRPr/>
          </a:p>
          <a:p>
            <a:pPr indent="-298450" lvl="0" marL="457200" rtl="0" algn="l">
              <a:spcBef>
                <a:spcPts val="0"/>
              </a:spcBef>
              <a:spcAft>
                <a:spcPts val="0"/>
              </a:spcAft>
              <a:buSzPts val="1100"/>
              <a:buChar char="●"/>
            </a:pPr>
            <a:r>
              <a:rPr lang="de"/>
              <a:t>after doing this we go to the main.dart and click the dependencies</a:t>
            </a:r>
            <a:endParaRPr/>
          </a:p>
          <a:p>
            <a:pPr indent="-298450" lvl="0" marL="457200" rtl="0" algn="l">
              <a:spcBef>
                <a:spcPts val="0"/>
              </a:spcBef>
              <a:spcAft>
                <a:spcPts val="0"/>
              </a:spcAft>
              <a:buSzPts val="1100"/>
              <a:buChar char="●"/>
            </a:pPr>
            <a:r>
              <a:rPr lang="de"/>
              <a:t>now we can start to program the ads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bb080f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bb080f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firebase:</a:t>
            </a:r>
            <a:endParaRPr/>
          </a:p>
          <a:p>
            <a:pPr indent="0" lvl="0" marL="0" rtl="0" algn="l">
              <a:spcBef>
                <a:spcPts val="0"/>
              </a:spcBef>
              <a:spcAft>
                <a:spcPts val="0"/>
              </a:spcAft>
              <a:buNone/>
            </a:pPr>
            <a:r>
              <a:rPr lang="de"/>
              <a:t>helfen webapps und mobile apps zusammenzubringen und gemeinsam features zu benutzen und benutzerdaten zu sammeln</a:t>
            </a:r>
            <a:endParaRPr/>
          </a:p>
          <a:p>
            <a:pPr indent="0" lvl="0" marL="0" rtl="0" algn="l">
              <a:spcBef>
                <a:spcPts val="0"/>
              </a:spcBef>
              <a:spcAft>
                <a:spcPts val="0"/>
              </a:spcAft>
              <a:buNone/>
            </a:pPr>
            <a:r>
              <a:rPr lang="de"/>
              <a:t>	build: unterstützung bei entwicklung</a:t>
            </a:r>
            <a:endParaRPr/>
          </a:p>
          <a:p>
            <a:pPr indent="0" lvl="0" marL="0" rtl="0" algn="l">
              <a:spcBef>
                <a:spcPts val="0"/>
              </a:spcBef>
              <a:spcAft>
                <a:spcPts val="0"/>
              </a:spcAft>
              <a:buNone/>
            </a:pPr>
            <a:r>
              <a:rPr lang="de"/>
              <a:t>	quality: unterstützung nach realease</a:t>
            </a:r>
            <a:endParaRPr/>
          </a:p>
          <a:p>
            <a:pPr indent="0" lvl="0" marL="0" rtl="0" algn="l">
              <a:spcBef>
                <a:spcPts val="0"/>
              </a:spcBef>
              <a:spcAft>
                <a:spcPts val="0"/>
              </a:spcAft>
              <a:buNone/>
            </a:pPr>
            <a:r>
              <a:rPr lang="de"/>
              <a:t>	business: business methoden</a:t>
            </a:r>
            <a:endParaRPr/>
          </a:p>
          <a:p>
            <a:pPr indent="0" lvl="0" marL="0" rtl="0" algn="l">
              <a:spcBef>
                <a:spcPts val="0"/>
              </a:spcBef>
              <a:spcAft>
                <a:spcPts val="0"/>
              </a:spcAft>
              <a:buNone/>
            </a:pPr>
            <a:r>
              <a:rPr lang="de"/>
              <a:t>kann für verschieden projekte genutzt werden:</a:t>
            </a:r>
            <a:endParaRPr/>
          </a:p>
          <a:p>
            <a:pPr indent="0" lvl="0" marL="0" rtl="0" algn="l">
              <a:spcBef>
                <a:spcPts val="0"/>
              </a:spcBef>
              <a:spcAft>
                <a:spcPts val="0"/>
              </a:spcAft>
              <a:buNone/>
            </a:pPr>
            <a:r>
              <a:rPr lang="de"/>
              <a:t>	web</a:t>
            </a:r>
            <a:endParaRPr/>
          </a:p>
          <a:p>
            <a:pPr indent="0" lvl="0" marL="0" rtl="0" algn="l">
              <a:spcBef>
                <a:spcPts val="0"/>
              </a:spcBef>
              <a:spcAft>
                <a:spcPts val="0"/>
              </a:spcAft>
              <a:buNone/>
            </a:pPr>
            <a:r>
              <a:rPr lang="de"/>
              <a:t>	mobile</a:t>
            </a:r>
            <a:endParaRPr/>
          </a:p>
          <a:p>
            <a:pPr indent="0" lvl="0" marL="0" rtl="0" algn="l">
              <a:spcBef>
                <a:spcPts val="0"/>
              </a:spcBef>
              <a:spcAft>
                <a:spcPts val="0"/>
              </a:spcAft>
              <a:buNone/>
            </a:pPr>
            <a:r>
              <a:rPr lang="de"/>
              <a:t>free: nutzungskontingente für verschiedene Funktionen, analyticsdaten kostenlos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ab212cb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b212cb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firebase:</a:t>
            </a:r>
            <a:endParaRPr/>
          </a:p>
          <a:p>
            <a:pPr indent="0" lvl="0" marL="0" rtl="0" algn="l">
              <a:spcBef>
                <a:spcPts val="0"/>
              </a:spcBef>
              <a:spcAft>
                <a:spcPts val="0"/>
              </a:spcAft>
              <a:buNone/>
            </a:pPr>
            <a:r>
              <a:rPr lang="de"/>
              <a:t>give you a big amount of features to use in your applications </a:t>
            </a:r>
            <a:endParaRPr/>
          </a:p>
          <a:p>
            <a:pPr indent="0" lvl="0" marL="0" rtl="0" algn="l">
              <a:spcBef>
                <a:spcPts val="0"/>
              </a:spcBef>
              <a:spcAft>
                <a:spcPts val="0"/>
              </a:spcAft>
              <a:buNone/>
            </a:pPr>
            <a:r>
              <a:rPr lang="de"/>
              <a:t>	build: cloud storage, authentication</a:t>
            </a:r>
            <a:endParaRPr/>
          </a:p>
          <a:p>
            <a:pPr indent="0" lvl="0" marL="0" rtl="0" algn="l">
              <a:spcBef>
                <a:spcPts val="0"/>
              </a:spcBef>
              <a:spcAft>
                <a:spcPts val="0"/>
              </a:spcAft>
              <a:buNone/>
            </a:pPr>
            <a:r>
              <a:rPr lang="de"/>
              <a:t>	quality: crashlytics, performance monitoring</a:t>
            </a:r>
            <a:endParaRPr/>
          </a:p>
          <a:p>
            <a:pPr indent="0" lvl="0" marL="0" rtl="0" algn="l">
              <a:spcBef>
                <a:spcPts val="0"/>
              </a:spcBef>
              <a:spcAft>
                <a:spcPts val="0"/>
              </a:spcAft>
              <a:buNone/>
            </a:pPr>
            <a:r>
              <a:rPr lang="de"/>
              <a:t>	business: google analytics, in-app messaging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abb080f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abb080f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kann für verschieden projekte genutzt werden:</a:t>
            </a:r>
            <a:endParaRPr/>
          </a:p>
          <a:p>
            <a:pPr indent="0" lvl="0" marL="0" rtl="0" algn="l">
              <a:spcBef>
                <a:spcPts val="0"/>
              </a:spcBef>
              <a:spcAft>
                <a:spcPts val="0"/>
              </a:spcAft>
              <a:buNone/>
            </a:pPr>
            <a:r>
              <a:rPr lang="de"/>
              <a:t>	web</a:t>
            </a:r>
            <a:endParaRPr/>
          </a:p>
          <a:p>
            <a:pPr indent="0" lvl="0" marL="0" rtl="0" algn="l">
              <a:spcBef>
                <a:spcPts val="0"/>
              </a:spcBef>
              <a:spcAft>
                <a:spcPts val="0"/>
              </a:spcAft>
              <a:buNone/>
            </a:pPr>
            <a:r>
              <a:rPr lang="de"/>
              <a:t>	mobile</a:t>
            </a:r>
            <a:endParaRPr/>
          </a:p>
          <a:p>
            <a:pPr indent="0" lvl="0" marL="0" rtl="0" algn="l">
              <a:spcBef>
                <a:spcPts val="0"/>
              </a:spcBef>
              <a:spcAft>
                <a:spcPts val="0"/>
              </a:spcAft>
              <a:buNone/>
            </a:pPr>
            <a:r>
              <a:rPr lang="de"/>
              <a:t>free: gather user data with analytics is free, if you want to use the other features you can use them for free but are limited with a usage contingent what means if you want to use it for bigger projects you have to pay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abf5f28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abf5f28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kann für verschieden projekte genutzt werden:</a:t>
            </a:r>
            <a:endParaRPr/>
          </a:p>
          <a:p>
            <a:pPr indent="0" lvl="0" marL="0" rtl="0" algn="l">
              <a:spcBef>
                <a:spcPts val="0"/>
              </a:spcBef>
              <a:spcAft>
                <a:spcPts val="0"/>
              </a:spcAft>
              <a:buNone/>
            </a:pPr>
            <a:r>
              <a:rPr lang="de"/>
              <a:t>	web</a:t>
            </a:r>
            <a:endParaRPr/>
          </a:p>
          <a:p>
            <a:pPr indent="0" lvl="0" marL="0" rtl="0" algn="l">
              <a:spcBef>
                <a:spcPts val="0"/>
              </a:spcBef>
              <a:spcAft>
                <a:spcPts val="0"/>
              </a:spcAft>
              <a:buNone/>
            </a:pPr>
            <a:r>
              <a:rPr lang="de"/>
              <a:t>	mobile</a:t>
            </a:r>
            <a:endParaRPr/>
          </a:p>
          <a:p>
            <a:pPr indent="0" lvl="0" marL="0" rtl="0" algn="l">
              <a:spcBef>
                <a:spcPts val="0"/>
              </a:spcBef>
              <a:spcAft>
                <a:spcPts val="0"/>
              </a:spcAft>
              <a:buNone/>
            </a:pPr>
            <a:r>
              <a:rPr lang="de"/>
              <a:t>free: gather user data with analytics is free, if you want to use the other features you can use them for free but are limited with a usage contingent what means if you want to use it for bigger projects you have to pay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ab212cbd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b212cbd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AdMob: </a:t>
            </a:r>
            <a:endParaRPr/>
          </a:p>
          <a:p>
            <a:pPr indent="-298450" lvl="0" marL="457200" rtl="0" algn="l">
              <a:spcBef>
                <a:spcPts val="0"/>
              </a:spcBef>
              <a:spcAft>
                <a:spcPts val="0"/>
              </a:spcAft>
              <a:buSzPts val="1100"/>
              <a:buChar char="●"/>
            </a:pPr>
            <a:r>
              <a:rPr lang="de"/>
              <a:t>one of the biggest advertising networks</a:t>
            </a:r>
            <a:endParaRPr/>
          </a:p>
          <a:p>
            <a:pPr indent="-298450" lvl="0" marL="457200" rtl="0" algn="l">
              <a:spcBef>
                <a:spcPts val="0"/>
              </a:spcBef>
              <a:spcAft>
                <a:spcPts val="0"/>
              </a:spcAft>
              <a:buSzPts val="1100"/>
              <a:buChar char="●"/>
            </a:pPr>
            <a:r>
              <a:rPr lang="de"/>
              <a:t>creating ads to implement in your app</a:t>
            </a:r>
            <a:endParaRPr/>
          </a:p>
          <a:p>
            <a:pPr indent="-298450" lvl="0" marL="457200" rtl="0" algn="l">
              <a:spcBef>
                <a:spcPts val="0"/>
              </a:spcBef>
              <a:spcAft>
                <a:spcPts val="0"/>
              </a:spcAft>
              <a:buSzPts val="1100"/>
              <a:buChar char="●"/>
            </a:pPr>
            <a:r>
              <a:rPr lang="de"/>
              <a:t>earn money if users click on the see or click on the ads</a:t>
            </a:r>
            <a:endParaRPr/>
          </a:p>
          <a:p>
            <a:pPr indent="-298450" lvl="0" marL="457200" rtl="0" algn="l">
              <a:spcBef>
                <a:spcPts val="0"/>
              </a:spcBef>
              <a:spcAft>
                <a:spcPts val="0"/>
              </a:spcAft>
              <a:buSzPts val="1100"/>
              <a:buChar char="●"/>
            </a:pPr>
            <a:r>
              <a:rPr lang="de"/>
              <a:t>free for developers</a:t>
            </a:r>
            <a:endParaRPr/>
          </a:p>
          <a:p>
            <a:pPr indent="-298450" lvl="0" marL="457200" rtl="0" algn="l">
              <a:spcBef>
                <a:spcPts val="0"/>
              </a:spcBef>
              <a:spcAft>
                <a:spcPts val="0"/>
              </a:spcAft>
              <a:buSzPts val="1100"/>
              <a:buChar char="●"/>
            </a:pPr>
            <a:r>
              <a:rPr lang="de"/>
              <a:t>advertisers pay to get advertising space in admobs created ads</a:t>
            </a:r>
            <a:endParaRPr/>
          </a:p>
          <a:p>
            <a:pPr indent="-298450" lvl="1" marL="914400" rtl="0" algn="l">
              <a:spcBef>
                <a:spcPts val="0"/>
              </a:spcBef>
              <a:spcAft>
                <a:spcPts val="0"/>
              </a:spcAft>
              <a:buSzPts val="1100"/>
              <a:buChar char="○"/>
            </a:pPr>
            <a:r>
              <a:rPr lang="de"/>
              <a:t>they dont have to pay only to show their ads, they have to pay if someone clicks on their ads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bf5f28a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bf5f28a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AdMob: </a:t>
            </a:r>
            <a:endParaRPr/>
          </a:p>
          <a:p>
            <a:pPr indent="-298450" lvl="0" marL="457200" rtl="0" algn="l">
              <a:spcBef>
                <a:spcPts val="0"/>
              </a:spcBef>
              <a:spcAft>
                <a:spcPts val="0"/>
              </a:spcAft>
              <a:buSzPts val="1100"/>
              <a:buChar char="●"/>
            </a:pPr>
            <a:r>
              <a:rPr lang="de"/>
              <a:t>one of the biggest advertising networks</a:t>
            </a:r>
            <a:endParaRPr/>
          </a:p>
          <a:p>
            <a:pPr indent="-298450" lvl="0" marL="457200" rtl="0" algn="l">
              <a:spcBef>
                <a:spcPts val="0"/>
              </a:spcBef>
              <a:spcAft>
                <a:spcPts val="0"/>
              </a:spcAft>
              <a:buSzPts val="1100"/>
              <a:buChar char="●"/>
            </a:pPr>
            <a:r>
              <a:rPr lang="de"/>
              <a:t>creating ads to implement in your app</a:t>
            </a:r>
            <a:endParaRPr/>
          </a:p>
          <a:p>
            <a:pPr indent="-298450" lvl="0" marL="457200" rtl="0" algn="l">
              <a:spcBef>
                <a:spcPts val="0"/>
              </a:spcBef>
              <a:spcAft>
                <a:spcPts val="0"/>
              </a:spcAft>
              <a:buSzPts val="1100"/>
              <a:buChar char="●"/>
            </a:pPr>
            <a:r>
              <a:rPr lang="de"/>
              <a:t>earn money if users click on the see or click on the ads</a:t>
            </a:r>
            <a:endParaRPr/>
          </a:p>
          <a:p>
            <a:pPr indent="-298450" lvl="0" marL="457200" rtl="0" algn="l">
              <a:spcBef>
                <a:spcPts val="0"/>
              </a:spcBef>
              <a:spcAft>
                <a:spcPts val="0"/>
              </a:spcAft>
              <a:buSzPts val="1100"/>
              <a:buChar char="●"/>
            </a:pPr>
            <a:r>
              <a:rPr lang="de"/>
              <a:t>free for developers</a:t>
            </a:r>
            <a:endParaRPr/>
          </a:p>
          <a:p>
            <a:pPr indent="-298450" lvl="0" marL="457200" rtl="0" algn="l">
              <a:spcBef>
                <a:spcPts val="0"/>
              </a:spcBef>
              <a:spcAft>
                <a:spcPts val="0"/>
              </a:spcAft>
              <a:buSzPts val="1100"/>
              <a:buChar char="●"/>
            </a:pPr>
            <a:r>
              <a:rPr lang="de"/>
              <a:t>advertisers pay to get advertising space in admobs created ads</a:t>
            </a:r>
            <a:endParaRPr/>
          </a:p>
          <a:p>
            <a:pPr indent="-298450" lvl="1" marL="914400" rtl="0" algn="l">
              <a:spcBef>
                <a:spcPts val="0"/>
              </a:spcBef>
              <a:spcAft>
                <a:spcPts val="0"/>
              </a:spcAft>
              <a:buSzPts val="1100"/>
              <a:buChar char="○"/>
            </a:pPr>
            <a:r>
              <a:rPr lang="de"/>
              <a:t>they dont have to pay only to show their ads, they have to pay if someone clicks on their ads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abb080f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bb080f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ads:</a:t>
            </a:r>
            <a:endParaRPr/>
          </a:p>
          <a:p>
            <a:pPr indent="-298450" lvl="0" marL="457200" rtl="0" algn="l">
              <a:spcBef>
                <a:spcPts val="0"/>
              </a:spcBef>
              <a:spcAft>
                <a:spcPts val="0"/>
              </a:spcAft>
              <a:buSzPts val="1100"/>
              <a:buChar char="●"/>
            </a:pPr>
            <a:r>
              <a:rPr lang="de"/>
              <a:t>four types of ads with admob:</a:t>
            </a:r>
            <a:endParaRPr/>
          </a:p>
          <a:p>
            <a:pPr indent="-298450" lvl="1" marL="914400" rtl="0" algn="l">
              <a:spcBef>
                <a:spcPts val="0"/>
              </a:spcBef>
              <a:spcAft>
                <a:spcPts val="0"/>
              </a:spcAft>
              <a:buSzPts val="1100"/>
              <a:buChar char="○"/>
            </a:pPr>
            <a:r>
              <a:rPr lang="de"/>
              <a:t>rewarded ads</a:t>
            </a:r>
            <a:endParaRPr/>
          </a:p>
          <a:p>
            <a:pPr indent="-298450" lvl="2" marL="1371600" rtl="0" algn="l">
              <a:spcBef>
                <a:spcPts val="0"/>
              </a:spcBef>
              <a:spcAft>
                <a:spcPts val="0"/>
              </a:spcAft>
              <a:buSzPts val="1100"/>
              <a:buChar char="■"/>
            </a:pPr>
            <a:r>
              <a:rPr lang="de"/>
              <a:t>if user clicks or watch them they can gather points or something else</a:t>
            </a:r>
            <a:endParaRPr/>
          </a:p>
          <a:p>
            <a:pPr indent="-298450" lvl="1" marL="914400" rtl="0" algn="l">
              <a:spcBef>
                <a:spcPts val="0"/>
              </a:spcBef>
              <a:spcAft>
                <a:spcPts val="0"/>
              </a:spcAft>
              <a:buSzPts val="1100"/>
              <a:buChar char="○"/>
            </a:pPr>
            <a:r>
              <a:rPr lang="de"/>
              <a:t>native ads</a:t>
            </a:r>
            <a:endParaRPr/>
          </a:p>
          <a:p>
            <a:pPr indent="-298450" lvl="2" marL="1371600" rtl="0" algn="l">
              <a:spcBef>
                <a:spcPts val="0"/>
              </a:spcBef>
              <a:spcAft>
                <a:spcPts val="0"/>
              </a:spcAft>
              <a:buSzPts val="1100"/>
              <a:buChar char="■"/>
            </a:pPr>
            <a:r>
              <a:rPr lang="de"/>
              <a:t>this ads adapt to the look of your app</a:t>
            </a:r>
            <a:endParaRPr/>
          </a:p>
          <a:p>
            <a:pPr indent="-298450" lvl="1" marL="914400" rtl="0" algn="l">
              <a:spcBef>
                <a:spcPts val="0"/>
              </a:spcBef>
              <a:spcAft>
                <a:spcPts val="0"/>
              </a:spcAft>
              <a:buSzPts val="1100"/>
              <a:buChar char="○"/>
            </a:pPr>
            <a:r>
              <a:rPr lang="de"/>
              <a:t>banner</a:t>
            </a:r>
            <a:endParaRPr/>
          </a:p>
          <a:p>
            <a:pPr indent="-298450" lvl="2" marL="1371600" rtl="0" algn="l">
              <a:spcBef>
                <a:spcPts val="0"/>
              </a:spcBef>
              <a:spcAft>
                <a:spcPts val="0"/>
              </a:spcAft>
              <a:buSzPts val="1100"/>
              <a:buChar char="■"/>
            </a:pPr>
            <a:r>
              <a:rPr lang="de"/>
              <a:t>ads in rectangular format that cover a part of the display and after a specific amount of time get updated automatically</a:t>
            </a:r>
            <a:endParaRPr/>
          </a:p>
          <a:p>
            <a:pPr indent="-298450" lvl="1" marL="914400" rtl="0" algn="l">
              <a:spcBef>
                <a:spcPts val="0"/>
              </a:spcBef>
              <a:spcAft>
                <a:spcPts val="0"/>
              </a:spcAft>
              <a:buSzPts val="1100"/>
              <a:buChar char="○"/>
            </a:pPr>
            <a:r>
              <a:rPr lang="de"/>
              <a:t>interstitials:</a:t>
            </a:r>
            <a:endParaRPr/>
          </a:p>
          <a:p>
            <a:pPr indent="-298450" lvl="2" marL="1371600" rtl="0" algn="l">
              <a:spcBef>
                <a:spcPts val="0"/>
              </a:spcBef>
              <a:spcAft>
                <a:spcPts val="0"/>
              </a:spcAft>
              <a:buSzPts val="1100"/>
              <a:buChar char="■"/>
            </a:pPr>
            <a:r>
              <a:rPr lang="de"/>
              <a:t>ad that covers the whole screen and can be used after pushing a specific button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ab212cbd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ab212cbd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Working IDE.</a:t>
            </a:r>
            <a:endParaRPr/>
          </a:p>
          <a:p>
            <a:pPr indent="-298450" lvl="0" marL="457200" rtl="0" algn="l">
              <a:spcBef>
                <a:spcPts val="0"/>
              </a:spcBef>
              <a:spcAft>
                <a:spcPts val="0"/>
              </a:spcAft>
              <a:buSzPts val="1100"/>
              <a:buChar char="●"/>
            </a:pPr>
            <a:r>
              <a:rPr lang="de"/>
              <a:t>I use IntelliJ</a:t>
            </a:r>
            <a:endParaRPr/>
          </a:p>
          <a:p>
            <a:pPr indent="0" lvl="0" marL="0" rtl="0" algn="l">
              <a:spcBef>
                <a:spcPts val="0"/>
              </a:spcBef>
              <a:spcAft>
                <a:spcPts val="0"/>
              </a:spcAft>
              <a:buNone/>
            </a:pPr>
            <a:r>
              <a:rPr lang="de"/>
              <a:t>Dart&amp;Flutter: </a:t>
            </a:r>
            <a:endParaRPr/>
          </a:p>
          <a:p>
            <a:pPr indent="-298450" lvl="0" marL="457200" rtl="0" algn="l">
              <a:spcBef>
                <a:spcPts val="0"/>
              </a:spcBef>
              <a:spcAft>
                <a:spcPts val="0"/>
              </a:spcAft>
              <a:buSzPts val="1100"/>
              <a:buChar char="●"/>
            </a:pPr>
            <a:r>
              <a:rPr lang="de"/>
              <a:t>Installation guide in readme</a:t>
            </a:r>
            <a:endParaRPr/>
          </a:p>
          <a:p>
            <a:pPr indent="0" lvl="0" marL="0" rtl="0" algn="l">
              <a:spcBef>
                <a:spcPts val="0"/>
              </a:spcBef>
              <a:spcAft>
                <a:spcPts val="0"/>
              </a:spcAft>
              <a:buNone/>
            </a:pPr>
            <a:r>
              <a:rPr lang="de"/>
              <a:t>Android Studio: </a:t>
            </a:r>
            <a:endParaRPr/>
          </a:p>
          <a:p>
            <a:pPr indent="-298450" lvl="0" marL="457200" rtl="0" algn="l">
              <a:spcBef>
                <a:spcPts val="0"/>
              </a:spcBef>
              <a:spcAft>
                <a:spcPts val="0"/>
              </a:spcAft>
              <a:buSzPts val="1100"/>
              <a:buChar char="●"/>
            </a:pPr>
            <a:r>
              <a:rPr lang="de"/>
              <a:t>if you dont want to use your phone you need an emulator. With android studio you can emulate nearly every phone. To use your smartphone you need to connect phone to pc and enable usb debugging</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Firebase: </a:t>
            </a:r>
            <a:endParaRPr/>
          </a:p>
          <a:p>
            <a:pPr indent="-298450" lvl="0" marL="457200" rtl="0" algn="l">
              <a:spcBef>
                <a:spcPts val="0"/>
              </a:spcBef>
              <a:spcAft>
                <a:spcPts val="0"/>
              </a:spcAft>
              <a:buSzPts val="1100"/>
              <a:buChar char="●"/>
            </a:pPr>
            <a:r>
              <a:rPr lang="de"/>
              <a:t>For my implementation with testads you dont need a firebase account but if you want to earn money with your app its useful to connect your app and admob to firebase to improve your ads based on user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AdMob: </a:t>
            </a:r>
            <a:endParaRPr/>
          </a:p>
          <a:p>
            <a:pPr indent="-298450" lvl="0" marL="457200" rtl="0" algn="l">
              <a:spcBef>
                <a:spcPts val="0"/>
              </a:spcBef>
              <a:spcAft>
                <a:spcPts val="0"/>
              </a:spcAft>
              <a:buSzPts val="1100"/>
              <a:buChar char="●"/>
            </a:pPr>
            <a:r>
              <a:rPr lang="de"/>
              <a:t>Create Ads that will be displayed. To implement ads you need an appid to identificate your app and adunitid to identificate which ad will be displayed. Both you will get from admob</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firebase_admob package: </a:t>
            </a:r>
            <a:endParaRPr/>
          </a:p>
          <a:p>
            <a:pPr indent="-298450" lvl="0" marL="457200" rtl="0" algn="l">
              <a:spcBef>
                <a:spcPts val="0"/>
              </a:spcBef>
              <a:spcAft>
                <a:spcPts val="0"/>
              </a:spcAft>
              <a:buSzPts val="1100"/>
              <a:buChar char="●"/>
            </a:pPr>
            <a:r>
              <a:rPr lang="de"/>
              <a:t>this package brings everything you need to implement ads in your app. Functions...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pps.admob.com/"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Monetizing flutter app</a:t>
            </a:r>
            <a:endParaRPr/>
          </a:p>
          <a:p>
            <a:pPr indent="0" lvl="0" marL="0" rtl="0" algn="l">
              <a:spcBef>
                <a:spcPts val="0"/>
              </a:spcBef>
              <a:spcAft>
                <a:spcPts val="0"/>
              </a:spcAft>
              <a:buNone/>
            </a:pPr>
            <a:r>
              <a:rPr lang="de"/>
              <a:t>with Google AdMob</a:t>
            </a:r>
            <a:endParaRPr/>
          </a:p>
        </p:txBody>
      </p:sp>
      <p:sp>
        <p:nvSpPr>
          <p:cNvPr id="135" name="Google Shape;135;p13"/>
          <p:cNvSpPr txBox="1"/>
          <p:nvPr>
            <p:ph idx="1" type="subTitle"/>
          </p:nvPr>
        </p:nvSpPr>
        <p:spPr>
          <a:xfrm>
            <a:off x="5947100" y="39603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Pascal Stephan - TINF18B4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Implementation</a:t>
            </a:r>
            <a:endParaRPr/>
          </a:p>
        </p:txBody>
      </p:sp>
      <p:sp>
        <p:nvSpPr>
          <p:cNvPr id="196" name="Google Shape;196;p22"/>
          <p:cNvSpPr txBox="1"/>
          <p:nvPr>
            <p:ph idx="1" type="body"/>
          </p:nvPr>
        </p:nvSpPr>
        <p:spPr>
          <a:xfrm>
            <a:off x="1297500" y="13595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Create AdMob account</a:t>
            </a:r>
            <a:endParaRPr sz="2200"/>
          </a:p>
          <a:p>
            <a:pPr indent="-317500" lvl="0" marL="457200" rtl="0" algn="l">
              <a:spcBef>
                <a:spcPts val="1600"/>
              </a:spcBef>
              <a:spcAft>
                <a:spcPts val="0"/>
              </a:spcAft>
              <a:buSzPts val="1400"/>
              <a:buAutoNum type="arabicPeriod"/>
            </a:pPr>
            <a:r>
              <a:rPr lang="de" sz="1400"/>
              <a:t>R</a:t>
            </a:r>
            <a:r>
              <a:rPr lang="de" sz="1400"/>
              <a:t>egister your app: </a:t>
            </a:r>
            <a:r>
              <a:rPr lang="de" sz="1400" u="sng">
                <a:solidFill>
                  <a:schemeClr val="hlink"/>
                </a:solidFill>
                <a:hlinkClick r:id="rId3"/>
              </a:rPr>
              <a:t>https://apps.admob.com/</a:t>
            </a:r>
            <a:endParaRPr sz="1400"/>
          </a:p>
          <a:p>
            <a:pPr indent="-317500" lvl="0" marL="457200" rtl="0" algn="l">
              <a:spcBef>
                <a:spcPts val="0"/>
              </a:spcBef>
              <a:spcAft>
                <a:spcPts val="0"/>
              </a:spcAft>
              <a:buSzPts val="1400"/>
              <a:buAutoNum type="arabicPeriod"/>
            </a:pPr>
            <a:r>
              <a:rPr lang="de" sz="1400"/>
              <a:t>Save your generated appID</a:t>
            </a:r>
            <a:endParaRPr sz="1400"/>
          </a:p>
          <a:p>
            <a:pPr indent="0" lvl="0" marL="0" rtl="0" algn="l">
              <a:spcBef>
                <a:spcPts val="1600"/>
              </a:spcBef>
              <a:spcAft>
                <a:spcPts val="0"/>
              </a:spcAft>
              <a:buNone/>
            </a:pPr>
            <a:r>
              <a:rPr lang="de" sz="1600"/>
              <a:t>AndroidManifest changes</a:t>
            </a:r>
            <a:endParaRPr sz="1600"/>
          </a:p>
          <a:p>
            <a:pPr indent="-317500" lvl="0" marL="457200" rtl="0" algn="l">
              <a:spcBef>
                <a:spcPts val="1600"/>
              </a:spcBef>
              <a:spcAft>
                <a:spcPts val="0"/>
              </a:spcAft>
              <a:buSzPts val="1400"/>
              <a:buChar char="●"/>
            </a:pPr>
            <a:r>
              <a:rPr lang="de" sz="1400"/>
              <a:t>Add following snippet and put in your appID from AdMob</a:t>
            </a:r>
            <a:endParaRPr sz="1400"/>
          </a:p>
          <a:p>
            <a:pPr indent="0" lvl="0" marL="0" rtl="0" algn="l">
              <a:spcBef>
                <a:spcPts val="1600"/>
              </a:spcBef>
              <a:spcAft>
                <a:spcPts val="1600"/>
              </a:spcAft>
              <a:buNone/>
            </a:pPr>
            <a:r>
              <a:t/>
            </a:r>
            <a:endParaRPr sz="1900"/>
          </a:p>
        </p:txBody>
      </p:sp>
      <p:pic>
        <p:nvPicPr>
          <p:cNvPr id="197" name="Google Shape;197;p22"/>
          <p:cNvPicPr preferRelativeResize="0"/>
          <p:nvPr/>
        </p:nvPicPr>
        <p:blipFill>
          <a:blip r:embed="rId4">
            <a:alphaModFix/>
          </a:blip>
          <a:stretch>
            <a:fillRect/>
          </a:stretch>
        </p:blipFill>
        <p:spPr>
          <a:xfrm>
            <a:off x="1297500" y="3702700"/>
            <a:ext cx="4211314" cy="56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Implementation</a:t>
            </a:r>
            <a:endParaRPr/>
          </a:p>
        </p:txBody>
      </p:sp>
      <p:sp>
        <p:nvSpPr>
          <p:cNvPr id="203" name="Google Shape;203;p2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Import firebase_admob package</a:t>
            </a:r>
            <a:endParaRPr sz="1600"/>
          </a:p>
          <a:p>
            <a:pPr indent="-317500" lvl="0" marL="457200" rtl="0" algn="l">
              <a:spcBef>
                <a:spcPts val="1600"/>
              </a:spcBef>
              <a:spcAft>
                <a:spcPts val="0"/>
              </a:spcAft>
              <a:buSzPts val="1400"/>
              <a:buAutoNum type="arabicPeriod"/>
            </a:pPr>
            <a:r>
              <a:rPr lang="de" sz="1400"/>
              <a:t>Go to pubspec.yaml</a:t>
            </a:r>
            <a:endParaRPr sz="1400"/>
          </a:p>
          <a:p>
            <a:pPr indent="-317500" lvl="0" marL="457200" rtl="0" algn="l">
              <a:spcBef>
                <a:spcPts val="0"/>
              </a:spcBef>
              <a:spcAft>
                <a:spcPts val="0"/>
              </a:spcAft>
              <a:buSzPts val="1400"/>
              <a:buAutoNum type="arabicPeriod"/>
            </a:pPr>
            <a:r>
              <a:rPr lang="de" sz="1400"/>
              <a:t>Put firebase_admob: to dependencies</a:t>
            </a:r>
            <a:endParaRPr sz="1400"/>
          </a:p>
          <a:p>
            <a:pPr indent="-317500" lvl="0" marL="457200" rtl="0" algn="l">
              <a:spcBef>
                <a:spcPts val="0"/>
              </a:spcBef>
              <a:spcAft>
                <a:spcPts val="0"/>
              </a:spcAft>
              <a:buSzPts val="1400"/>
              <a:buAutoNum type="arabicPeriod"/>
            </a:pPr>
            <a:r>
              <a:rPr lang="de" sz="1400"/>
              <a:t>Import package to main.dart</a:t>
            </a:r>
            <a:endParaRPr sz="1400"/>
          </a:p>
          <a:p>
            <a:pPr indent="0" lvl="0" marL="0" rtl="0" algn="l">
              <a:spcBef>
                <a:spcPts val="1600"/>
              </a:spcBef>
              <a:spcAft>
                <a:spcPts val="0"/>
              </a:spcAft>
              <a:buNone/>
            </a:pPr>
            <a:r>
              <a:rPr lang="de" sz="1600"/>
              <a:t>Start creating your first ads</a:t>
            </a:r>
            <a:endParaRPr sz="1600"/>
          </a:p>
          <a:p>
            <a:pPr indent="-317500" lvl="0" marL="457200" rtl="0" algn="l">
              <a:spcBef>
                <a:spcPts val="1600"/>
              </a:spcBef>
              <a:spcAft>
                <a:spcPts val="0"/>
              </a:spcAft>
              <a:buSzPts val="1400"/>
              <a:buAutoNum type="arabicPeriod"/>
            </a:pPr>
            <a:r>
              <a:rPr lang="de" sz="1400"/>
              <a:t>BannerAd</a:t>
            </a:r>
            <a:endParaRPr sz="1400"/>
          </a:p>
          <a:p>
            <a:pPr indent="-317500" lvl="0" marL="457200" rtl="0" algn="l">
              <a:spcBef>
                <a:spcPts val="0"/>
              </a:spcBef>
              <a:spcAft>
                <a:spcPts val="0"/>
              </a:spcAft>
              <a:buSzPts val="1400"/>
              <a:buAutoNum type="arabicPeriod"/>
            </a:pPr>
            <a:r>
              <a:rPr lang="de" sz="1400"/>
              <a:t>InterstitialAd (You will find the instruction for this ad in the ReadMe of my GitHub repo)</a:t>
            </a:r>
            <a:endParaRPr sz="1400"/>
          </a:p>
          <a:p>
            <a:pPr indent="0" lvl="0" marL="0" rtl="0" algn="l">
              <a:spcBef>
                <a:spcPts val="1600"/>
              </a:spcBef>
              <a:spcAft>
                <a:spcPts val="160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Implementation</a:t>
            </a:r>
            <a:endParaRPr/>
          </a:p>
        </p:txBody>
      </p:sp>
      <p:sp>
        <p:nvSpPr>
          <p:cNvPr id="209" name="Google Shape;209;p24"/>
          <p:cNvSpPr txBox="1"/>
          <p:nvPr>
            <p:ph idx="1" type="body"/>
          </p:nvPr>
        </p:nvSpPr>
        <p:spPr>
          <a:xfrm>
            <a:off x="1297500" y="1536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Create MobileAdTargetingInfo</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900"/>
          </a:p>
        </p:txBody>
      </p:sp>
      <p:pic>
        <p:nvPicPr>
          <p:cNvPr id="210" name="Google Shape;210;p24"/>
          <p:cNvPicPr preferRelativeResize="0"/>
          <p:nvPr/>
        </p:nvPicPr>
        <p:blipFill>
          <a:blip r:embed="rId3">
            <a:alphaModFix/>
          </a:blip>
          <a:stretch>
            <a:fillRect/>
          </a:stretch>
        </p:blipFill>
        <p:spPr>
          <a:xfrm>
            <a:off x="1226025" y="2085125"/>
            <a:ext cx="7181850"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Implementation</a:t>
            </a:r>
            <a:endParaRPr/>
          </a:p>
        </p:txBody>
      </p:sp>
      <p:sp>
        <p:nvSpPr>
          <p:cNvPr id="216" name="Google Shape;216;p2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Create a BannerAd				Initialize and dispose your ad</a:t>
            </a:r>
            <a:endParaRPr sz="16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900"/>
          </a:p>
        </p:txBody>
      </p:sp>
      <p:pic>
        <p:nvPicPr>
          <p:cNvPr id="217" name="Google Shape;217;p25"/>
          <p:cNvPicPr preferRelativeResize="0"/>
          <p:nvPr/>
        </p:nvPicPr>
        <p:blipFill>
          <a:blip r:embed="rId3">
            <a:alphaModFix/>
          </a:blip>
          <a:stretch>
            <a:fillRect/>
          </a:stretch>
        </p:blipFill>
        <p:spPr>
          <a:xfrm>
            <a:off x="1297500" y="1892250"/>
            <a:ext cx="2857500" cy="2533650"/>
          </a:xfrm>
          <a:prstGeom prst="rect">
            <a:avLst/>
          </a:prstGeom>
          <a:noFill/>
          <a:ln>
            <a:noFill/>
          </a:ln>
        </p:spPr>
      </p:pic>
      <p:pic>
        <p:nvPicPr>
          <p:cNvPr id="218" name="Google Shape;218;p25"/>
          <p:cNvPicPr preferRelativeResize="0"/>
          <p:nvPr/>
        </p:nvPicPr>
        <p:blipFill>
          <a:blip r:embed="rId4">
            <a:alphaModFix/>
          </a:blip>
          <a:stretch>
            <a:fillRect/>
          </a:stretch>
        </p:blipFill>
        <p:spPr>
          <a:xfrm>
            <a:off x="4334950" y="1892250"/>
            <a:ext cx="4627575" cy="244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Implementation</a:t>
            </a:r>
            <a:endParaRPr/>
          </a:p>
        </p:txBody>
      </p:sp>
      <p:sp>
        <p:nvSpPr>
          <p:cNvPr id="224" name="Google Shape;224;p2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Start your app with your emulator or smartphone</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de" sz="1600"/>
              <a:t>Select your emulator or smartphone</a:t>
            </a:r>
            <a:endParaRPr sz="16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900"/>
          </a:p>
        </p:txBody>
      </p:sp>
      <p:pic>
        <p:nvPicPr>
          <p:cNvPr id="225" name="Google Shape;225;p26"/>
          <p:cNvPicPr preferRelativeResize="0"/>
          <p:nvPr/>
        </p:nvPicPr>
        <p:blipFill>
          <a:blip r:embed="rId3">
            <a:alphaModFix/>
          </a:blip>
          <a:stretch>
            <a:fillRect/>
          </a:stretch>
        </p:blipFill>
        <p:spPr>
          <a:xfrm>
            <a:off x="1297500" y="2084450"/>
            <a:ext cx="4909600" cy="558500"/>
          </a:xfrm>
          <a:prstGeom prst="rect">
            <a:avLst/>
          </a:prstGeom>
          <a:noFill/>
          <a:ln>
            <a:noFill/>
          </a:ln>
        </p:spPr>
      </p:pic>
      <p:cxnSp>
        <p:nvCxnSpPr>
          <p:cNvPr id="226" name="Google Shape;226;p26"/>
          <p:cNvCxnSpPr/>
          <p:nvPr/>
        </p:nvCxnSpPr>
        <p:spPr>
          <a:xfrm rot="10800000">
            <a:off x="2186050" y="2624775"/>
            <a:ext cx="7200" cy="62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Table of contents</a:t>
            </a:r>
            <a:endParaRPr/>
          </a:p>
        </p:txBody>
      </p:sp>
      <p:sp>
        <p:nvSpPr>
          <p:cNvPr id="141" name="Google Shape;141;p14"/>
          <p:cNvSpPr txBox="1"/>
          <p:nvPr>
            <p:ph idx="1" type="body"/>
          </p:nvPr>
        </p:nvSpPr>
        <p:spPr>
          <a:xfrm>
            <a:off x="1297500" y="123432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de" sz="1600"/>
              <a:t>Google Firebase</a:t>
            </a:r>
            <a:endParaRPr sz="1600"/>
          </a:p>
          <a:p>
            <a:pPr indent="-330200" lvl="0" marL="457200" rtl="0" algn="l">
              <a:spcBef>
                <a:spcPts val="0"/>
              </a:spcBef>
              <a:spcAft>
                <a:spcPts val="0"/>
              </a:spcAft>
              <a:buSzPts val="1600"/>
              <a:buAutoNum type="arabicPeriod"/>
            </a:pPr>
            <a:r>
              <a:rPr lang="de" sz="1600"/>
              <a:t>Google AdMob</a:t>
            </a:r>
            <a:endParaRPr sz="1600"/>
          </a:p>
          <a:p>
            <a:pPr indent="-330200" lvl="0" marL="457200" rtl="0" algn="l">
              <a:spcBef>
                <a:spcPts val="0"/>
              </a:spcBef>
              <a:spcAft>
                <a:spcPts val="0"/>
              </a:spcAft>
              <a:buSzPts val="1600"/>
              <a:buAutoNum type="arabicPeriod"/>
            </a:pPr>
            <a:r>
              <a:rPr lang="de" sz="1600"/>
              <a:t>What you need</a:t>
            </a:r>
            <a:endParaRPr sz="1600"/>
          </a:p>
          <a:p>
            <a:pPr indent="-330200" lvl="0" marL="457200" rtl="0" algn="l">
              <a:spcBef>
                <a:spcPts val="0"/>
              </a:spcBef>
              <a:spcAft>
                <a:spcPts val="0"/>
              </a:spcAft>
              <a:buSzPts val="1600"/>
              <a:buAutoNum type="arabicPeriod"/>
            </a:pPr>
            <a:r>
              <a:rPr lang="de" sz="1600"/>
              <a:t>Implementation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Firebase</a:t>
            </a:r>
            <a:endParaRPr/>
          </a:p>
        </p:txBody>
      </p:sp>
      <p:sp>
        <p:nvSpPr>
          <p:cNvPr id="147" name="Google Shape;147;p15"/>
          <p:cNvSpPr txBox="1"/>
          <p:nvPr>
            <p:ph idx="1" type="body"/>
          </p:nvPr>
        </p:nvSpPr>
        <p:spPr>
          <a:xfrm>
            <a:off x="1297500" y="158547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A comprehensive app development plattform by Google</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de" sz="1600"/>
              <a:t>Many functions separated in three categories:</a:t>
            </a:r>
            <a:endParaRPr sz="1600"/>
          </a:p>
          <a:p>
            <a:pPr indent="-317500" lvl="1" marL="914400" rtl="0" algn="l">
              <a:spcBef>
                <a:spcPts val="0"/>
              </a:spcBef>
              <a:spcAft>
                <a:spcPts val="0"/>
              </a:spcAft>
              <a:buSzPts val="1400"/>
              <a:buChar char="○"/>
            </a:pPr>
            <a:r>
              <a:rPr lang="de" sz="1400"/>
              <a:t>Build</a:t>
            </a:r>
            <a:endParaRPr sz="1400"/>
          </a:p>
          <a:p>
            <a:pPr indent="-317500" lvl="1" marL="914400" rtl="0" algn="l">
              <a:spcBef>
                <a:spcPts val="0"/>
              </a:spcBef>
              <a:spcAft>
                <a:spcPts val="0"/>
              </a:spcAft>
              <a:buSzPts val="1400"/>
              <a:buChar char="○"/>
            </a:pPr>
            <a:r>
              <a:rPr lang="de" sz="1400"/>
              <a:t>Quality</a:t>
            </a:r>
            <a:endParaRPr sz="1400"/>
          </a:p>
          <a:p>
            <a:pPr indent="-317500" lvl="1" marL="914400" rtl="0" algn="l">
              <a:spcBef>
                <a:spcPts val="0"/>
              </a:spcBef>
              <a:spcAft>
                <a:spcPts val="0"/>
              </a:spcAft>
              <a:buSzPts val="1400"/>
              <a:buChar char="○"/>
            </a:pPr>
            <a:r>
              <a:rPr lang="de" sz="1400"/>
              <a:t>Business</a:t>
            </a:r>
            <a:endParaRPr sz="1400"/>
          </a:p>
        </p:txBody>
      </p:sp>
      <p:pic>
        <p:nvPicPr>
          <p:cNvPr id="148" name="Google Shape;148;p15"/>
          <p:cNvPicPr preferRelativeResize="0"/>
          <p:nvPr/>
        </p:nvPicPr>
        <p:blipFill>
          <a:blip r:embed="rId3">
            <a:alphaModFix/>
          </a:blip>
          <a:stretch>
            <a:fillRect/>
          </a:stretch>
        </p:blipFill>
        <p:spPr>
          <a:xfrm>
            <a:off x="4666000" y="2823700"/>
            <a:ext cx="3845325" cy="132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Firebase</a:t>
            </a:r>
            <a:endParaRPr/>
          </a:p>
        </p:txBody>
      </p:sp>
      <p:sp>
        <p:nvSpPr>
          <p:cNvPr id="154" name="Google Shape;154;p16"/>
          <p:cNvSpPr txBox="1"/>
          <p:nvPr>
            <p:ph idx="1" type="body"/>
          </p:nvPr>
        </p:nvSpPr>
        <p:spPr>
          <a:xfrm>
            <a:off x="1297500" y="123432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Where to use:</a:t>
            </a:r>
            <a:endParaRPr sz="1600"/>
          </a:p>
          <a:p>
            <a:pPr indent="-317500" lvl="1" marL="914400" rtl="0" algn="l">
              <a:spcBef>
                <a:spcPts val="0"/>
              </a:spcBef>
              <a:spcAft>
                <a:spcPts val="0"/>
              </a:spcAft>
              <a:buSzPts val="1400"/>
              <a:buChar char="○"/>
            </a:pPr>
            <a:r>
              <a:rPr lang="de" sz="1400"/>
              <a:t>Web</a:t>
            </a:r>
            <a:endParaRPr sz="1400"/>
          </a:p>
          <a:p>
            <a:pPr indent="-298450" lvl="2" marL="1371600" rtl="0" algn="l">
              <a:spcBef>
                <a:spcPts val="0"/>
              </a:spcBef>
              <a:spcAft>
                <a:spcPts val="0"/>
              </a:spcAft>
              <a:buSzPts val="1100"/>
              <a:buChar char="■"/>
            </a:pPr>
            <a:r>
              <a:rPr lang="de"/>
              <a:t>Angular</a:t>
            </a:r>
            <a:endParaRPr/>
          </a:p>
          <a:p>
            <a:pPr indent="-298450" lvl="2" marL="1371600" rtl="0" algn="l">
              <a:spcBef>
                <a:spcPts val="0"/>
              </a:spcBef>
              <a:spcAft>
                <a:spcPts val="0"/>
              </a:spcAft>
              <a:buSzPts val="1100"/>
              <a:buChar char="■"/>
            </a:pPr>
            <a:r>
              <a:rPr lang="de"/>
              <a:t>React…</a:t>
            </a:r>
            <a:endParaRPr/>
          </a:p>
          <a:p>
            <a:pPr indent="-317500" lvl="1" marL="914400" rtl="0" algn="l">
              <a:spcBef>
                <a:spcPts val="0"/>
              </a:spcBef>
              <a:spcAft>
                <a:spcPts val="0"/>
              </a:spcAft>
              <a:buSzPts val="1400"/>
              <a:buChar char="○"/>
            </a:pPr>
            <a:r>
              <a:rPr lang="de" sz="1400"/>
              <a:t>Mobile</a:t>
            </a:r>
            <a:endParaRPr sz="1400"/>
          </a:p>
          <a:p>
            <a:pPr indent="-298450" lvl="2" marL="1371600" rtl="0" algn="l">
              <a:spcBef>
                <a:spcPts val="0"/>
              </a:spcBef>
              <a:spcAft>
                <a:spcPts val="0"/>
              </a:spcAft>
              <a:buSzPts val="1100"/>
              <a:buChar char="■"/>
            </a:pPr>
            <a:r>
              <a:rPr lang="de"/>
              <a:t>Ionic</a:t>
            </a:r>
            <a:endParaRPr/>
          </a:p>
          <a:p>
            <a:pPr indent="-298450" lvl="2" marL="1371600" rtl="0" algn="l">
              <a:spcBef>
                <a:spcPts val="0"/>
              </a:spcBef>
              <a:spcAft>
                <a:spcPts val="0"/>
              </a:spcAft>
              <a:buSzPts val="1100"/>
              <a:buChar char="■"/>
            </a:pPr>
            <a:r>
              <a:rPr lang="de"/>
              <a:t>Flutter…</a:t>
            </a:r>
            <a:endParaRPr/>
          </a:p>
          <a:p>
            <a:pPr indent="0" lvl="0" marL="0" rtl="0" algn="l">
              <a:spcBef>
                <a:spcPts val="1600"/>
              </a:spcBef>
              <a:spcAft>
                <a:spcPts val="0"/>
              </a:spcAft>
              <a:buNone/>
            </a:pPr>
            <a:r>
              <a:t/>
            </a:r>
            <a:endParaRPr/>
          </a:p>
          <a:p>
            <a:pPr indent="-330200" lvl="0" marL="457200" rtl="0" algn="l">
              <a:spcBef>
                <a:spcPts val="1600"/>
              </a:spcBef>
              <a:spcAft>
                <a:spcPts val="0"/>
              </a:spcAft>
              <a:buSzPts val="1600"/>
              <a:buChar char="●"/>
            </a:pPr>
            <a:r>
              <a:rPr lang="de" sz="1600"/>
              <a:t>Free version have a limited usage contingent on every feature</a:t>
            </a:r>
            <a:r>
              <a:rPr lang="de" sz="1600"/>
              <a:t> </a:t>
            </a:r>
            <a:endParaRPr sz="1600"/>
          </a:p>
        </p:txBody>
      </p:sp>
      <p:pic>
        <p:nvPicPr>
          <p:cNvPr id="155" name="Google Shape;155;p16"/>
          <p:cNvPicPr preferRelativeResize="0"/>
          <p:nvPr/>
        </p:nvPicPr>
        <p:blipFill>
          <a:blip r:embed="rId3">
            <a:alphaModFix/>
          </a:blip>
          <a:stretch>
            <a:fillRect/>
          </a:stretch>
        </p:blipFill>
        <p:spPr>
          <a:xfrm>
            <a:off x="4628400" y="2029013"/>
            <a:ext cx="3845325" cy="132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Firebase</a:t>
            </a:r>
            <a:endParaRPr/>
          </a:p>
        </p:txBody>
      </p:sp>
      <p:pic>
        <p:nvPicPr>
          <p:cNvPr id="161" name="Google Shape;161;p17"/>
          <p:cNvPicPr preferRelativeResize="0"/>
          <p:nvPr/>
        </p:nvPicPr>
        <p:blipFill>
          <a:blip r:embed="rId3">
            <a:alphaModFix/>
          </a:blip>
          <a:stretch>
            <a:fillRect/>
          </a:stretch>
        </p:blipFill>
        <p:spPr>
          <a:xfrm>
            <a:off x="1539038" y="1124250"/>
            <a:ext cx="7046926"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AdMob</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One of the biggest advertising networks worldwide</a:t>
            </a:r>
            <a:endParaRPr sz="1600"/>
          </a:p>
          <a:p>
            <a:pPr indent="-330200" lvl="0" marL="457200" rtl="0" algn="l">
              <a:spcBef>
                <a:spcPts val="0"/>
              </a:spcBef>
              <a:spcAft>
                <a:spcPts val="0"/>
              </a:spcAft>
              <a:buSzPts val="1600"/>
              <a:buChar char="●"/>
            </a:pPr>
            <a:r>
              <a:rPr lang="de" sz="1600"/>
              <a:t>Show Ads in your app and earn money</a:t>
            </a:r>
            <a:endParaRPr sz="1600"/>
          </a:p>
          <a:p>
            <a:pPr indent="-330200" lvl="0" marL="457200" rtl="0" algn="l">
              <a:spcBef>
                <a:spcPts val="0"/>
              </a:spcBef>
              <a:spcAft>
                <a:spcPts val="0"/>
              </a:spcAft>
              <a:buSzPts val="1600"/>
              <a:buChar char="●"/>
            </a:pPr>
            <a:r>
              <a:rPr lang="de" sz="1600"/>
              <a:t>Costs:</a:t>
            </a:r>
            <a:endParaRPr sz="1600"/>
          </a:p>
          <a:p>
            <a:pPr indent="-317500" lvl="1" marL="914400" rtl="0" algn="l">
              <a:spcBef>
                <a:spcPts val="0"/>
              </a:spcBef>
              <a:spcAft>
                <a:spcPts val="0"/>
              </a:spcAft>
              <a:buSzPts val="1400"/>
              <a:buChar char="○"/>
            </a:pPr>
            <a:r>
              <a:rPr lang="de" sz="1400"/>
              <a:t>Free to use for developers</a:t>
            </a:r>
            <a:endParaRPr sz="1400"/>
          </a:p>
          <a:p>
            <a:pPr indent="-317500" lvl="1" marL="914400" rtl="0" algn="l">
              <a:spcBef>
                <a:spcPts val="0"/>
              </a:spcBef>
              <a:spcAft>
                <a:spcPts val="0"/>
              </a:spcAft>
              <a:buSzPts val="1400"/>
              <a:buChar char="○"/>
            </a:pPr>
            <a:r>
              <a:rPr lang="de" sz="1400"/>
              <a:t>CPC for advertisers</a:t>
            </a:r>
            <a:endParaRPr/>
          </a:p>
        </p:txBody>
      </p:sp>
      <p:pic>
        <p:nvPicPr>
          <p:cNvPr id="168" name="Google Shape;168;p18"/>
          <p:cNvPicPr preferRelativeResize="0"/>
          <p:nvPr/>
        </p:nvPicPr>
        <p:blipFill>
          <a:blip r:embed="rId3">
            <a:alphaModFix/>
          </a:blip>
          <a:stretch>
            <a:fillRect/>
          </a:stretch>
        </p:blipFill>
        <p:spPr>
          <a:xfrm>
            <a:off x="2675050" y="3523778"/>
            <a:ext cx="6179776" cy="114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AdMob</a:t>
            </a:r>
            <a:endParaRPr/>
          </a:p>
        </p:txBody>
      </p:sp>
      <p:pic>
        <p:nvPicPr>
          <p:cNvPr id="174" name="Google Shape;174;p19"/>
          <p:cNvPicPr preferRelativeResize="0"/>
          <p:nvPr/>
        </p:nvPicPr>
        <p:blipFill>
          <a:blip r:embed="rId3">
            <a:alphaModFix/>
          </a:blip>
          <a:stretch>
            <a:fillRect/>
          </a:stretch>
        </p:blipFill>
        <p:spPr>
          <a:xfrm>
            <a:off x="152400" y="2080575"/>
            <a:ext cx="8839200" cy="148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AdMob</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Different display formats for ads:</a:t>
            </a:r>
            <a:endParaRPr sz="1600"/>
          </a:p>
          <a:p>
            <a:pPr indent="-317500" lvl="1" marL="914400" rtl="0" algn="l">
              <a:spcBef>
                <a:spcPts val="0"/>
              </a:spcBef>
              <a:spcAft>
                <a:spcPts val="0"/>
              </a:spcAft>
              <a:buSzPts val="1400"/>
              <a:buChar char="○"/>
            </a:pPr>
            <a:r>
              <a:rPr lang="de" sz="1400"/>
              <a:t>Rewarded ads</a:t>
            </a:r>
            <a:endParaRPr sz="1400"/>
          </a:p>
          <a:p>
            <a:pPr indent="-317500" lvl="1" marL="914400" rtl="0" algn="l">
              <a:spcBef>
                <a:spcPts val="0"/>
              </a:spcBef>
              <a:spcAft>
                <a:spcPts val="0"/>
              </a:spcAft>
              <a:buSzPts val="1400"/>
              <a:buChar char="○"/>
            </a:pPr>
            <a:r>
              <a:rPr lang="de" sz="1400"/>
              <a:t>Native ads</a:t>
            </a:r>
            <a:endParaRPr sz="1400"/>
          </a:p>
          <a:p>
            <a:pPr indent="-317500" lvl="1" marL="914400" rtl="0" algn="l">
              <a:spcBef>
                <a:spcPts val="0"/>
              </a:spcBef>
              <a:spcAft>
                <a:spcPts val="0"/>
              </a:spcAft>
              <a:buSzPts val="1400"/>
              <a:buChar char="○"/>
            </a:pPr>
            <a:r>
              <a:rPr lang="de" sz="1400"/>
              <a:t>Banner</a:t>
            </a:r>
            <a:endParaRPr sz="1400"/>
          </a:p>
          <a:p>
            <a:pPr indent="-317500" lvl="1" marL="914400" rtl="0" algn="l">
              <a:spcBef>
                <a:spcPts val="0"/>
              </a:spcBef>
              <a:spcAft>
                <a:spcPts val="0"/>
              </a:spcAft>
              <a:buSzPts val="1400"/>
              <a:buChar char="○"/>
            </a:pPr>
            <a:r>
              <a:rPr lang="de" sz="1400"/>
              <a:t>Interstitials</a:t>
            </a:r>
            <a:endParaRPr sz="1900"/>
          </a:p>
        </p:txBody>
      </p:sp>
      <p:pic>
        <p:nvPicPr>
          <p:cNvPr id="181" name="Google Shape;181;p20"/>
          <p:cNvPicPr preferRelativeResize="0"/>
          <p:nvPr/>
        </p:nvPicPr>
        <p:blipFill>
          <a:blip r:embed="rId3">
            <a:alphaModFix/>
          </a:blip>
          <a:stretch>
            <a:fillRect/>
          </a:stretch>
        </p:blipFill>
        <p:spPr>
          <a:xfrm>
            <a:off x="3423050" y="3059188"/>
            <a:ext cx="3076575" cy="1647825"/>
          </a:xfrm>
          <a:prstGeom prst="rect">
            <a:avLst/>
          </a:prstGeom>
          <a:noFill/>
          <a:ln>
            <a:noFill/>
          </a:ln>
        </p:spPr>
      </p:pic>
      <p:pic>
        <p:nvPicPr>
          <p:cNvPr id="182" name="Google Shape;182;p20"/>
          <p:cNvPicPr preferRelativeResize="0"/>
          <p:nvPr/>
        </p:nvPicPr>
        <p:blipFill>
          <a:blip r:embed="rId4">
            <a:alphaModFix/>
          </a:blip>
          <a:stretch>
            <a:fillRect/>
          </a:stretch>
        </p:blipFill>
        <p:spPr>
          <a:xfrm>
            <a:off x="6725578" y="196500"/>
            <a:ext cx="2128275" cy="3783600"/>
          </a:xfrm>
          <a:prstGeom prst="rect">
            <a:avLst/>
          </a:prstGeom>
          <a:noFill/>
          <a:ln>
            <a:noFill/>
          </a:ln>
        </p:spPr>
      </p:pic>
      <p:sp>
        <p:nvSpPr>
          <p:cNvPr id="183" name="Google Shape;183;p20"/>
          <p:cNvSpPr txBox="1"/>
          <p:nvPr/>
        </p:nvSpPr>
        <p:spPr>
          <a:xfrm>
            <a:off x="4425388" y="4738450"/>
            <a:ext cx="10719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BannerAd</a:t>
            </a:r>
            <a:endParaRPr>
              <a:solidFill>
                <a:srgbClr val="FFFFFF"/>
              </a:solidFill>
              <a:latin typeface="Lato"/>
              <a:ea typeface="Lato"/>
              <a:cs typeface="Lato"/>
              <a:sym typeface="Lato"/>
            </a:endParaRPr>
          </a:p>
        </p:txBody>
      </p:sp>
      <p:sp>
        <p:nvSpPr>
          <p:cNvPr id="184" name="Google Shape;184;p20"/>
          <p:cNvSpPr txBox="1"/>
          <p:nvPr/>
        </p:nvSpPr>
        <p:spPr>
          <a:xfrm>
            <a:off x="7105263" y="4083925"/>
            <a:ext cx="13689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InterstitialAd</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What you need</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Working IDE</a:t>
            </a:r>
            <a:endParaRPr sz="1600"/>
          </a:p>
          <a:p>
            <a:pPr indent="-330200" lvl="0" marL="457200" rtl="0" algn="l">
              <a:spcBef>
                <a:spcPts val="0"/>
              </a:spcBef>
              <a:spcAft>
                <a:spcPts val="0"/>
              </a:spcAft>
              <a:buSzPts val="1600"/>
              <a:buChar char="●"/>
            </a:pPr>
            <a:r>
              <a:rPr lang="de" sz="1600"/>
              <a:t>Dart &amp; Flutter</a:t>
            </a:r>
            <a:endParaRPr sz="1600"/>
          </a:p>
          <a:p>
            <a:pPr indent="-330200" lvl="0" marL="457200" rtl="0" algn="l">
              <a:spcBef>
                <a:spcPts val="0"/>
              </a:spcBef>
              <a:spcAft>
                <a:spcPts val="0"/>
              </a:spcAft>
              <a:buSzPts val="1600"/>
              <a:buChar char="●"/>
            </a:pPr>
            <a:r>
              <a:rPr lang="de" sz="1600"/>
              <a:t>(Android Studio)</a:t>
            </a:r>
            <a:endParaRPr sz="1600"/>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de" sz="1600"/>
              <a:t>(</a:t>
            </a:r>
            <a:r>
              <a:rPr lang="de" sz="1600"/>
              <a:t>Firebase account)</a:t>
            </a:r>
            <a:endParaRPr sz="1600"/>
          </a:p>
          <a:p>
            <a:pPr indent="-330200" lvl="0" marL="457200" rtl="0" algn="l">
              <a:spcBef>
                <a:spcPts val="0"/>
              </a:spcBef>
              <a:spcAft>
                <a:spcPts val="0"/>
              </a:spcAft>
              <a:buSzPts val="1600"/>
              <a:buChar char="●"/>
            </a:pPr>
            <a:r>
              <a:rPr lang="de" sz="1600"/>
              <a:t>AdMob account</a:t>
            </a:r>
            <a:endParaRPr sz="1600"/>
          </a:p>
          <a:p>
            <a:pPr indent="-330200" lvl="0" marL="457200" rtl="0" algn="l">
              <a:spcBef>
                <a:spcPts val="0"/>
              </a:spcBef>
              <a:spcAft>
                <a:spcPts val="0"/>
              </a:spcAft>
              <a:buSzPts val="1600"/>
              <a:buChar char="●"/>
            </a:pPr>
            <a:r>
              <a:rPr lang="de" sz="1600"/>
              <a:t>firebase_admob package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