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bb080f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bb080f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firebase:</a:t>
            </a:r>
            <a:endParaRPr/>
          </a:p>
          <a:p>
            <a:pPr indent="0" lvl="0" marL="0" rtl="0" algn="l">
              <a:spcBef>
                <a:spcPts val="0"/>
              </a:spcBef>
              <a:spcAft>
                <a:spcPts val="0"/>
              </a:spcAft>
              <a:buNone/>
            </a:pPr>
            <a:r>
              <a:rPr lang="de"/>
              <a:t>helfen webapps und mobile apps zusammenzubringen und gemeinsam features zu benutzen und benutzerdaten zu sammeln</a:t>
            </a:r>
            <a:endParaRPr/>
          </a:p>
          <a:p>
            <a:pPr indent="0" lvl="0" marL="0" rtl="0" algn="l">
              <a:spcBef>
                <a:spcPts val="0"/>
              </a:spcBef>
              <a:spcAft>
                <a:spcPts val="0"/>
              </a:spcAft>
              <a:buNone/>
            </a:pPr>
            <a:r>
              <a:rPr lang="de"/>
              <a:t>	build: unterstützung bei entwicklung</a:t>
            </a:r>
            <a:endParaRPr/>
          </a:p>
          <a:p>
            <a:pPr indent="0" lvl="0" marL="0" rtl="0" algn="l">
              <a:spcBef>
                <a:spcPts val="0"/>
              </a:spcBef>
              <a:spcAft>
                <a:spcPts val="0"/>
              </a:spcAft>
              <a:buNone/>
            </a:pPr>
            <a:r>
              <a:rPr lang="de"/>
              <a:t>	quality: unterstützung nach realease</a:t>
            </a:r>
            <a:endParaRPr/>
          </a:p>
          <a:p>
            <a:pPr indent="0" lvl="0" marL="0" rtl="0" algn="l">
              <a:spcBef>
                <a:spcPts val="0"/>
              </a:spcBef>
              <a:spcAft>
                <a:spcPts val="0"/>
              </a:spcAft>
              <a:buNone/>
            </a:pPr>
            <a:r>
              <a:rPr lang="de"/>
              <a:t>	business: business methoden</a:t>
            </a:r>
            <a:endParaRPr/>
          </a:p>
          <a:p>
            <a:pPr indent="0" lvl="0" marL="0" rtl="0" algn="l">
              <a:spcBef>
                <a:spcPts val="0"/>
              </a:spcBef>
              <a:spcAft>
                <a:spcPts val="0"/>
              </a:spcAft>
              <a:buNone/>
            </a:pPr>
            <a:r>
              <a:rPr lang="de"/>
              <a:t>kann für verschieden projekte genutzt werden:</a:t>
            </a:r>
            <a:endParaRPr/>
          </a:p>
          <a:p>
            <a:pPr indent="0" lvl="0" marL="0" rtl="0" algn="l">
              <a:spcBef>
                <a:spcPts val="0"/>
              </a:spcBef>
              <a:spcAft>
                <a:spcPts val="0"/>
              </a:spcAft>
              <a:buNone/>
            </a:pPr>
            <a:r>
              <a:rPr lang="de"/>
              <a:t>	web</a:t>
            </a:r>
            <a:endParaRPr/>
          </a:p>
          <a:p>
            <a:pPr indent="0" lvl="0" marL="0" rtl="0" algn="l">
              <a:spcBef>
                <a:spcPts val="0"/>
              </a:spcBef>
              <a:spcAft>
                <a:spcPts val="0"/>
              </a:spcAft>
              <a:buNone/>
            </a:pPr>
            <a:r>
              <a:rPr lang="de"/>
              <a:t>	mobile</a:t>
            </a:r>
            <a:endParaRPr/>
          </a:p>
          <a:p>
            <a:pPr indent="0" lvl="0" marL="0" rtl="0" algn="l">
              <a:spcBef>
                <a:spcPts val="0"/>
              </a:spcBef>
              <a:spcAft>
                <a:spcPts val="0"/>
              </a:spcAft>
              <a:buNone/>
            </a:pPr>
            <a:r>
              <a:rPr lang="de"/>
              <a:t>free: nutzungskontingente für verschiedene Funktionen, analyticsdaten kostenlos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b212cb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b212cb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firebase:</a:t>
            </a:r>
            <a:endParaRPr/>
          </a:p>
          <a:p>
            <a:pPr indent="0" lvl="0" marL="0" rtl="0" algn="l">
              <a:spcBef>
                <a:spcPts val="0"/>
              </a:spcBef>
              <a:spcAft>
                <a:spcPts val="0"/>
              </a:spcAft>
              <a:buNone/>
            </a:pPr>
            <a:r>
              <a:rPr lang="de"/>
              <a:t>helfen webapps und mobile apps zusammenzubringen und gemeinsam features zu benutzen und benutzerdaten zu sammeln</a:t>
            </a:r>
            <a:endParaRPr/>
          </a:p>
          <a:p>
            <a:pPr indent="0" lvl="0" marL="0" rtl="0" algn="l">
              <a:spcBef>
                <a:spcPts val="0"/>
              </a:spcBef>
              <a:spcAft>
                <a:spcPts val="0"/>
              </a:spcAft>
              <a:buNone/>
            </a:pPr>
            <a:r>
              <a:rPr lang="de"/>
              <a:t>	build: unterstützung bei entwicklung</a:t>
            </a:r>
            <a:endParaRPr/>
          </a:p>
          <a:p>
            <a:pPr indent="0" lvl="0" marL="0" rtl="0" algn="l">
              <a:spcBef>
                <a:spcPts val="0"/>
              </a:spcBef>
              <a:spcAft>
                <a:spcPts val="0"/>
              </a:spcAft>
              <a:buNone/>
            </a:pPr>
            <a:r>
              <a:rPr lang="de"/>
              <a:t>	quality: unterstützung nach realease</a:t>
            </a:r>
            <a:endParaRPr/>
          </a:p>
          <a:p>
            <a:pPr indent="0" lvl="0" marL="0" rtl="0" algn="l">
              <a:spcBef>
                <a:spcPts val="0"/>
              </a:spcBef>
              <a:spcAft>
                <a:spcPts val="0"/>
              </a:spcAft>
              <a:buNone/>
            </a:pPr>
            <a:r>
              <a:rPr lang="de"/>
              <a:t>	business: business methoden</a:t>
            </a:r>
            <a:endParaRPr/>
          </a:p>
          <a:p>
            <a:pPr indent="0" lvl="0" marL="0" rtl="0" algn="l">
              <a:spcBef>
                <a:spcPts val="0"/>
              </a:spcBef>
              <a:spcAft>
                <a:spcPts val="0"/>
              </a:spcAft>
              <a:buNone/>
            </a:pPr>
            <a:r>
              <a:rPr lang="de"/>
              <a:t>kann für verschieden projekte genutzt werden:</a:t>
            </a:r>
            <a:endParaRPr/>
          </a:p>
          <a:p>
            <a:pPr indent="0" lvl="0" marL="0" rtl="0" algn="l">
              <a:spcBef>
                <a:spcPts val="0"/>
              </a:spcBef>
              <a:spcAft>
                <a:spcPts val="0"/>
              </a:spcAft>
              <a:buNone/>
            </a:pPr>
            <a:r>
              <a:rPr lang="de"/>
              <a:t>	web</a:t>
            </a:r>
            <a:endParaRPr/>
          </a:p>
          <a:p>
            <a:pPr indent="0" lvl="0" marL="0" rtl="0" algn="l">
              <a:spcBef>
                <a:spcPts val="0"/>
              </a:spcBef>
              <a:spcAft>
                <a:spcPts val="0"/>
              </a:spcAft>
              <a:buNone/>
            </a:pPr>
            <a:r>
              <a:rPr lang="de"/>
              <a:t>	mobile</a:t>
            </a:r>
            <a:endParaRPr/>
          </a:p>
          <a:p>
            <a:pPr indent="0" lvl="0" marL="0" rtl="0" algn="l">
              <a:spcBef>
                <a:spcPts val="0"/>
              </a:spcBef>
              <a:spcAft>
                <a:spcPts val="0"/>
              </a:spcAft>
              <a:buNone/>
            </a:pPr>
            <a:r>
              <a:rPr lang="de"/>
              <a:t>free: nutzungskontingente für verschiedene Funktionen, analyticsdaten kostenlos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abb080f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abb080f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firebase:</a:t>
            </a:r>
            <a:endParaRPr/>
          </a:p>
          <a:p>
            <a:pPr indent="0" lvl="0" marL="0" rtl="0" algn="l">
              <a:spcBef>
                <a:spcPts val="0"/>
              </a:spcBef>
              <a:spcAft>
                <a:spcPts val="0"/>
              </a:spcAft>
              <a:buNone/>
            </a:pPr>
            <a:r>
              <a:rPr lang="de"/>
              <a:t>helfen webapps und mobile apps zusammenzubringen und gemeinsam features zu benutzen und benutzerdaten zu sammeln</a:t>
            </a:r>
            <a:endParaRPr/>
          </a:p>
          <a:p>
            <a:pPr indent="0" lvl="0" marL="0" rtl="0" algn="l">
              <a:spcBef>
                <a:spcPts val="0"/>
              </a:spcBef>
              <a:spcAft>
                <a:spcPts val="0"/>
              </a:spcAft>
              <a:buNone/>
            </a:pPr>
            <a:r>
              <a:rPr lang="de"/>
              <a:t>	build: unterstützung bei entwicklung</a:t>
            </a:r>
            <a:endParaRPr/>
          </a:p>
          <a:p>
            <a:pPr indent="0" lvl="0" marL="0" rtl="0" algn="l">
              <a:spcBef>
                <a:spcPts val="0"/>
              </a:spcBef>
              <a:spcAft>
                <a:spcPts val="0"/>
              </a:spcAft>
              <a:buNone/>
            </a:pPr>
            <a:r>
              <a:rPr lang="de"/>
              <a:t>	quality: unterstützung nach realease</a:t>
            </a:r>
            <a:endParaRPr/>
          </a:p>
          <a:p>
            <a:pPr indent="0" lvl="0" marL="0" rtl="0" algn="l">
              <a:spcBef>
                <a:spcPts val="0"/>
              </a:spcBef>
              <a:spcAft>
                <a:spcPts val="0"/>
              </a:spcAft>
              <a:buNone/>
            </a:pPr>
            <a:r>
              <a:rPr lang="de"/>
              <a:t>	business: business methoden</a:t>
            </a:r>
            <a:endParaRPr/>
          </a:p>
          <a:p>
            <a:pPr indent="0" lvl="0" marL="0" rtl="0" algn="l">
              <a:spcBef>
                <a:spcPts val="0"/>
              </a:spcBef>
              <a:spcAft>
                <a:spcPts val="0"/>
              </a:spcAft>
              <a:buNone/>
            </a:pPr>
            <a:r>
              <a:rPr lang="de"/>
              <a:t>kann für verschieden projekte genutzt werden:</a:t>
            </a:r>
            <a:endParaRPr/>
          </a:p>
          <a:p>
            <a:pPr indent="0" lvl="0" marL="0" rtl="0" algn="l">
              <a:spcBef>
                <a:spcPts val="0"/>
              </a:spcBef>
              <a:spcAft>
                <a:spcPts val="0"/>
              </a:spcAft>
              <a:buNone/>
            </a:pPr>
            <a:r>
              <a:rPr lang="de"/>
              <a:t>	web</a:t>
            </a:r>
            <a:endParaRPr/>
          </a:p>
          <a:p>
            <a:pPr indent="0" lvl="0" marL="0" rtl="0" algn="l">
              <a:spcBef>
                <a:spcPts val="0"/>
              </a:spcBef>
              <a:spcAft>
                <a:spcPts val="0"/>
              </a:spcAft>
              <a:buNone/>
            </a:pPr>
            <a:r>
              <a:rPr lang="de"/>
              <a:t>	mobile</a:t>
            </a:r>
            <a:endParaRPr/>
          </a:p>
          <a:p>
            <a:pPr indent="0" lvl="0" marL="0" rtl="0" algn="l">
              <a:spcBef>
                <a:spcPts val="0"/>
              </a:spcBef>
              <a:spcAft>
                <a:spcPts val="0"/>
              </a:spcAft>
              <a:buNone/>
            </a:pPr>
            <a:r>
              <a:rPr lang="de"/>
              <a:t>free: nutzungskontingente für verschiedene Funktionen, analyticsdaten kostenlos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ab212cbd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ab212cbd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AdMob: Schaffen von Anzeigeflächen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bb080f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bb080f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AdMob: Schaffen von Anzeigeflächen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b212cbd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b212cbd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Working IDE. I use IntelliJ</a:t>
            </a:r>
            <a:endParaRPr/>
          </a:p>
          <a:p>
            <a:pPr indent="0" lvl="0" marL="0" rtl="0" algn="l">
              <a:spcBef>
                <a:spcPts val="0"/>
              </a:spcBef>
              <a:spcAft>
                <a:spcPts val="0"/>
              </a:spcAft>
              <a:buNone/>
            </a:pPr>
            <a:r>
              <a:rPr lang="de"/>
              <a:t>Dart&amp;Flutter: Installation guide in readme</a:t>
            </a:r>
            <a:endParaRPr/>
          </a:p>
          <a:p>
            <a:pPr indent="0" lvl="0" marL="0" rtl="0" algn="l">
              <a:spcBef>
                <a:spcPts val="0"/>
              </a:spcBef>
              <a:spcAft>
                <a:spcPts val="0"/>
              </a:spcAft>
              <a:buNone/>
            </a:pPr>
            <a:r>
              <a:rPr lang="de"/>
              <a:t>Android Studio: if you dont want to use your phone you need an emulator. With android studio you can emulate nearly every phone. To use your smartphone you need to connect phone to pc and enable usb debugging</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Firebase: You can get user data for your app to improve for example positioning of ads or gather information on how often users click on your ad</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AdMob: Create Ads that will be displayed. To implement ads you need an appid to identificate your app and adunitid to identificate which ad will be displayed. Both you will get from admob</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firebase_admob package: this package brings everything you need to implement ads in your app. Functions...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ab212cb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b212cb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b212cbd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b212cbd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pps.admob.com/"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Monetarizing flutter app</a:t>
            </a:r>
            <a:endParaRPr/>
          </a:p>
          <a:p>
            <a:pPr indent="0" lvl="0" marL="0" rtl="0" algn="l">
              <a:spcBef>
                <a:spcPts val="0"/>
              </a:spcBef>
              <a:spcAft>
                <a:spcPts val="0"/>
              </a:spcAft>
              <a:buNone/>
            </a:pPr>
            <a:r>
              <a:rPr lang="de"/>
              <a:t>with Google AdMob</a:t>
            </a:r>
            <a:endParaRPr/>
          </a:p>
        </p:txBody>
      </p:sp>
      <p:sp>
        <p:nvSpPr>
          <p:cNvPr id="135" name="Google Shape;135;p13"/>
          <p:cNvSpPr txBox="1"/>
          <p:nvPr>
            <p:ph idx="1" type="subTitle"/>
          </p:nvPr>
        </p:nvSpPr>
        <p:spPr>
          <a:xfrm>
            <a:off x="5947100" y="39603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Pascal Stephan - TINF18B4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Table of contents</a:t>
            </a:r>
            <a:endParaRPr/>
          </a:p>
        </p:txBody>
      </p:sp>
      <p:sp>
        <p:nvSpPr>
          <p:cNvPr id="141" name="Google Shape;141;p14"/>
          <p:cNvSpPr txBox="1"/>
          <p:nvPr>
            <p:ph idx="1" type="body"/>
          </p:nvPr>
        </p:nvSpPr>
        <p:spPr>
          <a:xfrm>
            <a:off x="1297500" y="123432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de" sz="1600"/>
              <a:t>Google Firebase</a:t>
            </a:r>
            <a:endParaRPr sz="1600"/>
          </a:p>
          <a:p>
            <a:pPr indent="-330200" lvl="0" marL="457200" rtl="0" algn="l">
              <a:spcBef>
                <a:spcPts val="0"/>
              </a:spcBef>
              <a:spcAft>
                <a:spcPts val="0"/>
              </a:spcAft>
              <a:buSzPts val="1600"/>
              <a:buAutoNum type="arabicPeriod"/>
            </a:pPr>
            <a:r>
              <a:rPr lang="de" sz="1600"/>
              <a:t>Google AdMob</a:t>
            </a:r>
            <a:endParaRPr sz="1600"/>
          </a:p>
          <a:p>
            <a:pPr indent="-330200" lvl="0" marL="457200" rtl="0" algn="l">
              <a:spcBef>
                <a:spcPts val="0"/>
              </a:spcBef>
              <a:spcAft>
                <a:spcPts val="0"/>
              </a:spcAft>
              <a:buSzPts val="1600"/>
              <a:buAutoNum type="arabicPeriod"/>
            </a:pPr>
            <a:r>
              <a:rPr lang="de" sz="1600"/>
              <a:t>What you need</a:t>
            </a:r>
            <a:endParaRPr sz="1600"/>
          </a:p>
          <a:p>
            <a:pPr indent="-330200" lvl="0" marL="457200" rtl="0" algn="l">
              <a:spcBef>
                <a:spcPts val="0"/>
              </a:spcBef>
              <a:spcAft>
                <a:spcPts val="0"/>
              </a:spcAft>
              <a:buSzPts val="1600"/>
              <a:buAutoNum type="arabicPeriod"/>
            </a:pPr>
            <a:r>
              <a:rPr lang="de" sz="1600"/>
              <a:t>Implementation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Firebase</a:t>
            </a:r>
            <a:endParaRPr/>
          </a:p>
        </p:txBody>
      </p:sp>
      <p:sp>
        <p:nvSpPr>
          <p:cNvPr id="147" name="Google Shape;147;p15"/>
          <p:cNvSpPr txBox="1"/>
          <p:nvPr>
            <p:ph idx="1" type="body"/>
          </p:nvPr>
        </p:nvSpPr>
        <p:spPr>
          <a:xfrm>
            <a:off x="1297500" y="158547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A comprehensive app development plattform by Google</a:t>
            </a:r>
            <a:endParaRPr sz="1600"/>
          </a:p>
          <a:p>
            <a:pPr indent="-330200" lvl="0" marL="457200" rtl="0" algn="l">
              <a:spcBef>
                <a:spcPts val="0"/>
              </a:spcBef>
              <a:spcAft>
                <a:spcPts val="0"/>
              </a:spcAft>
              <a:buSzPts val="1600"/>
              <a:buChar char="●"/>
            </a:pPr>
            <a:r>
              <a:rPr lang="de" sz="1600"/>
              <a:t>Cloud solution</a:t>
            </a:r>
            <a:endParaRPr sz="1600"/>
          </a:p>
          <a:p>
            <a:pPr indent="-330200" lvl="0" marL="457200" rtl="0" algn="l">
              <a:spcBef>
                <a:spcPts val="0"/>
              </a:spcBef>
              <a:spcAft>
                <a:spcPts val="0"/>
              </a:spcAft>
              <a:buSzPts val="1600"/>
              <a:buChar char="●"/>
            </a:pPr>
            <a:r>
              <a:rPr lang="de" sz="1600"/>
              <a:t>Many functions separated in three categories:</a:t>
            </a:r>
            <a:endParaRPr sz="1600"/>
          </a:p>
          <a:p>
            <a:pPr indent="-317500" lvl="1" marL="914400" rtl="0" algn="l">
              <a:spcBef>
                <a:spcPts val="0"/>
              </a:spcBef>
              <a:spcAft>
                <a:spcPts val="0"/>
              </a:spcAft>
              <a:buSzPts val="1400"/>
              <a:buChar char="○"/>
            </a:pPr>
            <a:r>
              <a:rPr lang="de" sz="1400"/>
              <a:t>Build</a:t>
            </a:r>
            <a:endParaRPr sz="1400"/>
          </a:p>
          <a:p>
            <a:pPr indent="-317500" lvl="1" marL="914400" rtl="0" algn="l">
              <a:spcBef>
                <a:spcPts val="0"/>
              </a:spcBef>
              <a:spcAft>
                <a:spcPts val="0"/>
              </a:spcAft>
              <a:buSzPts val="1400"/>
              <a:buChar char="○"/>
            </a:pPr>
            <a:r>
              <a:rPr lang="de" sz="1400"/>
              <a:t>Quality</a:t>
            </a:r>
            <a:endParaRPr sz="1400"/>
          </a:p>
          <a:p>
            <a:pPr indent="-317500" lvl="1" marL="914400" rtl="0" algn="l">
              <a:spcBef>
                <a:spcPts val="0"/>
              </a:spcBef>
              <a:spcAft>
                <a:spcPts val="0"/>
              </a:spcAft>
              <a:buSzPts val="1400"/>
              <a:buChar char="○"/>
            </a:pPr>
            <a:r>
              <a:rPr lang="de" sz="1400"/>
              <a:t>Business</a:t>
            </a:r>
            <a:endParaRPr sz="1400"/>
          </a:p>
        </p:txBody>
      </p:sp>
      <p:pic>
        <p:nvPicPr>
          <p:cNvPr id="148" name="Google Shape;148;p15"/>
          <p:cNvPicPr preferRelativeResize="0"/>
          <p:nvPr/>
        </p:nvPicPr>
        <p:blipFill>
          <a:blip r:embed="rId3">
            <a:alphaModFix/>
          </a:blip>
          <a:stretch>
            <a:fillRect/>
          </a:stretch>
        </p:blipFill>
        <p:spPr>
          <a:xfrm>
            <a:off x="4666000" y="2823700"/>
            <a:ext cx="3845325" cy="132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Firebase</a:t>
            </a:r>
            <a:endParaRPr/>
          </a:p>
        </p:txBody>
      </p:sp>
      <p:sp>
        <p:nvSpPr>
          <p:cNvPr id="154" name="Google Shape;154;p16"/>
          <p:cNvSpPr txBox="1"/>
          <p:nvPr>
            <p:ph idx="1" type="body"/>
          </p:nvPr>
        </p:nvSpPr>
        <p:spPr>
          <a:xfrm>
            <a:off x="1297500" y="123432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Where to use:</a:t>
            </a:r>
            <a:endParaRPr sz="1600"/>
          </a:p>
          <a:p>
            <a:pPr indent="-317500" lvl="1" marL="914400" rtl="0" algn="l">
              <a:spcBef>
                <a:spcPts val="0"/>
              </a:spcBef>
              <a:spcAft>
                <a:spcPts val="0"/>
              </a:spcAft>
              <a:buSzPts val="1400"/>
              <a:buChar char="○"/>
            </a:pPr>
            <a:r>
              <a:rPr lang="de" sz="1400"/>
              <a:t>Web</a:t>
            </a:r>
            <a:endParaRPr sz="1400"/>
          </a:p>
          <a:p>
            <a:pPr indent="-298450" lvl="2" marL="1371600" rtl="0" algn="l">
              <a:spcBef>
                <a:spcPts val="0"/>
              </a:spcBef>
              <a:spcAft>
                <a:spcPts val="0"/>
              </a:spcAft>
              <a:buSzPts val="1100"/>
              <a:buChar char="■"/>
            </a:pPr>
            <a:r>
              <a:rPr lang="de"/>
              <a:t>Angular</a:t>
            </a:r>
            <a:endParaRPr/>
          </a:p>
          <a:p>
            <a:pPr indent="-298450" lvl="2" marL="1371600" rtl="0" algn="l">
              <a:spcBef>
                <a:spcPts val="0"/>
              </a:spcBef>
              <a:spcAft>
                <a:spcPts val="0"/>
              </a:spcAft>
              <a:buSzPts val="1100"/>
              <a:buChar char="■"/>
            </a:pPr>
            <a:r>
              <a:rPr lang="de"/>
              <a:t>React…</a:t>
            </a:r>
            <a:endParaRPr/>
          </a:p>
          <a:p>
            <a:pPr indent="-317500" lvl="1" marL="914400" rtl="0" algn="l">
              <a:spcBef>
                <a:spcPts val="0"/>
              </a:spcBef>
              <a:spcAft>
                <a:spcPts val="0"/>
              </a:spcAft>
              <a:buSzPts val="1400"/>
              <a:buChar char="○"/>
            </a:pPr>
            <a:r>
              <a:rPr lang="de" sz="1400"/>
              <a:t>Mobile</a:t>
            </a:r>
            <a:endParaRPr sz="1400"/>
          </a:p>
          <a:p>
            <a:pPr indent="-298450" lvl="2" marL="1371600" rtl="0" algn="l">
              <a:spcBef>
                <a:spcPts val="0"/>
              </a:spcBef>
              <a:spcAft>
                <a:spcPts val="0"/>
              </a:spcAft>
              <a:buSzPts val="1100"/>
              <a:buChar char="■"/>
            </a:pPr>
            <a:r>
              <a:rPr lang="de"/>
              <a:t>Ionic</a:t>
            </a:r>
            <a:endParaRPr/>
          </a:p>
          <a:p>
            <a:pPr indent="-298450" lvl="2" marL="1371600" rtl="0" algn="l">
              <a:spcBef>
                <a:spcPts val="0"/>
              </a:spcBef>
              <a:spcAft>
                <a:spcPts val="0"/>
              </a:spcAft>
              <a:buSzPts val="1100"/>
              <a:buChar char="■"/>
            </a:pPr>
            <a:r>
              <a:rPr lang="de"/>
              <a:t>Flutter…</a:t>
            </a:r>
            <a:endParaRPr/>
          </a:p>
          <a:p>
            <a:pPr indent="0" lvl="0" marL="0" rtl="0" algn="l">
              <a:spcBef>
                <a:spcPts val="1600"/>
              </a:spcBef>
              <a:spcAft>
                <a:spcPts val="0"/>
              </a:spcAft>
              <a:buNone/>
            </a:pPr>
            <a:r>
              <a:t/>
            </a:r>
            <a:endParaRPr/>
          </a:p>
          <a:p>
            <a:pPr indent="-330200" lvl="0" marL="457200" rtl="0" algn="l">
              <a:spcBef>
                <a:spcPts val="1600"/>
              </a:spcBef>
              <a:spcAft>
                <a:spcPts val="0"/>
              </a:spcAft>
              <a:buSzPts val="1600"/>
              <a:buChar char="●"/>
            </a:pPr>
            <a:r>
              <a:rPr lang="de" sz="1600"/>
              <a:t>Free for hobby projects</a:t>
            </a:r>
            <a:endParaRPr sz="1600"/>
          </a:p>
        </p:txBody>
      </p:sp>
      <p:pic>
        <p:nvPicPr>
          <p:cNvPr id="155" name="Google Shape;155;p16"/>
          <p:cNvPicPr preferRelativeResize="0"/>
          <p:nvPr/>
        </p:nvPicPr>
        <p:blipFill>
          <a:blip r:embed="rId3">
            <a:alphaModFix/>
          </a:blip>
          <a:stretch>
            <a:fillRect/>
          </a:stretch>
        </p:blipFill>
        <p:spPr>
          <a:xfrm>
            <a:off x="4666000" y="2823700"/>
            <a:ext cx="3845325" cy="132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AdMob</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One of the biggest advertising networks worldwide</a:t>
            </a:r>
            <a:endParaRPr sz="1600"/>
          </a:p>
          <a:p>
            <a:pPr indent="-330200" lvl="0" marL="457200" rtl="0" algn="l">
              <a:spcBef>
                <a:spcPts val="0"/>
              </a:spcBef>
              <a:spcAft>
                <a:spcPts val="0"/>
              </a:spcAft>
              <a:buSzPts val="1600"/>
              <a:buChar char="●"/>
            </a:pPr>
            <a:r>
              <a:rPr lang="de" sz="1600"/>
              <a:t>Show Ads in your app and earn money</a:t>
            </a:r>
            <a:endParaRPr sz="1600"/>
          </a:p>
          <a:p>
            <a:pPr indent="-330200" lvl="0" marL="457200" rtl="0" algn="l">
              <a:spcBef>
                <a:spcPts val="0"/>
              </a:spcBef>
              <a:spcAft>
                <a:spcPts val="0"/>
              </a:spcAft>
              <a:buSzPts val="1600"/>
              <a:buChar char="●"/>
            </a:pPr>
            <a:r>
              <a:rPr lang="de" sz="1600"/>
              <a:t>Costs:</a:t>
            </a:r>
            <a:endParaRPr sz="1600"/>
          </a:p>
          <a:p>
            <a:pPr indent="-317500" lvl="1" marL="914400" rtl="0" algn="l">
              <a:spcBef>
                <a:spcPts val="0"/>
              </a:spcBef>
              <a:spcAft>
                <a:spcPts val="0"/>
              </a:spcAft>
              <a:buSzPts val="1400"/>
              <a:buChar char="○"/>
            </a:pPr>
            <a:r>
              <a:rPr lang="de" sz="1400"/>
              <a:t>Free to use for developers</a:t>
            </a:r>
            <a:endParaRPr sz="1400"/>
          </a:p>
          <a:p>
            <a:pPr indent="-317500" lvl="1" marL="914400" rtl="0" algn="l">
              <a:spcBef>
                <a:spcPts val="0"/>
              </a:spcBef>
              <a:spcAft>
                <a:spcPts val="0"/>
              </a:spcAft>
              <a:buSzPts val="1400"/>
              <a:buChar char="○"/>
            </a:pPr>
            <a:r>
              <a:rPr lang="de" sz="1400"/>
              <a:t>CPC for advertisers</a:t>
            </a:r>
            <a:endParaRPr/>
          </a:p>
        </p:txBody>
      </p:sp>
      <p:pic>
        <p:nvPicPr>
          <p:cNvPr id="162" name="Google Shape;162;p17"/>
          <p:cNvPicPr preferRelativeResize="0"/>
          <p:nvPr/>
        </p:nvPicPr>
        <p:blipFill>
          <a:blip r:embed="rId3">
            <a:alphaModFix/>
          </a:blip>
          <a:stretch>
            <a:fillRect/>
          </a:stretch>
        </p:blipFill>
        <p:spPr>
          <a:xfrm>
            <a:off x="2675050" y="3523778"/>
            <a:ext cx="6179776" cy="114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Google AdMob</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Different display formats for ads:</a:t>
            </a:r>
            <a:endParaRPr sz="1600"/>
          </a:p>
          <a:p>
            <a:pPr indent="-317500" lvl="1" marL="914400" rtl="0" algn="l">
              <a:spcBef>
                <a:spcPts val="0"/>
              </a:spcBef>
              <a:spcAft>
                <a:spcPts val="0"/>
              </a:spcAft>
              <a:buSzPts val="1400"/>
              <a:buChar char="○"/>
            </a:pPr>
            <a:r>
              <a:rPr lang="de" sz="1400"/>
              <a:t>Rewarded ads</a:t>
            </a:r>
            <a:endParaRPr sz="1400"/>
          </a:p>
          <a:p>
            <a:pPr indent="-317500" lvl="1" marL="914400" rtl="0" algn="l">
              <a:spcBef>
                <a:spcPts val="0"/>
              </a:spcBef>
              <a:spcAft>
                <a:spcPts val="0"/>
              </a:spcAft>
              <a:buSzPts val="1400"/>
              <a:buChar char="○"/>
            </a:pPr>
            <a:r>
              <a:rPr lang="de" sz="1400"/>
              <a:t>Native ads</a:t>
            </a:r>
            <a:endParaRPr sz="1400"/>
          </a:p>
          <a:p>
            <a:pPr indent="-317500" lvl="1" marL="914400" rtl="0" algn="l">
              <a:spcBef>
                <a:spcPts val="0"/>
              </a:spcBef>
              <a:spcAft>
                <a:spcPts val="0"/>
              </a:spcAft>
              <a:buSzPts val="1400"/>
              <a:buChar char="○"/>
            </a:pPr>
            <a:r>
              <a:rPr lang="de" sz="1400"/>
              <a:t>Banner</a:t>
            </a:r>
            <a:endParaRPr sz="1400"/>
          </a:p>
          <a:p>
            <a:pPr indent="-317500" lvl="1" marL="914400" rtl="0" algn="l">
              <a:spcBef>
                <a:spcPts val="0"/>
              </a:spcBef>
              <a:spcAft>
                <a:spcPts val="0"/>
              </a:spcAft>
              <a:buSzPts val="1400"/>
              <a:buChar char="○"/>
            </a:pPr>
            <a:r>
              <a:rPr lang="de" sz="1400"/>
              <a:t>Interstitials</a:t>
            </a:r>
            <a:endParaRPr sz="1900"/>
          </a:p>
        </p:txBody>
      </p:sp>
      <p:pic>
        <p:nvPicPr>
          <p:cNvPr id="169" name="Google Shape;169;p18"/>
          <p:cNvPicPr preferRelativeResize="0"/>
          <p:nvPr/>
        </p:nvPicPr>
        <p:blipFill>
          <a:blip r:embed="rId3">
            <a:alphaModFix/>
          </a:blip>
          <a:stretch>
            <a:fillRect/>
          </a:stretch>
        </p:blipFill>
        <p:spPr>
          <a:xfrm>
            <a:off x="3432450" y="3388288"/>
            <a:ext cx="3076575" cy="1647825"/>
          </a:xfrm>
          <a:prstGeom prst="rect">
            <a:avLst/>
          </a:prstGeom>
          <a:noFill/>
          <a:ln>
            <a:noFill/>
          </a:ln>
        </p:spPr>
      </p:pic>
      <p:pic>
        <p:nvPicPr>
          <p:cNvPr id="170" name="Google Shape;170;p18"/>
          <p:cNvPicPr preferRelativeResize="0"/>
          <p:nvPr/>
        </p:nvPicPr>
        <p:blipFill>
          <a:blip r:embed="rId4">
            <a:alphaModFix/>
          </a:blip>
          <a:stretch>
            <a:fillRect/>
          </a:stretch>
        </p:blipFill>
        <p:spPr>
          <a:xfrm>
            <a:off x="6725578" y="196500"/>
            <a:ext cx="2128275" cy="378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What you need</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Working IDE</a:t>
            </a:r>
            <a:endParaRPr sz="1600"/>
          </a:p>
          <a:p>
            <a:pPr indent="-330200" lvl="0" marL="457200" rtl="0" algn="l">
              <a:spcBef>
                <a:spcPts val="0"/>
              </a:spcBef>
              <a:spcAft>
                <a:spcPts val="0"/>
              </a:spcAft>
              <a:buSzPts val="1600"/>
              <a:buChar char="●"/>
            </a:pPr>
            <a:r>
              <a:rPr lang="de" sz="1600"/>
              <a:t>Dart &amp; Flutter</a:t>
            </a:r>
            <a:endParaRPr sz="1600"/>
          </a:p>
          <a:p>
            <a:pPr indent="-330200" lvl="0" marL="457200" rtl="0" algn="l">
              <a:spcBef>
                <a:spcPts val="0"/>
              </a:spcBef>
              <a:spcAft>
                <a:spcPts val="0"/>
              </a:spcAft>
              <a:buSzPts val="1600"/>
              <a:buChar char="●"/>
            </a:pPr>
            <a:r>
              <a:rPr lang="de" sz="1600"/>
              <a:t>(Android Studio)</a:t>
            </a:r>
            <a:endParaRPr sz="1600"/>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de" sz="1600"/>
              <a:t>(</a:t>
            </a:r>
            <a:r>
              <a:rPr lang="de" sz="1600"/>
              <a:t>Firebase account)</a:t>
            </a:r>
            <a:endParaRPr sz="1600"/>
          </a:p>
          <a:p>
            <a:pPr indent="-330200" lvl="0" marL="457200" rtl="0" algn="l">
              <a:spcBef>
                <a:spcPts val="0"/>
              </a:spcBef>
              <a:spcAft>
                <a:spcPts val="0"/>
              </a:spcAft>
              <a:buSzPts val="1600"/>
              <a:buChar char="●"/>
            </a:pPr>
            <a:r>
              <a:rPr lang="de" sz="1600"/>
              <a:t>AdMob account</a:t>
            </a:r>
            <a:endParaRPr sz="1600"/>
          </a:p>
          <a:p>
            <a:pPr indent="-330200" lvl="0" marL="457200" rtl="0" algn="l">
              <a:spcBef>
                <a:spcPts val="0"/>
              </a:spcBef>
              <a:spcAft>
                <a:spcPts val="0"/>
              </a:spcAft>
              <a:buSzPts val="1600"/>
              <a:buChar char="●"/>
            </a:pPr>
            <a:r>
              <a:rPr lang="de" sz="1600"/>
              <a:t>firebase_admob package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182" name="Google Shape;182;p20"/>
          <p:cNvSpPr txBox="1"/>
          <p:nvPr>
            <p:ph idx="1" type="body"/>
          </p:nvPr>
        </p:nvSpPr>
        <p:spPr>
          <a:xfrm>
            <a:off x="1297500" y="13595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Create AdMob account</a:t>
            </a:r>
            <a:endParaRPr sz="2200"/>
          </a:p>
          <a:p>
            <a:pPr indent="-317500" lvl="0" marL="457200" rtl="0" algn="l">
              <a:spcBef>
                <a:spcPts val="1600"/>
              </a:spcBef>
              <a:spcAft>
                <a:spcPts val="0"/>
              </a:spcAft>
              <a:buSzPts val="1400"/>
              <a:buAutoNum type="arabicPeriod"/>
            </a:pPr>
            <a:r>
              <a:rPr lang="de" sz="1400"/>
              <a:t>R</a:t>
            </a:r>
            <a:r>
              <a:rPr lang="de" sz="1400"/>
              <a:t>egister your app: </a:t>
            </a:r>
            <a:r>
              <a:rPr lang="de" sz="1400" u="sng">
                <a:solidFill>
                  <a:schemeClr val="hlink"/>
                </a:solidFill>
                <a:hlinkClick r:id="rId3"/>
              </a:rPr>
              <a:t>https://apps.admob.com/</a:t>
            </a:r>
            <a:endParaRPr sz="1400"/>
          </a:p>
          <a:p>
            <a:pPr indent="-317500" lvl="0" marL="457200" rtl="0" algn="l">
              <a:spcBef>
                <a:spcPts val="0"/>
              </a:spcBef>
              <a:spcAft>
                <a:spcPts val="0"/>
              </a:spcAft>
              <a:buSzPts val="1400"/>
              <a:buAutoNum type="arabicPeriod"/>
            </a:pPr>
            <a:r>
              <a:rPr lang="de" sz="1400"/>
              <a:t>Save your generated appID</a:t>
            </a:r>
            <a:endParaRPr sz="1400"/>
          </a:p>
          <a:p>
            <a:pPr indent="0" lvl="0" marL="0" rtl="0" algn="l">
              <a:spcBef>
                <a:spcPts val="1600"/>
              </a:spcBef>
              <a:spcAft>
                <a:spcPts val="0"/>
              </a:spcAft>
              <a:buNone/>
            </a:pPr>
            <a:r>
              <a:rPr lang="de" sz="1600"/>
              <a:t>AndroidManifest changes</a:t>
            </a:r>
            <a:endParaRPr sz="1600"/>
          </a:p>
          <a:p>
            <a:pPr indent="-317500" lvl="0" marL="457200" rtl="0" algn="l">
              <a:spcBef>
                <a:spcPts val="1600"/>
              </a:spcBef>
              <a:spcAft>
                <a:spcPts val="0"/>
              </a:spcAft>
              <a:buSzPts val="1400"/>
              <a:buChar char="●"/>
            </a:pPr>
            <a:r>
              <a:rPr lang="de" sz="1400"/>
              <a:t>Add following snippet and put in your appID from AdMob</a:t>
            </a:r>
            <a:endParaRPr sz="1400"/>
          </a:p>
          <a:p>
            <a:pPr indent="0" lvl="0" marL="0" rtl="0" algn="l">
              <a:spcBef>
                <a:spcPts val="1600"/>
              </a:spcBef>
              <a:spcAft>
                <a:spcPts val="1600"/>
              </a:spcAft>
              <a:buNone/>
            </a:pPr>
            <a:r>
              <a:t/>
            </a:r>
            <a:endParaRPr sz="1900"/>
          </a:p>
        </p:txBody>
      </p:sp>
      <p:pic>
        <p:nvPicPr>
          <p:cNvPr id="183" name="Google Shape;183;p20"/>
          <p:cNvPicPr preferRelativeResize="0"/>
          <p:nvPr/>
        </p:nvPicPr>
        <p:blipFill>
          <a:blip r:embed="rId4">
            <a:alphaModFix/>
          </a:blip>
          <a:stretch>
            <a:fillRect/>
          </a:stretch>
        </p:blipFill>
        <p:spPr>
          <a:xfrm>
            <a:off x="1297500" y="3702700"/>
            <a:ext cx="4211314" cy="56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Implementation</a:t>
            </a:r>
            <a:endParaRPr/>
          </a:p>
        </p:txBody>
      </p:sp>
      <p:sp>
        <p:nvSpPr>
          <p:cNvPr id="189" name="Google Shape;189;p2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600"/>
              <a:t>Import firebase_admob package</a:t>
            </a:r>
            <a:endParaRPr sz="1600"/>
          </a:p>
          <a:p>
            <a:pPr indent="-317500" lvl="0" marL="457200" rtl="0" algn="l">
              <a:spcBef>
                <a:spcPts val="1600"/>
              </a:spcBef>
              <a:spcAft>
                <a:spcPts val="0"/>
              </a:spcAft>
              <a:buSzPts val="1400"/>
              <a:buAutoNum type="arabicPeriod"/>
            </a:pPr>
            <a:r>
              <a:rPr lang="de" sz="1400"/>
              <a:t>Go to pubspec.yaml</a:t>
            </a:r>
            <a:endParaRPr sz="1400"/>
          </a:p>
          <a:p>
            <a:pPr indent="-317500" lvl="0" marL="457200" rtl="0" algn="l">
              <a:spcBef>
                <a:spcPts val="0"/>
              </a:spcBef>
              <a:spcAft>
                <a:spcPts val="0"/>
              </a:spcAft>
              <a:buSzPts val="1400"/>
              <a:buAutoNum type="arabicPeriod"/>
            </a:pPr>
            <a:r>
              <a:rPr lang="de" sz="1400"/>
              <a:t>Put flutter_admob: to dependencies</a:t>
            </a:r>
            <a:endParaRPr sz="1400"/>
          </a:p>
          <a:p>
            <a:pPr indent="-317500" lvl="0" marL="457200" rtl="0" algn="l">
              <a:spcBef>
                <a:spcPts val="0"/>
              </a:spcBef>
              <a:spcAft>
                <a:spcPts val="0"/>
              </a:spcAft>
              <a:buSzPts val="1400"/>
              <a:buAutoNum type="arabicPeriod"/>
            </a:pPr>
            <a:r>
              <a:rPr lang="de" sz="1400"/>
              <a:t>Import package to main.dart</a:t>
            </a:r>
            <a:endParaRPr sz="1400"/>
          </a:p>
          <a:p>
            <a:pPr indent="0" lvl="0" marL="0" rtl="0" algn="l">
              <a:spcBef>
                <a:spcPts val="1600"/>
              </a:spcBef>
              <a:spcAft>
                <a:spcPts val="0"/>
              </a:spcAft>
              <a:buNone/>
            </a:pPr>
            <a:r>
              <a:rPr lang="de" sz="1600"/>
              <a:t>Start creating your first ads</a:t>
            </a:r>
            <a:endParaRPr sz="1600"/>
          </a:p>
          <a:p>
            <a:pPr indent="-317500" lvl="0" marL="457200" rtl="0" algn="l">
              <a:spcBef>
                <a:spcPts val="1600"/>
              </a:spcBef>
              <a:spcAft>
                <a:spcPts val="0"/>
              </a:spcAft>
              <a:buSzPts val="1400"/>
              <a:buAutoNum type="arabicPeriod"/>
            </a:pPr>
            <a:r>
              <a:rPr lang="de" sz="1400"/>
              <a:t>BannerAd</a:t>
            </a:r>
            <a:endParaRPr sz="1400"/>
          </a:p>
          <a:p>
            <a:pPr indent="-317500" lvl="0" marL="457200" rtl="0" algn="l">
              <a:spcBef>
                <a:spcPts val="0"/>
              </a:spcBef>
              <a:spcAft>
                <a:spcPts val="0"/>
              </a:spcAft>
              <a:buSzPts val="1400"/>
              <a:buAutoNum type="arabicPeriod"/>
            </a:pPr>
            <a:r>
              <a:rPr lang="de" sz="1400"/>
              <a:t>InterstitialAd</a:t>
            </a:r>
            <a:endParaRPr sz="1400"/>
          </a:p>
          <a:p>
            <a:pPr indent="0" lvl="0" marL="0" rtl="0" algn="l">
              <a:spcBef>
                <a:spcPts val="1600"/>
              </a:spcBef>
              <a:spcAft>
                <a:spcPts val="16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