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81" r:id="rId5"/>
  </p:sldIdLst>
  <p:sldSz cx="30275213" cy="4280376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AD9400-DDAB-228B-D2C0-71E20B797DF1}" name="Milena Kunz | FolienWerke GmbH" initials="MK|FG" userId="S::milena@folienwerke.ch::6368de57-fb2f-4713-9073-9556af846cf5" providerId="AD"/>
  <p188:author id="{22B18A46-A0D8-CCBE-0760-A08BA3A267DD}" name="Krauss Astrid HSLU" initials="KAH" userId="S::astrid.krauss@hslu.ch::05774647-534d-4e7b-bf42-e02b76d28550" providerId="AD"/>
  <p188:author id="{58412792-B17C-5C03-55E9-3560B444D1AD}" name="Amenda Ina HSLU" initials="AH" userId="S::ina.amenda@hslu.ch::f76260df-1f8e-4a68-90ac-20db44d17eb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300"/>
    <a:srgbClr val="EC5A7A"/>
    <a:srgbClr val="ADCA2A"/>
    <a:srgbClr val="77C5D8"/>
    <a:srgbClr val="F6A9B2"/>
    <a:srgbClr val="BB365D"/>
    <a:srgbClr val="FFE086"/>
    <a:srgbClr val="F7A315"/>
    <a:srgbClr val="BAE0EA"/>
    <a:srgbClr val="449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>
      <p:cViewPr>
        <p:scale>
          <a:sx n="66" d="100"/>
          <a:sy n="66" d="100"/>
        </p:scale>
        <p:origin x="-2237" y="-7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A2682-9BBE-44F1-865A-71E92CD2A545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CBD9D-9EF3-4CA3-8346-68DA1B2B2DC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1pPr>
    <a:lvl2pPr marL="1753439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2pPr>
    <a:lvl3pPr marL="3506874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3pPr>
    <a:lvl4pPr marL="5260313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4pPr>
    <a:lvl5pPr marL="7013748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5pPr>
    <a:lvl6pPr marL="8767183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6pPr>
    <a:lvl7pPr marL="10520622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7pPr>
    <a:lvl8pPr marL="12274053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8pPr>
    <a:lvl9pPr marL="14027492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B18995A-21ED-4742-86FC-8BB97CB293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69165" y="4511080"/>
            <a:ext cx="26536905" cy="105752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de-CH" noProof="0" dirty="0"/>
              <a:t>Titel, in einer Zeile beschrieben (Verdana 64pt Regular)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3C4204-04E8-4087-B37E-15F85707E8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0045" y="1844901"/>
            <a:ext cx="8263738" cy="1273169"/>
          </a:xfrm>
          <a:prstGeom prst="rect">
            <a:avLst/>
          </a:prstGeom>
        </p:spPr>
      </p:pic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72BD32DC-A70F-D4A6-0D99-94761AE4EB5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76742" y="10594492"/>
            <a:ext cx="4018046" cy="483013"/>
          </a:xfrm>
          <a:noFill/>
        </p:spPr>
        <p:txBody>
          <a:bodyPr wrap="none">
            <a:no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50" name="Textplatzhalter 48">
            <a:extLst>
              <a:ext uri="{FF2B5EF4-FFF2-40B4-BE49-F238E27FC236}">
                <a16:creationId xmlns:a16="http://schemas.microsoft.com/office/drawing/2014/main" id="{58084677-240F-A785-F96B-E3D687D948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872148" y="23649364"/>
            <a:ext cx="4005331" cy="489369"/>
          </a:xfrm>
        </p:spPr>
        <p:txBody>
          <a:bodyPr wrap="none">
            <a:no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51" name="Textplatzhalter 48">
            <a:extLst>
              <a:ext uri="{FF2B5EF4-FFF2-40B4-BE49-F238E27FC236}">
                <a16:creationId xmlns:a16="http://schemas.microsoft.com/office/drawing/2014/main" id="{9403DD3D-8BC0-1017-5F2B-5E1BD5FA2B5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890567" y="14915861"/>
            <a:ext cx="4005331" cy="483336"/>
          </a:xfrm>
        </p:spPr>
        <p:txBody>
          <a:bodyPr wrap="none">
            <a:no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52" name="Textplatzhalter 48">
            <a:extLst>
              <a:ext uri="{FF2B5EF4-FFF2-40B4-BE49-F238E27FC236}">
                <a16:creationId xmlns:a16="http://schemas.microsoft.com/office/drawing/2014/main" id="{456A4675-CD8B-D76F-5FE4-1AEF41DE479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1871" y="19264472"/>
            <a:ext cx="4005331" cy="477544"/>
          </a:xfrm>
        </p:spPr>
        <p:txBody>
          <a:bodyPr wrap="none">
            <a:no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54" name="Textplatzhalter 53">
            <a:extLst>
              <a:ext uri="{FF2B5EF4-FFF2-40B4-BE49-F238E27FC236}">
                <a16:creationId xmlns:a16="http://schemas.microsoft.com/office/drawing/2014/main" id="{1B497ACB-49DA-4BF9-92B9-72EBFB925EA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869165" y="3992519"/>
            <a:ext cx="26536905" cy="489365"/>
          </a:xfrm>
        </p:spPr>
        <p:txBody>
          <a:bodyPr>
            <a:noAutofit/>
          </a:bodyPr>
          <a:lstStyle>
            <a:lvl1pPr marL="0" indent="0">
              <a:buNone/>
              <a:defRPr sz="3000" b="1"/>
            </a:lvl1pPr>
          </a:lstStyle>
          <a:p>
            <a:pPr lvl="0"/>
            <a:r>
              <a:rPr lang="de-DE" dirty="0"/>
              <a:t>Bachelor-/Master-Thesis Studiengang 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57" name="Textplatzhalter 55">
            <a:extLst>
              <a:ext uri="{FF2B5EF4-FFF2-40B4-BE49-F238E27FC236}">
                <a16:creationId xmlns:a16="http://schemas.microsoft.com/office/drawing/2014/main" id="{836D0E02-01D9-2D95-CB54-3B834420DB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5385550" y="2355008"/>
            <a:ext cx="12999618" cy="1032172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000" b="0"/>
            </a:lvl1pPr>
          </a:lstStyle>
          <a:p>
            <a:pPr lvl="0"/>
            <a:r>
              <a:rPr lang="de-DE" dirty="0"/>
              <a:t>Konstruktion und Tragwerk (Zusatz 1)</a:t>
            </a:r>
            <a:br>
              <a:rPr lang="de-DE" dirty="0"/>
            </a:br>
            <a:r>
              <a:rPr lang="de-DE" dirty="0"/>
              <a:t>Bachelor-Thesis Medizintechnik (Zusatz 2)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3B29792-DA66-85FF-E922-F6F8189A165D}"/>
              </a:ext>
            </a:extLst>
          </p:cNvPr>
          <p:cNvSpPr txBox="1"/>
          <p:nvPr userDrawn="1"/>
        </p:nvSpPr>
        <p:spPr>
          <a:xfrm>
            <a:off x="15385556" y="1805713"/>
            <a:ext cx="1337068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3000" b="1" dirty="0"/>
              <a:t>Technik &amp; Architektur</a:t>
            </a:r>
          </a:p>
        </p:txBody>
      </p:sp>
      <p:sp>
        <p:nvSpPr>
          <p:cNvPr id="98" name="Bildplatzhalter 97">
            <a:extLst>
              <a:ext uri="{FF2B5EF4-FFF2-40B4-BE49-F238E27FC236}">
                <a16:creationId xmlns:a16="http://schemas.microsoft.com/office/drawing/2014/main" id="{98936678-DC1E-7A07-4EFF-8D14B779FC4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1869156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1" name="Bildplatzhalter 97">
            <a:extLst>
              <a:ext uri="{FF2B5EF4-FFF2-40B4-BE49-F238E27FC236}">
                <a16:creationId xmlns:a16="http://schemas.microsoft.com/office/drawing/2014/main" id="{EC838CA3-A116-0A12-3511-BACE0FE69354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6373673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2" name="Bildplatzhalter 97">
            <a:extLst>
              <a:ext uri="{FF2B5EF4-FFF2-40B4-BE49-F238E27FC236}">
                <a16:creationId xmlns:a16="http://schemas.microsoft.com/office/drawing/2014/main" id="{05B9B6B4-45F9-1C5D-DDF9-ED3D993CF2EA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0878189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3" name="Bildplatzhalter 97">
            <a:extLst>
              <a:ext uri="{FF2B5EF4-FFF2-40B4-BE49-F238E27FC236}">
                <a16:creationId xmlns:a16="http://schemas.microsoft.com/office/drawing/2014/main" id="{316A52BF-EE28-AD52-757A-6CAD27C7F219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15382706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4" name="Bildplatzhalter 97">
            <a:extLst>
              <a:ext uri="{FF2B5EF4-FFF2-40B4-BE49-F238E27FC236}">
                <a16:creationId xmlns:a16="http://schemas.microsoft.com/office/drawing/2014/main" id="{2FF24B56-3D27-E675-042F-82E76C00731B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19887222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5" name="Bildplatzhalter 97">
            <a:extLst>
              <a:ext uri="{FF2B5EF4-FFF2-40B4-BE49-F238E27FC236}">
                <a16:creationId xmlns:a16="http://schemas.microsoft.com/office/drawing/2014/main" id="{8EB46CAD-0373-275E-9531-9C4C72A29E13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24391743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6" name="Bildplatzhalter 97">
            <a:extLst>
              <a:ext uri="{FF2B5EF4-FFF2-40B4-BE49-F238E27FC236}">
                <a16:creationId xmlns:a16="http://schemas.microsoft.com/office/drawing/2014/main" id="{AD252E96-C1E4-DDF9-8935-8BC561680222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1869156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7" name="Bildplatzhalter 97">
            <a:extLst>
              <a:ext uri="{FF2B5EF4-FFF2-40B4-BE49-F238E27FC236}">
                <a16:creationId xmlns:a16="http://schemas.microsoft.com/office/drawing/2014/main" id="{DB7D743D-E9DA-468A-EF66-D77F330AD050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6373673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8" name="Bildplatzhalter 97">
            <a:extLst>
              <a:ext uri="{FF2B5EF4-FFF2-40B4-BE49-F238E27FC236}">
                <a16:creationId xmlns:a16="http://schemas.microsoft.com/office/drawing/2014/main" id="{AC5FC3E7-E3E0-B85F-A4A0-8B9C1BE031A1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10878189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9" name="Bildplatzhalter 97">
            <a:extLst>
              <a:ext uri="{FF2B5EF4-FFF2-40B4-BE49-F238E27FC236}">
                <a16:creationId xmlns:a16="http://schemas.microsoft.com/office/drawing/2014/main" id="{649FFCC5-E527-8BCB-909E-437771A4133A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>
          <a:xfrm>
            <a:off x="15382706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0" name="Bildplatzhalter 97">
            <a:extLst>
              <a:ext uri="{FF2B5EF4-FFF2-40B4-BE49-F238E27FC236}">
                <a16:creationId xmlns:a16="http://schemas.microsoft.com/office/drawing/2014/main" id="{923C4D39-839E-90CF-5C22-6657E7804EED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19887222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1" name="Bildplatzhalter 97">
            <a:extLst>
              <a:ext uri="{FF2B5EF4-FFF2-40B4-BE49-F238E27FC236}">
                <a16:creationId xmlns:a16="http://schemas.microsoft.com/office/drawing/2014/main" id="{EA7F65D9-E13F-0A3C-C5F4-32D1BBC106DD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24391743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2" name="Bildplatzhalter 97">
            <a:extLst>
              <a:ext uri="{FF2B5EF4-FFF2-40B4-BE49-F238E27FC236}">
                <a16:creationId xmlns:a16="http://schemas.microsoft.com/office/drawing/2014/main" id="{5656FA76-6D5E-B8F2-5F7E-2924DB4C9BD4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1869156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3" name="Bildplatzhalter 97">
            <a:extLst>
              <a:ext uri="{FF2B5EF4-FFF2-40B4-BE49-F238E27FC236}">
                <a16:creationId xmlns:a16="http://schemas.microsoft.com/office/drawing/2014/main" id="{444CC87E-691A-8564-6521-B0AA9AA899F9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6373673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4" name="Bildplatzhalter 97">
            <a:extLst>
              <a:ext uri="{FF2B5EF4-FFF2-40B4-BE49-F238E27FC236}">
                <a16:creationId xmlns:a16="http://schemas.microsoft.com/office/drawing/2014/main" id="{E7DCCD8D-1BC6-9ECE-3023-9BFF27FF3498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10878189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5" name="Bildplatzhalter 97">
            <a:extLst>
              <a:ext uri="{FF2B5EF4-FFF2-40B4-BE49-F238E27FC236}">
                <a16:creationId xmlns:a16="http://schemas.microsoft.com/office/drawing/2014/main" id="{A5A8E754-3211-39F7-5131-DC4B2B62657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5382706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6" name="Bildplatzhalter 97">
            <a:extLst>
              <a:ext uri="{FF2B5EF4-FFF2-40B4-BE49-F238E27FC236}">
                <a16:creationId xmlns:a16="http://schemas.microsoft.com/office/drawing/2014/main" id="{424DF6D3-5766-9BD3-F2E8-092FA648BDE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19887222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7" name="Bildplatzhalter 97">
            <a:extLst>
              <a:ext uri="{FF2B5EF4-FFF2-40B4-BE49-F238E27FC236}">
                <a16:creationId xmlns:a16="http://schemas.microsoft.com/office/drawing/2014/main" id="{4EAC9839-0D04-E3F5-7F9A-0C859DF18F2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24391743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8" name="Bildplatzhalter 97">
            <a:extLst>
              <a:ext uri="{FF2B5EF4-FFF2-40B4-BE49-F238E27FC236}">
                <a16:creationId xmlns:a16="http://schemas.microsoft.com/office/drawing/2014/main" id="{966EB7FC-9A3F-46E8-7952-0A70FA0C08F2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1869156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9" name="Bildplatzhalter 97">
            <a:extLst>
              <a:ext uri="{FF2B5EF4-FFF2-40B4-BE49-F238E27FC236}">
                <a16:creationId xmlns:a16="http://schemas.microsoft.com/office/drawing/2014/main" id="{E03D6ECC-F2A7-7B3D-1A6A-D0C8845BE809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>
          <a:xfrm>
            <a:off x="6373673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20" name="Bildplatzhalter 97">
            <a:extLst>
              <a:ext uri="{FF2B5EF4-FFF2-40B4-BE49-F238E27FC236}">
                <a16:creationId xmlns:a16="http://schemas.microsoft.com/office/drawing/2014/main" id="{4935E533-E6AE-A5B1-9116-515C9CAD84C0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10878189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21" name="Bildplatzhalter 97">
            <a:extLst>
              <a:ext uri="{FF2B5EF4-FFF2-40B4-BE49-F238E27FC236}">
                <a16:creationId xmlns:a16="http://schemas.microsoft.com/office/drawing/2014/main" id="{EF253D59-4733-71E2-BB01-3775F5CBB1C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5382706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22" name="Bildplatzhalter 97">
            <a:extLst>
              <a:ext uri="{FF2B5EF4-FFF2-40B4-BE49-F238E27FC236}">
                <a16:creationId xmlns:a16="http://schemas.microsoft.com/office/drawing/2014/main" id="{391F3ADC-F402-FCC6-8099-90C38A0B9894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19887222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23" name="Bildplatzhalter 97">
            <a:extLst>
              <a:ext uri="{FF2B5EF4-FFF2-40B4-BE49-F238E27FC236}">
                <a16:creationId xmlns:a16="http://schemas.microsoft.com/office/drawing/2014/main" id="{514E5DA7-AF42-404E-7DE0-15EEFF2CC86C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>
          <a:xfrm>
            <a:off x="24391743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69152" y="25858718"/>
            <a:ext cx="8525638" cy="131254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4000"/>
              </a:lnSpc>
              <a:spcBef>
                <a:spcPts val="0"/>
              </a:spcBef>
              <a:buNone/>
              <a:defRPr sz="3000" b="0"/>
            </a:lvl1pPr>
            <a:lvl2pPr marL="0" indent="0" algn="l">
              <a:lnSpc>
                <a:spcPts val="3959"/>
              </a:lnSpc>
              <a:buNone/>
              <a:defRPr sz="2969" b="0">
                <a:solidFill>
                  <a:schemeClr val="tx1"/>
                </a:solidFill>
              </a:defRPr>
            </a:lvl2pPr>
            <a:lvl3pPr marL="801379" indent="0" algn="ctr">
              <a:buNone/>
              <a:defRPr sz="1578"/>
            </a:lvl3pPr>
            <a:lvl4pPr marL="1202069" indent="0" algn="ctr">
              <a:buNone/>
              <a:defRPr sz="1402"/>
            </a:lvl4pPr>
            <a:lvl5pPr marL="1602757" indent="0" algn="ctr">
              <a:buNone/>
              <a:defRPr sz="1402"/>
            </a:lvl5pPr>
            <a:lvl6pPr marL="2003445" indent="0" algn="ctr">
              <a:buNone/>
              <a:defRPr sz="1402"/>
            </a:lvl6pPr>
            <a:lvl7pPr marL="2404136" indent="0" algn="ctr">
              <a:buNone/>
              <a:defRPr sz="1402"/>
            </a:lvl7pPr>
            <a:lvl8pPr marL="2804825" indent="0" algn="ctr">
              <a:buNone/>
              <a:defRPr sz="1402"/>
            </a:lvl8pPr>
            <a:lvl9pPr marL="3205514" indent="0" algn="ctr">
              <a:buNone/>
              <a:defRPr sz="1402"/>
            </a:lvl9pPr>
          </a:lstStyle>
          <a:p>
            <a:pPr lvl="0"/>
            <a:r>
              <a:rPr lang="de-DE" noProof="0" dirty="0"/>
              <a:t>Hier ist der Bereich für </a:t>
            </a:r>
            <a:r>
              <a:rPr lang="de-DE" noProof="0" dirty="0" err="1"/>
              <a:t>Fliesstext</a:t>
            </a:r>
            <a:r>
              <a:rPr lang="de-DE" noProof="0" dirty="0"/>
              <a:t> zur </a:t>
            </a:r>
            <a:r>
              <a:rPr lang="de-DE" noProof="0" dirty="0" err="1"/>
              <a:t>For-mu­lierung</a:t>
            </a:r>
            <a:r>
              <a:rPr lang="de-DE" noProof="0" dirty="0"/>
              <a:t> der Problemstellung der Di­-</a:t>
            </a:r>
            <a:br>
              <a:rPr lang="de-DE" noProof="0" dirty="0"/>
            </a:br>
            <a:r>
              <a:rPr lang="de-DE" noProof="0" dirty="0" err="1"/>
              <a:t>plom­arbeit</a:t>
            </a:r>
            <a:r>
              <a:rPr lang="de-DE" noProof="0" dirty="0"/>
              <a:t> aus Sicht der Studentin/des </a:t>
            </a:r>
            <a:br>
              <a:rPr lang="de-DE" noProof="0" dirty="0"/>
            </a:br>
            <a:r>
              <a:rPr lang="de-DE" noProof="0" dirty="0"/>
              <a:t>Studen­ten (kurzer informativer Text, keine Kopie der Aufgabenstellung). </a:t>
            </a:r>
            <a:r>
              <a:rPr lang="de-DE" noProof="0" dirty="0" err="1"/>
              <a:t>Schriftgrösse</a:t>
            </a:r>
            <a:r>
              <a:rPr lang="de-DE" noProof="0" dirty="0"/>
              <a:t> 30 Pt mit Zeilenabstand 40 Pt. Die Schrift ist Ver­dana, wenn Sie diese Schrift nicht besitzen, dann verwenden Sie Helvetica. Beim Text auf vorbild­lichen Flattersatz ach-</a:t>
            </a:r>
            <a:r>
              <a:rPr lang="de-DE" noProof="0" dirty="0" err="1"/>
              <a:t>ten</a:t>
            </a:r>
            <a:r>
              <a:rPr lang="de-DE" noProof="0" dirty="0"/>
              <a:t> und keinen Blocksatz verwenden.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Textabsätze so enden lassen, dass keine Treppen entstehen, sondern nach unten aus­flattern lassen, so wie hier im Beispiel. Ein Textabsatz besteht aus mindestens zwei Sätzen und nicht mehr als vier </a:t>
            </a:r>
            <a:r>
              <a:rPr lang="de-DE" noProof="0" dirty="0" err="1"/>
              <a:t>Sätz</a:t>
            </a:r>
            <a:r>
              <a:rPr lang="de-DE" noProof="0" dirty="0"/>
              <a:t>-en, je nach Satzlänge. Wenn ein Absatz in der nächsten Spalte beginnt, sollten am Spaltenende und am Spaltenanfang nicht weniger als drei Zeilen stehen! </a:t>
            </a:r>
            <a:endParaRPr lang="de-CH" noProof="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1F0B03D-951F-EFFF-82F2-AA7744D903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71611" y="25858736"/>
            <a:ext cx="8525635" cy="4984135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buNone/>
              <a:defRPr sz="3000"/>
            </a:lvl1pPr>
          </a:lstStyle>
          <a:p>
            <a:pPr lvl="0"/>
            <a:r>
              <a:rPr lang="de-DE" dirty="0"/>
              <a:t>Der Bereich mit den grau ausgefüllten </a:t>
            </a:r>
            <a:r>
              <a:rPr lang="de-DE" dirty="0" err="1"/>
              <a:t>Flä­-chen</a:t>
            </a:r>
            <a:r>
              <a:rPr lang="de-DE" dirty="0"/>
              <a:t> ist für Abbildungen angelegt. </a:t>
            </a:r>
            <a:r>
              <a:rPr lang="de-DE" dirty="0" err="1"/>
              <a:t>Abbil­-dungen</a:t>
            </a:r>
            <a:r>
              <a:rPr lang="de-DE" dirty="0"/>
              <a:t> sind </a:t>
            </a:r>
            <a:r>
              <a:rPr lang="de-DE" dirty="0" err="1"/>
              <a:t>Photos</a:t>
            </a:r>
            <a:r>
              <a:rPr lang="de-DE" dirty="0"/>
              <a:t>, Freisteller, </a:t>
            </a:r>
            <a:r>
              <a:rPr lang="de-DE" dirty="0" err="1"/>
              <a:t>Zeichnun</a:t>
            </a:r>
            <a:r>
              <a:rPr lang="de-DE" dirty="0"/>
              <a:t>-gen und Diagramme, die in diesem Be­reich platziert werden. Ein </a:t>
            </a:r>
            <a:r>
              <a:rPr lang="de-DE" dirty="0" err="1"/>
              <a:t>Photo</a:t>
            </a:r>
            <a:r>
              <a:rPr lang="de-DE" dirty="0"/>
              <a:t> bildet dann einen erkennbaren Ausschnitt, wenn an allen vier Ecken Bildinformation zu </a:t>
            </a:r>
            <a:r>
              <a:rPr lang="de-DE" dirty="0" err="1"/>
              <a:t>erken-nen</a:t>
            </a:r>
            <a:r>
              <a:rPr lang="de-DE" dirty="0"/>
              <a:t> ist. Bei </a:t>
            </a:r>
            <a:r>
              <a:rPr lang="de-DE" dirty="0" err="1"/>
              <a:t>Photos</a:t>
            </a:r>
            <a:r>
              <a:rPr lang="de-DE" dirty="0"/>
              <a:t> ist darauf zu ach­ten, dass die Datei in 300 dpi und im CMYK-Modus angelegt ist.</a:t>
            </a:r>
          </a:p>
          <a:p>
            <a:pPr lvl="0"/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5EC5372-362A-A496-B521-8308C20376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893983" y="25294587"/>
            <a:ext cx="8513664" cy="4184629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buNone/>
              <a:defRPr sz="3000"/>
            </a:lvl1pPr>
          </a:lstStyle>
          <a:p>
            <a:pPr marL="0" marR="0" lvl="0" indent="0" algn="l" defTabSz="3023162" rtl="0" eaLnBrk="1" fontAlgn="auto" latinLnBrk="0" hangingPunct="1">
              <a:lnSpc>
                <a:spcPts val="3959"/>
              </a:lnSpc>
              <a:spcBef>
                <a:spcPts val="330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auf dem Plakat und ist dadurch besser lesbar. Alle Abbildungen, also Bilder, Diagramme usw. sind im grauen Bereich zu platzieren. Arbei­ten Sie bei den Abbildungen mit dem </a:t>
            </a:r>
            <a:r>
              <a:rPr lang="de-DE" dirty="0" err="1"/>
              <a:t>Gross</a:t>
            </a:r>
            <a:r>
              <a:rPr lang="de-DE" dirty="0"/>
              <a:t>-Klein-Kontrast. Nutzen Sie das Raster also für Ihre Bildausschnitte und die Platzierung der Bildtexte. 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5E26D203-E4A3-1FB0-EEDC-81E19195D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893983" y="30207329"/>
            <a:ext cx="8513664" cy="1271084"/>
          </a:xfrm>
        </p:spPr>
        <p:txBody>
          <a:bodyPr/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Annette Mustermann</a:t>
            </a:r>
            <a:br>
              <a:rPr lang="de-DE" dirty="0"/>
            </a:br>
            <a:r>
              <a:rPr lang="de-DE" dirty="0"/>
              <a:t>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4CF0D14E-E2E6-7116-14B3-1666055452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93983" y="31671617"/>
            <a:ext cx="8513664" cy="5001715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000" b="0"/>
            </a:lvl1pPr>
            <a:lvl5pPr>
              <a:defRPr/>
            </a:lvl5pPr>
          </a:lstStyle>
          <a:p>
            <a:pPr lvl="0"/>
            <a:r>
              <a:rPr lang="de-DE" dirty="0"/>
              <a:t>Hauptbetreuer/Hauptbetreuerin </a:t>
            </a:r>
            <a:br>
              <a:rPr lang="de-DE" dirty="0"/>
            </a:br>
            <a:r>
              <a:rPr lang="de-DE" dirty="0"/>
              <a:t>(Name inkl. Titel)</a:t>
            </a:r>
            <a:br>
              <a:rPr lang="de-DE" dirty="0"/>
            </a:br>
            <a:r>
              <a:rPr lang="de-DE" dirty="0"/>
              <a:t>Prof. Dr. Hans-Jürgen Mustermann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Experte/Expertin (Name inkl. Titel)</a:t>
            </a:r>
            <a:br>
              <a:rPr lang="de-DE" dirty="0"/>
            </a:br>
            <a:r>
              <a:rPr lang="de-DE" dirty="0"/>
              <a:t>Prof. Dr. Hans-Jürgen Mustermann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Kooperationspartner (Firmenname)</a:t>
            </a:r>
            <a:br>
              <a:rPr lang="de-DE" dirty="0"/>
            </a:br>
            <a:r>
              <a:rPr lang="de-DE" dirty="0" err="1"/>
              <a:t>Schriftgrösse</a:t>
            </a:r>
            <a:r>
              <a:rPr lang="de-DE" dirty="0"/>
              <a:t> siehe </a:t>
            </a:r>
            <a:r>
              <a:rPr lang="de-DE" dirty="0" err="1"/>
              <a:t>Fliesstext</a:t>
            </a:r>
            <a:endParaRPr lang="de-DE" dirty="0"/>
          </a:p>
        </p:txBody>
      </p:sp>
      <p:sp>
        <p:nvSpPr>
          <p:cNvPr id="66" name="Datumsplatzhalter 65">
            <a:extLst>
              <a:ext uri="{FF2B5EF4-FFF2-40B4-BE49-F238E27FC236}">
                <a16:creationId xmlns:a16="http://schemas.microsoft.com/office/drawing/2014/main" id="{A04113A8-8D45-A2E7-8DEC-F210DF4CBEAA}"/>
              </a:ext>
            </a:extLst>
          </p:cNvPr>
          <p:cNvSpPr>
            <a:spLocks noGrp="1"/>
          </p:cNvSpPr>
          <p:nvPr>
            <p:ph type="dt" sz="half" idx="51"/>
          </p:nvPr>
        </p:nvSpPr>
        <p:spPr>
          <a:xfrm>
            <a:off x="1869152" y="41285917"/>
            <a:ext cx="8512924" cy="1248514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543DD8DA-3DCD-4860-ABC5-7E8832F2F74D}" type="datetime4">
              <a:rPr lang="de-CH" smtClean="0"/>
              <a:pPr/>
              <a:t>15. Januar 2025</a:t>
            </a:fld>
            <a:endParaRPr lang="en-US" dirty="0"/>
          </a:p>
        </p:txBody>
      </p:sp>
      <p:sp>
        <p:nvSpPr>
          <p:cNvPr id="67" name="Fußzeilenplatzhalter 66">
            <a:extLst>
              <a:ext uri="{FF2B5EF4-FFF2-40B4-BE49-F238E27FC236}">
                <a16:creationId xmlns:a16="http://schemas.microsoft.com/office/drawing/2014/main" id="{FF1FCD97-2F40-12DD-E48E-DDDFDB20B623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10868365" y="41285917"/>
            <a:ext cx="8512924" cy="1248514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CH" dirty="0"/>
          </a:p>
        </p:txBody>
      </p:sp>
      <p:sp>
        <p:nvSpPr>
          <p:cNvPr id="68" name="Foliennummernplatzhalter 67">
            <a:extLst>
              <a:ext uri="{FF2B5EF4-FFF2-40B4-BE49-F238E27FC236}">
                <a16:creationId xmlns:a16="http://schemas.microsoft.com/office/drawing/2014/main" id="{C0EEEA53-E292-336F-E5D1-739FBB1D9E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>
          <a:xfrm>
            <a:off x="19912214" y="41306232"/>
            <a:ext cx="8512924" cy="1271084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119B3373-B1DD-435D-81AC-910BB09CE2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BB027E71-52C8-449D-ACFE-9B0EC2F5991E}"/>
              </a:ext>
            </a:extLst>
          </p:cNvPr>
          <p:cNvSpPr txBox="1"/>
          <p:nvPr userDrawn="1"/>
        </p:nvSpPr>
        <p:spPr>
          <a:xfrm>
            <a:off x="1869153" y="40457222"/>
            <a:ext cx="8512924" cy="587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3800" b="1" dirty="0"/>
              <a:t>FH Zentralschweiz</a:t>
            </a:r>
          </a:p>
        </p:txBody>
      </p:sp>
      <p:sp>
        <p:nvSpPr>
          <p:cNvPr id="74" name="Textplatzhalter 73">
            <a:extLst>
              <a:ext uri="{FF2B5EF4-FFF2-40B4-BE49-F238E27FC236}">
                <a16:creationId xmlns:a16="http://schemas.microsoft.com/office/drawing/2014/main" id="{C59747A2-AA0C-A351-4350-D51BC4E5B24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69153" y="25294576"/>
            <a:ext cx="8519275" cy="565635"/>
          </a:xfrm>
        </p:spPr>
        <p:txBody>
          <a:bodyPr/>
          <a:lstStyle>
            <a:lvl1pPr marL="0" indent="0">
              <a:lnSpc>
                <a:spcPts val="4000"/>
              </a:lnSpc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Problemstellung 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75" name="Textplatzhalter 73">
            <a:extLst>
              <a:ext uri="{FF2B5EF4-FFF2-40B4-BE49-F238E27FC236}">
                <a16:creationId xmlns:a16="http://schemas.microsoft.com/office/drawing/2014/main" id="{1AADDDE4-5122-A06B-CA76-2B5D27018BA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868363" y="25294576"/>
            <a:ext cx="8519275" cy="565635"/>
          </a:xfrm>
        </p:spPr>
        <p:txBody>
          <a:bodyPr/>
          <a:lstStyle>
            <a:lvl1pPr marL="0" indent="0">
              <a:lnSpc>
                <a:spcPts val="4000"/>
              </a:lnSpc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Lösungskonzept 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76" name="Textplatzhalter 9">
            <a:extLst>
              <a:ext uri="{FF2B5EF4-FFF2-40B4-BE49-F238E27FC236}">
                <a16:creationId xmlns:a16="http://schemas.microsoft.com/office/drawing/2014/main" id="{11232532-3325-BA32-AB8D-2F04B4DB536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71611" y="31896521"/>
            <a:ext cx="8526102" cy="7087634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buNone/>
              <a:defRPr sz="3000"/>
            </a:lvl1pPr>
          </a:lstStyle>
          <a:p>
            <a:pPr lvl="0"/>
            <a:r>
              <a:rPr lang="de-DE" dirty="0"/>
              <a:t>Ein Freisteller ist ein Objekt ohne Hinter-grund, wobei der Hintergrund </a:t>
            </a:r>
            <a:r>
              <a:rPr lang="de-DE" dirty="0" err="1"/>
              <a:t>Weiss</a:t>
            </a:r>
            <a:r>
              <a:rPr lang="de-DE" dirty="0"/>
              <a:t> ist. Die Freistellung des Objektes wird in der Regel im Photoshop, im Illustrator oder im In-Design anhand von Pfaden erstellt. Ein Dia­gramm kann ein Kreis-, ein Kurven- oder ein Balkendiagramm, eine Funktions-darstellung oder auch ein Prozess sein. Wählen Sie für die Diagramme dieselbe Schrift wie im </a:t>
            </a:r>
            <a:r>
              <a:rPr lang="de-DE" dirty="0" err="1"/>
              <a:t>Fliesstext</a:t>
            </a:r>
            <a:r>
              <a:rPr lang="de-DE" dirty="0"/>
              <a:t> in 30 </a:t>
            </a:r>
            <a:r>
              <a:rPr lang="de-DE" dirty="0" err="1"/>
              <a:t>pt</a:t>
            </a:r>
            <a:r>
              <a:rPr lang="de-DE" dirty="0"/>
              <a:t>, Linien sollten 2 </a:t>
            </a:r>
            <a:r>
              <a:rPr lang="de-DE" dirty="0" err="1"/>
              <a:t>pt</a:t>
            </a:r>
            <a:r>
              <a:rPr lang="de-DE" dirty="0"/>
              <a:t> dünn sein. Verwenden Sie Farben des CI/ CDs, welche in der abgespeichert sind. Arbeiten sie innerhalb eines Farb­schemas, das schafft Ruhe</a:t>
            </a:r>
          </a:p>
        </p:txBody>
      </p:sp>
      <p:sp>
        <p:nvSpPr>
          <p:cNvPr id="77" name="Textplatzhalter 73">
            <a:extLst>
              <a:ext uri="{FF2B5EF4-FFF2-40B4-BE49-F238E27FC236}">
                <a16:creationId xmlns:a16="http://schemas.microsoft.com/office/drawing/2014/main" id="{82A965A6-F2DC-AEE6-6CBC-E8795EAE0B2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71613" y="31332371"/>
            <a:ext cx="8516027" cy="565635"/>
          </a:xfrm>
        </p:spPr>
        <p:txBody>
          <a:bodyPr>
            <a:normAutofit/>
          </a:bodyPr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Ergebnisse 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2" name="Bildplatzhalter 97">
            <a:extLst>
              <a:ext uri="{FF2B5EF4-FFF2-40B4-BE49-F238E27FC236}">
                <a16:creationId xmlns:a16="http://schemas.microsoft.com/office/drawing/2014/main" id="{98525448-491A-18CD-7B14-BAA162188DB0}"/>
              </a:ext>
            </a:extLst>
          </p:cNvPr>
          <p:cNvSpPr>
            <a:spLocks noGrp="1"/>
          </p:cNvSpPr>
          <p:nvPr>
            <p:ph type="pic" sz="quarter" idx="82" hasCustomPrompt="1"/>
          </p:nvPr>
        </p:nvSpPr>
        <p:spPr>
          <a:xfrm>
            <a:off x="19887233" y="36728105"/>
            <a:ext cx="8516405" cy="2256044"/>
          </a:xfrm>
          <a:solidFill>
            <a:schemeClr val="bg1">
              <a:lumMod val="95000"/>
            </a:schemeClr>
          </a:solidFill>
        </p:spPr>
        <p:txBody>
          <a:bodyPr lIns="36000" tIns="36000" rIns="36000" bIns="36000"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Platzhalter Firmenlogo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4443D49-ED49-7F6B-71B3-01F2CE7299CF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868488" y="5600700"/>
            <a:ext cx="26557287" cy="885825"/>
          </a:xfrm>
        </p:spPr>
        <p:txBody>
          <a:bodyPr>
            <a:norm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/>
              <a:t>Untertitel, in einer Zeile beschrieben (Verdana 44pt Regular)</a:t>
            </a:r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3B2C68-34DD-6B01-3E5E-16284653C0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86612" y="40138662"/>
            <a:ext cx="8538525" cy="82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0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8">
          <p15:clr>
            <a:srgbClr val="FBAE40"/>
          </p15:clr>
        </p15:guide>
        <p15:guide id="2" pos="4012">
          <p15:clr>
            <a:srgbClr val="FBAE40"/>
          </p15:clr>
        </p15:guide>
        <p15:guide id="3" pos="9384">
          <p15:clr>
            <a:srgbClr val="FBAE40"/>
          </p15:clr>
        </p15:guide>
        <p15:guide id="4" pos="9691">
          <p15:clr>
            <a:srgbClr val="FBAE40"/>
          </p15:clr>
        </p15:guide>
        <p15:guide id="5" pos="15059">
          <p15:clr>
            <a:srgbClr val="FBAE40"/>
          </p15:clr>
        </p15:guide>
        <p15:guide id="6" pos="15363">
          <p15:clr>
            <a:srgbClr val="FBAE40"/>
          </p15:clr>
        </p15:guide>
        <p15:guide id="7" orient="horz" pos="12426">
          <p15:clr>
            <a:srgbClr val="FBAE40"/>
          </p15:clr>
        </p15:guide>
        <p15:guide id="8" orient="horz" pos="12126">
          <p15:clr>
            <a:srgbClr val="FBAE40"/>
          </p15:clr>
        </p15:guide>
        <p15:guide id="9" orient="horz" pos="9704">
          <p15:clr>
            <a:srgbClr val="FBAE40"/>
          </p15:clr>
        </p15:guide>
        <p15:guide id="10" orient="horz" pos="9401">
          <p15:clr>
            <a:srgbClr val="FBAE40"/>
          </p15:clr>
        </p15:guide>
        <p15:guide id="11" orient="horz" pos="6979">
          <p15:clr>
            <a:srgbClr val="FBAE40"/>
          </p15:clr>
        </p15:guide>
        <p15:guide id="12" orient="horz" pos="667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0045" y="3118069"/>
            <a:ext cx="26495123" cy="7563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0045" y="11513126"/>
            <a:ext cx="26515093" cy="27471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0074" y="40967024"/>
            <a:ext cx="8524875" cy="16731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noFill/>
              </a:defRPr>
            </a:lvl1pPr>
          </a:lstStyle>
          <a:p>
            <a:fld id="{543DD8DA-3DCD-4860-ABC5-7E8832F2F74D}" type="datetime4">
              <a:rPr lang="de-CH" smtClean="0"/>
              <a:pPr/>
              <a:t>15. Januar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1200" y="40967025"/>
            <a:ext cx="8524875" cy="1673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noFill/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886613" y="40967024"/>
            <a:ext cx="8498555" cy="1673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noFill/>
              </a:defRPr>
            </a:lvl1pPr>
          </a:lstStyle>
          <a:p>
            <a:fld id="{119B3373-B1DD-435D-81AC-910BB09CE286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B3966E-E5CA-DC63-A381-D17D8256C6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0045" y="1844901"/>
            <a:ext cx="8263738" cy="12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sldNum="0" hdr="0" ftr="0"/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557" userDrawn="1">
          <p15:clr>
            <a:srgbClr val="F26B43"/>
          </p15:clr>
        </p15:guide>
        <p15:guide id="2" pos="17893" userDrawn="1">
          <p15:clr>
            <a:srgbClr val="F26B43"/>
          </p15:clr>
        </p15:guide>
        <p15:guide id="3" orient="horz" pos="1132" userDrawn="1">
          <p15:clr>
            <a:srgbClr val="F26B43"/>
          </p15:clr>
        </p15:guide>
        <p15:guide id="4" pos="1178" userDrawn="1">
          <p15:clr>
            <a:srgbClr val="F26B43"/>
          </p15:clr>
        </p15:guide>
        <p15:guide id="5" orient="horz" pos="14845" userDrawn="1">
          <p15:clr>
            <a:srgbClr val="F26B43"/>
          </p15:clr>
        </p15:guide>
        <p15:guide id="6" pos="6848" userDrawn="1">
          <p15:clr>
            <a:srgbClr val="F26B43"/>
          </p15:clr>
        </p15:guide>
        <p15:guide id="7" pos="6548" userDrawn="1">
          <p15:clr>
            <a:srgbClr val="F26B43"/>
          </p15:clr>
        </p15:guide>
        <p15:guide id="8" pos="12218" userDrawn="1">
          <p15:clr>
            <a:srgbClr val="F26B43"/>
          </p15:clr>
        </p15:guide>
        <p15:guide id="9" pos="12527" userDrawn="1">
          <p15:clr>
            <a:srgbClr val="F26B43"/>
          </p15:clr>
        </p15:guide>
        <p15:guide id="10" orient="horz" pos="25806" userDrawn="1">
          <p15:clr>
            <a:srgbClr val="F26B43"/>
          </p15:clr>
        </p15:guide>
        <p15:guide id="11" orient="horz" pos="15934" userDrawn="1">
          <p15:clr>
            <a:srgbClr val="F26B43"/>
          </p15:clr>
        </p15:guide>
        <p15:guide id="12" orient="horz" pos="42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41FF2-139F-FE8A-31C9-E7AE518E6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Tragverhalten von Stahlbetontragwerken</a:t>
            </a:r>
            <a:endParaRPr lang="en-GB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C3E14CC-BD4A-B19D-75EA-5E2CDAF8672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de-DE" dirty="0"/>
              <a:t>Master-Thesis Bauingenieurwesen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850D6E7-0646-1BD7-2CCB-D175221FE4E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de-DE" dirty="0"/>
              <a:t>Civil Engineering</a:t>
            </a:r>
          </a:p>
          <a:p>
            <a:endParaRPr lang="en-GB" dirty="0"/>
          </a:p>
        </p:txBody>
      </p:sp>
      <p:sp>
        <p:nvSpPr>
          <p:cNvPr id="33" name="Untertitel 32">
            <a:extLst>
              <a:ext uri="{FF2B5EF4-FFF2-40B4-BE49-F238E27FC236}">
                <a16:creationId xmlns:a16="http://schemas.microsoft.com/office/drawing/2014/main" id="{A667F486-587A-E364-27EC-93E3DDCA1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Bereits 1935 wurden in der damaligen SIA-Norm 112 Anforderungen an die Durch-</a:t>
            </a:r>
          </a:p>
          <a:p>
            <a:r>
              <a:rPr lang="de-DE" dirty="0"/>
              <a:t>biegung von Stahlbetonbauteilen definiert. Seitdem hat sich die Gebrauchstauglich-keit, insbesondere die Verformung von Tragwerken, zu einer zentralen Grösse im Bemessungsablauf entwickelt. Trotz dieser essenziellen Rolle werden Verformungen im Stahlbetonbau in der heutigen Bau-praxis jedoch häufig nur durch vereinfach-te Abschätzungen bewertet. Solche vereinfachten Ansätze bergen erhebliche Nachteile. Sie können dazu führen, dass potenzielle Optimierungen übersehen werden, was sich direkt auf den Material-verbrauch auswirkt. Ein unnötig erhöhter Materialverbrauch beeinflusst nicht nur die Wirtschaftlichkeit des Tragwerks negativ, sondern belastet auch dessen Ökobilanz.</a:t>
            </a:r>
          </a:p>
          <a:p>
            <a:endParaRPr lang="de-DE" dirty="0"/>
          </a:p>
          <a:p>
            <a:r>
              <a:rPr lang="de-DE" dirty="0"/>
              <a:t>Im Gegensatz dazu hat sich in der Forsch-ung die Nutzung nichtlinearer Finite-Elemente-Methoden (NLFEM) als präzises und effektives Werkzeug zur Verformungs-berechnung etabliert.</a:t>
            </a:r>
          </a:p>
          <a:p>
            <a:endParaRPr lang="de-DE" dirty="0"/>
          </a:p>
          <a:p>
            <a:endParaRPr lang="en-GB" dirty="0"/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ADB1291D-8AAE-9234-5633-A899BD0E5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71611" y="25858736"/>
            <a:ext cx="8525635" cy="5053201"/>
          </a:xfrm>
        </p:spPr>
        <p:txBody>
          <a:bodyPr/>
          <a:lstStyle/>
          <a:p>
            <a:r>
              <a:rPr lang="de-DE" dirty="0"/>
              <a:t>Ziel dieser Arbeit ist die Entwicklung einer praxisorientierten Methode zur präzisen Berechnung von Verformungen in </a:t>
            </a:r>
            <a:r>
              <a:rPr lang="de-CH" dirty="0"/>
              <a:t>Stahl-betontragwerken</a:t>
            </a:r>
            <a:r>
              <a:rPr lang="de-DE" dirty="0"/>
              <a:t>. Hierzu wird eine Modell-bildung erarbeitet, die das nichtlineare Tragverhalten mithilfe der Statiksoftware AxisVM beschreibt. Die Grundüberlegungen der Modellbildung sind in den Abbildungen 1 bis 4 dargestellt.</a:t>
            </a:r>
          </a:p>
          <a:p>
            <a:endParaRPr lang="en-GB" dirty="0"/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03F114D4-02A9-4185-D722-34EC9AE5A3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nahezu identische Berechnungsresultate wie das Trägerrostmodell. Das Modell ermöglicht es, das nichtlineare Tragverhalten in AxisVM präzise und zuverlässig zu bestimmen.</a:t>
            </a:r>
          </a:p>
          <a:p>
            <a:endParaRPr lang="en-GB" dirty="0"/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5F21C1B-C591-A3CE-F430-EBA7D0ED59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Pascal Gitz</a:t>
            </a:r>
          </a:p>
          <a:p>
            <a:endParaRPr lang="en-GB" dirty="0"/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BFFBCE46-B5E5-2C5E-F0AB-F014F896D5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Advisor:</a:t>
            </a:r>
          </a:p>
          <a:p>
            <a:r>
              <a:rPr lang="de-DE" dirty="0"/>
              <a:t>Prof. FH, Dr. Daniel Heinzmann</a:t>
            </a:r>
          </a:p>
          <a:p>
            <a:endParaRPr lang="de-DE" dirty="0"/>
          </a:p>
          <a:p>
            <a:r>
              <a:rPr lang="de-DE" dirty="0"/>
              <a:t>Experte:</a:t>
            </a:r>
          </a:p>
          <a:p>
            <a:r>
              <a:rPr lang="de-DE" dirty="0"/>
              <a:t>Dr. Thomas Jäger</a:t>
            </a:r>
          </a:p>
          <a:p>
            <a:endParaRPr lang="en-GB" dirty="0"/>
          </a:p>
        </p:txBody>
      </p:sp>
      <p:sp>
        <p:nvSpPr>
          <p:cNvPr id="38" name="Datumsplatzhalter 37">
            <a:extLst>
              <a:ext uri="{FF2B5EF4-FFF2-40B4-BE49-F238E27FC236}">
                <a16:creationId xmlns:a16="http://schemas.microsoft.com/office/drawing/2014/main" id="{7F8728EF-F57C-8513-E5B8-9D8B3FC19158}"/>
              </a:ext>
            </a:extLst>
          </p:cNvPr>
          <p:cNvSpPr>
            <a:spLocks noGrp="1"/>
          </p:cNvSpPr>
          <p:nvPr>
            <p:ph type="dt" sz="half" idx="51"/>
          </p:nvPr>
        </p:nvSpPr>
        <p:spPr/>
        <p:txBody>
          <a:bodyPr/>
          <a:lstStyle/>
          <a:p>
            <a:fld id="{543DD8DA-3DCD-4860-ABC5-7E8832F2F74D}" type="datetime4">
              <a:rPr lang="de-CH" smtClean="0"/>
              <a:pPr/>
              <a:t>15. Januar 2025</a:t>
            </a:fld>
            <a:endParaRPr lang="en-US" dirty="0"/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C958288B-B75F-B241-BE54-4D6F7B19B6B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GB" dirty="0"/>
              <a:t>Problemstellung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F8750BC3-039D-8793-FCE1-B4511DC9605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GB" dirty="0"/>
              <a:t>Lösungskonzept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782730AF-1057-2A0C-854E-C95CC01EA40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de-DE" dirty="0"/>
              <a:t>Die entwickelte Modellbildung beschreibt das nichtlineare Biegetragverhalten von Platten- und Balkentragwerken präzise. Die Anwendungsbeispiele des Zweifeldträgers, des torsionsweichen Trägerrosts und der Quadratplatte zeigen eine exakte Über-einstimmung der numerischen Modell-resultate mit analytischen Lösungen. Die Versuchsnachrechnung der Zweifeldplatte, gezeigt in der Abbildung 5 und Abbildung 6, weist im Vergleich zu den Messgrössen ebenfalls eine gute Übereinstimmung auf. Zudem liefert ein Vergleich mit dem Cracked-Membrane-Model</a:t>
            </a:r>
            <a:endParaRPr lang="en-GB" dirty="0"/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87778B97-3ADB-50FC-B718-2FA8B63606B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6117F363-5C77-DEC0-C434-4D2977E42803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de-CH" dirty="0"/>
              <a:t>Modellvorstellungen</a:t>
            </a:r>
            <a:r>
              <a:rPr lang="en-GB" dirty="0"/>
              <a:t> zur nichtlinearen Verformungsberechnung</a:t>
            </a:r>
          </a:p>
        </p:txBody>
      </p:sp>
      <p:sp>
        <p:nvSpPr>
          <p:cNvPr id="183" name="Textplatzhalter 140">
            <a:extLst>
              <a:ext uri="{FF2B5EF4-FFF2-40B4-BE49-F238E27FC236}">
                <a16:creationId xmlns:a16="http://schemas.microsoft.com/office/drawing/2014/main" id="{25B64BE5-7D98-3234-794B-567B4DE8D9EC}"/>
              </a:ext>
            </a:extLst>
          </p:cNvPr>
          <p:cNvSpPr txBox="1">
            <a:spLocks/>
          </p:cNvSpPr>
          <p:nvPr/>
        </p:nvSpPr>
        <p:spPr>
          <a:xfrm>
            <a:off x="15385550" y="18874447"/>
            <a:ext cx="13058398" cy="44108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Abb. 5: Versuchsaufbau der Zweifeldplatte</a:t>
            </a:r>
          </a:p>
        </p:txBody>
      </p:sp>
      <p:pic>
        <p:nvPicPr>
          <p:cNvPr id="184" name="Bildplatzhalter 128">
            <a:extLst>
              <a:ext uri="{FF2B5EF4-FFF2-40B4-BE49-F238E27FC236}">
                <a16:creationId xmlns:a16="http://schemas.microsoft.com/office/drawing/2014/main" id="{BC4737D8-8F23-6C79-7732-A7D906E54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5103" b="-5103"/>
          <a:stretch/>
        </p:blipFill>
        <p:spPr>
          <a:xfrm>
            <a:off x="1869152" y="6755815"/>
            <a:ext cx="13017694" cy="3820607"/>
          </a:xfrm>
          <a:prstGeom prst="rect">
            <a:avLst/>
          </a:prstGeom>
          <a:noFill/>
        </p:spPr>
      </p:pic>
      <p:sp>
        <p:nvSpPr>
          <p:cNvPr id="186" name="Textplatzhalter 185">
            <a:extLst>
              <a:ext uri="{FF2B5EF4-FFF2-40B4-BE49-F238E27FC236}">
                <a16:creationId xmlns:a16="http://schemas.microsoft.com/office/drawing/2014/main" id="{9E3F10AB-64A6-1033-C7D0-9C9328685C00}"/>
              </a:ext>
            </a:extLst>
          </p:cNvPr>
          <p:cNvSpPr txBox="1">
            <a:spLocks/>
          </p:cNvSpPr>
          <p:nvPr/>
        </p:nvSpPr>
        <p:spPr>
          <a:xfrm>
            <a:off x="1872148" y="10345862"/>
            <a:ext cx="4005331" cy="48936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Abb. 1: Einfacher Balken mit elastischer Biegelinie</a:t>
            </a:r>
          </a:p>
        </p:txBody>
      </p:sp>
      <p:pic>
        <p:nvPicPr>
          <p:cNvPr id="195" name="Bildplatzhalter 128">
            <a:extLst>
              <a:ext uri="{FF2B5EF4-FFF2-40B4-BE49-F238E27FC236}">
                <a16:creationId xmlns:a16="http://schemas.microsoft.com/office/drawing/2014/main" id="{3D502957-4E5F-F7A4-DC14-701A3C1C1F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00" t="380" r="-200" b="1314"/>
          <a:stretch/>
        </p:blipFill>
        <p:spPr>
          <a:xfrm>
            <a:off x="16745871" y="6307220"/>
            <a:ext cx="11219867" cy="6983580"/>
          </a:xfrm>
          <a:prstGeom prst="rect">
            <a:avLst/>
          </a:prstGeom>
          <a:noFill/>
        </p:spPr>
      </p:pic>
      <p:pic>
        <p:nvPicPr>
          <p:cNvPr id="196" name="Bildplatzhalter 176">
            <a:extLst>
              <a:ext uri="{FF2B5EF4-FFF2-40B4-BE49-F238E27FC236}">
                <a16:creationId xmlns:a16="http://schemas.microsoft.com/office/drawing/2014/main" id="{1E599A9B-1D14-E8E6-A98B-C2794D1E43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883" b="-401"/>
          <a:stretch/>
        </p:blipFill>
        <p:spPr>
          <a:xfrm>
            <a:off x="17815151" y="13549155"/>
            <a:ext cx="9081305" cy="5116365"/>
          </a:xfrm>
          <a:prstGeom prst="rect">
            <a:avLst/>
          </a:prstGeom>
          <a:noFill/>
        </p:spPr>
      </p:pic>
      <p:pic>
        <p:nvPicPr>
          <p:cNvPr id="200" name="Bildplatzhalter 128">
            <a:extLst>
              <a:ext uri="{FF2B5EF4-FFF2-40B4-BE49-F238E27FC236}">
                <a16:creationId xmlns:a16="http://schemas.microsoft.com/office/drawing/2014/main" id="{27F1D135-0296-80A5-69FA-92227168F8F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-2330" b="-2330"/>
          <a:stretch/>
        </p:blipFill>
        <p:spPr>
          <a:xfrm>
            <a:off x="1869152" y="10955699"/>
            <a:ext cx="13017694" cy="3820607"/>
          </a:xfrm>
          <a:prstGeom prst="rect">
            <a:avLst/>
          </a:prstGeom>
          <a:noFill/>
        </p:spPr>
      </p:pic>
      <p:sp>
        <p:nvSpPr>
          <p:cNvPr id="201" name="Textplatzhalter 185">
            <a:extLst>
              <a:ext uri="{FF2B5EF4-FFF2-40B4-BE49-F238E27FC236}">
                <a16:creationId xmlns:a16="http://schemas.microsoft.com/office/drawing/2014/main" id="{A8454B31-B1CB-B40D-4711-C657A5F336D2}"/>
              </a:ext>
            </a:extLst>
          </p:cNvPr>
          <p:cNvSpPr txBox="1">
            <a:spLocks/>
          </p:cNvSpPr>
          <p:nvPr/>
        </p:nvSpPr>
        <p:spPr>
          <a:xfrm>
            <a:off x="1872148" y="14978879"/>
            <a:ext cx="4005331" cy="48936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Abb. 2: Adaptierter einfacher Balken mit starren Stäben </a:t>
            </a:r>
            <a:br>
              <a:rPr lang="de-CH" dirty="0"/>
            </a:br>
            <a:r>
              <a:rPr lang="de-CH" dirty="0"/>
              <a:t>gekoppelt mit nichtlinearen Drehfedern</a:t>
            </a:r>
          </a:p>
        </p:txBody>
      </p:sp>
      <p:pic>
        <p:nvPicPr>
          <p:cNvPr id="202" name="Bildplatzhalter 128">
            <a:extLst>
              <a:ext uri="{FF2B5EF4-FFF2-40B4-BE49-F238E27FC236}">
                <a16:creationId xmlns:a16="http://schemas.microsoft.com/office/drawing/2014/main" id="{95B7F82E-B886-B728-3047-DF39D5C3B19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-23633" b="-23633"/>
          <a:stretch/>
        </p:blipFill>
        <p:spPr>
          <a:xfrm>
            <a:off x="1869152" y="15396319"/>
            <a:ext cx="13017694" cy="3820607"/>
          </a:xfrm>
          <a:prstGeom prst="rect">
            <a:avLst/>
          </a:prstGeom>
          <a:noFill/>
        </p:spPr>
      </p:pic>
      <p:sp>
        <p:nvSpPr>
          <p:cNvPr id="203" name="Textplatzhalter 185">
            <a:extLst>
              <a:ext uri="{FF2B5EF4-FFF2-40B4-BE49-F238E27FC236}">
                <a16:creationId xmlns:a16="http://schemas.microsoft.com/office/drawing/2014/main" id="{F817D1FF-95C0-94F4-BD51-C648C2F21983}"/>
              </a:ext>
            </a:extLst>
          </p:cNvPr>
          <p:cNvSpPr txBox="1">
            <a:spLocks/>
          </p:cNvSpPr>
          <p:nvPr/>
        </p:nvSpPr>
        <p:spPr>
          <a:xfrm>
            <a:off x="1872148" y="18890114"/>
            <a:ext cx="4005331" cy="48936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Abb. 3: Biegelinie des adaptieren Systems</a:t>
            </a:r>
          </a:p>
        </p:txBody>
      </p:sp>
      <p:sp>
        <p:nvSpPr>
          <p:cNvPr id="193" name="Textplatzhalter 138">
            <a:extLst>
              <a:ext uri="{FF2B5EF4-FFF2-40B4-BE49-F238E27FC236}">
                <a16:creationId xmlns:a16="http://schemas.microsoft.com/office/drawing/2014/main" id="{C664B8A1-0553-DA2B-CA4B-D6880B1762E3}"/>
              </a:ext>
            </a:extLst>
          </p:cNvPr>
          <p:cNvSpPr txBox="1">
            <a:spLocks/>
          </p:cNvSpPr>
          <p:nvPr/>
        </p:nvSpPr>
        <p:spPr>
          <a:xfrm>
            <a:off x="15474140" y="23801764"/>
            <a:ext cx="4005331" cy="48936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Abb. 6</a:t>
            </a:r>
            <a:r>
              <a:rPr lang="de-CH"/>
              <a:t>: Last-Verformungs-Diagramm </a:t>
            </a:r>
            <a:r>
              <a:rPr lang="de-CH" dirty="0"/>
              <a:t>in der Feldmitte</a:t>
            </a:r>
          </a:p>
        </p:txBody>
      </p:sp>
      <p:pic>
        <p:nvPicPr>
          <p:cNvPr id="197" name="Bildplatzhalter 176">
            <a:extLst>
              <a:ext uri="{FF2B5EF4-FFF2-40B4-BE49-F238E27FC236}">
                <a16:creationId xmlns:a16="http://schemas.microsoft.com/office/drawing/2014/main" id="{B1D863C4-620F-01A7-8102-13BA0439621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312" t="2650" r="-312" b="-400"/>
          <a:stretch/>
        </p:blipFill>
        <p:spPr>
          <a:xfrm>
            <a:off x="15479170" y="19795958"/>
            <a:ext cx="13058398" cy="4074741"/>
          </a:xfrm>
          <a:prstGeom prst="rect">
            <a:avLst/>
          </a:prstGeom>
          <a:noFill/>
        </p:spPr>
      </p:pic>
      <p:pic>
        <p:nvPicPr>
          <p:cNvPr id="206" name="Bildplatzhalter 128">
            <a:extLst>
              <a:ext uri="{FF2B5EF4-FFF2-40B4-BE49-F238E27FC236}">
                <a16:creationId xmlns:a16="http://schemas.microsoft.com/office/drawing/2014/main" id="{41682B39-C974-E414-8E22-745302ED37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-1659" b="-494"/>
          <a:stretch/>
        </p:blipFill>
        <p:spPr>
          <a:xfrm>
            <a:off x="2021552" y="19604072"/>
            <a:ext cx="13017694" cy="4338815"/>
          </a:xfrm>
          <a:prstGeom prst="rect">
            <a:avLst/>
          </a:prstGeom>
          <a:noFill/>
        </p:spPr>
      </p:pic>
      <p:sp>
        <p:nvSpPr>
          <p:cNvPr id="207" name="Textplatzhalter 185">
            <a:extLst>
              <a:ext uri="{FF2B5EF4-FFF2-40B4-BE49-F238E27FC236}">
                <a16:creationId xmlns:a16="http://schemas.microsoft.com/office/drawing/2014/main" id="{DEF69163-EAC5-EE2F-FFD0-B077A2D2AB83}"/>
              </a:ext>
            </a:extLst>
          </p:cNvPr>
          <p:cNvSpPr txBox="1">
            <a:spLocks/>
          </p:cNvSpPr>
          <p:nvPr/>
        </p:nvSpPr>
        <p:spPr>
          <a:xfrm>
            <a:off x="2024548" y="23870699"/>
            <a:ext cx="4005331" cy="48936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Abb. 4: Anordnung des adaptierten Systems zum Trägerrost</a:t>
            </a:r>
          </a:p>
        </p:txBody>
      </p:sp>
    </p:spTree>
    <p:extLst>
      <p:ext uri="{BB962C8B-B14F-4D97-AF65-F5344CB8AC3E}">
        <p14:creationId xmlns:p14="http://schemas.microsoft.com/office/powerpoint/2010/main" val="11753574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IAAAAAAAAAAwAAAAMAAAAA/////wQAJ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xCZNRc4pnNFpI+jT3EADnAFAAAAAAADAAAAAAADAAAAAwADAAAAAAADAAAAAwADAAAAAAD///////8DAAIA////////BAAAAAMAEAALCxjIeq1GzkmF+aDU7Rx+X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BCZNRc4pnNFpI+jT3EADnADRGF0YQAbAAAABExpbmtlZFNoYXBlRGF0YQAFAAAAAAACTmFtZQAZAAAATGlua2VkU2hhcGVzRGF0YVByb3BlcnR5ABBWZXJzaW9uAAAAAAAJTGFzdFdyaXRlAHKZdCJ9AQAAAAEA/////50AnQAAAAVfaWQAEAAAAAQLGMh6rUbOSYX5oNTtHH5dA0RhdGEAKgAAAAhQcmVzZW50YXRpb25TY2FubmVkRm9yTGlua2VkU2hhcGVzAAEAAk5hbWUAJAAAAExpbmtlZFNoYXBlUHJlc2VudGF0aW9uU2V0dGluZ3NEYXRhABBWZXJzaW9uAAAAAAAJTGFzdFdyaXRlAKyZdCJ9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HSLU Master">
  <a:themeElements>
    <a:clrScheme name="HSL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7C5D8"/>
      </a:accent1>
      <a:accent2>
        <a:srgbClr val="ADCA2A"/>
      </a:accent2>
      <a:accent3>
        <a:srgbClr val="EC5A7A"/>
      </a:accent3>
      <a:accent4>
        <a:srgbClr val="FCC300"/>
      </a:accent4>
      <a:accent5>
        <a:srgbClr val="D8D8D8"/>
      </a:accent5>
      <a:accent6>
        <a:srgbClr val="FFFFFF"/>
      </a:accent6>
      <a:hlink>
        <a:srgbClr val="000000"/>
      </a:hlink>
      <a:folHlink>
        <a:srgbClr val="000000"/>
      </a:folHlink>
    </a:clrScheme>
    <a:fontScheme name="HSL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756FDFCB57D0948B915F9BF5E819397" ma:contentTypeVersion="13" ma:contentTypeDescription="Ein neues Dokument erstellen." ma:contentTypeScope="" ma:versionID="7d9c0cc1dbb0c643df8b274555674628">
  <xsd:schema xmlns:xsd="http://www.w3.org/2001/XMLSchema" xmlns:xs="http://www.w3.org/2001/XMLSchema" xmlns:p="http://schemas.microsoft.com/office/2006/metadata/properties" xmlns:ns2="bd5c1ef4-a5a8-4f60-b734-518beb01c7b7" xmlns:ns3="9a7d57e2-a6f6-4353-bdc3-995d0b2e54a4" targetNamespace="http://schemas.microsoft.com/office/2006/metadata/properties" ma:root="true" ma:fieldsID="e815778459cc07df9524752950c0824a" ns2:_="" ns3:_="">
    <xsd:import namespace="bd5c1ef4-a5a8-4f60-b734-518beb01c7b7"/>
    <xsd:import namespace="9a7d57e2-a6f6-4353-bdc3-995d0b2e54a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c1ef4-a5a8-4f60-b734-518beb01c7b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d57e2-a6f6-4353-bdc3-995d0b2e5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2ADD14-27E2-4CBB-84C3-E07DFBE08BF2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bd5c1ef4-a5a8-4f60-b734-518beb01c7b7"/>
    <ds:schemaRef ds:uri="http://schemas.microsoft.com/office/infopath/2007/PartnerControls"/>
    <ds:schemaRef ds:uri="http://schemas.openxmlformats.org/package/2006/metadata/core-properties"/>
    <ds:schemaRef ds:uri="9a7d57e2-a6f6-4353-bdc3-995d0b2e54a4"/>
  </ds:schemaRefs>
</ds:datastoreItem>
</file>

<file path=customXml/itemProps2.xml><?xml version="1.0" encoding="utf-8"?>
<ds:datastoreItem xmlns:ds="http://schemas.openxmlformats.org/officeDocument/2006/customXml" ds:itemID="{4A348821-2DE9-48C1-97F6-4DC5729F19B6}">
  <ds:schemaRefs>
    <ds:schemaRef ds:uri="9a7d57e2-a6f6-4353-bdc3-995d0b2e54a4"/>
    <ds:schemaRef ds:uri="bd5c1ef4-a5a8-4f60-b734-518beb01c7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1B22379-68EE-4294-A662-CCA510E474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</Words>
  <Application>Microsoft Office PowerPoint</Application>
  <PresentationFormat>Benutzerdefiniert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HSLU Master</vt:lpstr>
      <vt:lpstr>Tragverhalten von Stahlbetontragwerken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Jovana Markovic | FolienWerke GmbH</dc:creator>
  <cp:lastModifiedBy>Gitz Pascal HSLU T&amp;A</cp:lastModifiedBy>
  <cp:revision>89</cp:revision>
  <dcterms:created xsi:type="dcterms:W3CDTF">2021-11-12T12:16:28Z</dcterms:created>
  <dcterms:modified xsi:type="dcterms:W3CDTF">2025-01-15T09:06:04Z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0x010100E756FDFCB57D0948B915F9BF5E819397</vt:lpwstr>
  </property>
  <property fmtid="{D5CDD505-2E9C-101B-9397-08002B2CF9AE}" pid="3" name="MSIP_Label_e8b0afbd-3cf7-4707-aee4-8dc9d855de29_Enabled">
    <vt:lpwstr>true</vt:lpwstr>
  </property>
  <property fmtid="{D5CDD505-2E9C-101B-9397-08002B2CF9AE}" pid="4" name="MSIP_Label_e8b0afbd-3cf7-4707-aee4-8dc9d855de29_SetDate">
    <vt:lpwstr>2024-10-23T13:40:04Z</vt:lpwstr>
  </property>
  <property fmtid="{D5CDD505-2E9C-101B-9397-08002B2CF9AE}" pid="5" name="MSIP_Label_e8b0afbd-3cf7-4707-aee4-8dc9d855de29_Method">
    <vt:lpwstr>Standard</vt:lpwstr>
  </property>
  <property fmtid="{D5CDD505-2E9C-101B-9397-08002B2CF9AE}" pid="6" name="MSIP_Label_e8b0afbd-3cf7-4707-aee4-8dc9d855de29_Name">
    <vt:lpwstr>intern</vt:lpwstr>
  </property>
  <property fmtid="{D5CDD505-2E9C-101B-9397-08002B2CF9AE}" pid="7" name="MSIP_Label_e8b0afbd-3cf7-4707-aee4-8dc9d855de29_SiteId">
    <vt:lpwstr>75a34008-d7d1-4924-8e78-31fea86f6e68</vt:lpwstr>
  </property>
  <property fmtid="{D5CDD505-2E9C-101B-9397-08002B2CF9AE}" pid="8" name="MSIP_Label_e8b0afbd-3cf7-4707-aee4-8dc9d855de29_ActionId">
    <vt:lpwstr>45a12290-b4d1-41d9-b603-6bbad33dca54</vt:lpwstr>
  </property>
  <property fmtid="{D5CDD505-2E9C-101B-9397-08002B2CF9AE}" pid="9" name="MSIP_Label_e8b0afbd-3cf7-4707-aee4-8dc9d855de29_ContentBits">
    <vt:lpwstr>0</vt:lpwstr>
  </property>
</Properties>
</file>