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4FAB0-D0D7-47FE-E1BA-F3E47CBC8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214FBF-1EA4-5852-6F66-C1B1EA187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A9120-8B26-47E7-C79C-F7AB0DE6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C8D80-01C7-814E-ABDE-70AC3792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E3D4B-0F9A-22AF-0F33-C209497E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24751-E606-ABBA-1D81-48076B70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A22250-19B9-0BA2-217F-5F6746C1E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4C69B-50EE-94E9-2BF6-68E8F9AF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BEB44-81FE-AEF6-AC3C-1FAA191E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770A4-43C2-E136-7126-223A1D47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41CE08-4702-F6AC-BAB8-97E3212E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D5F399-3480-1EAC-4916-499A2F25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E5AFC-5B79-0AF5-8000-ECD7BCD2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090A6-C170-BEF7-A646-042BB1B8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CD1BB-BF23-17EB-476F-CDBD0726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7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DA22F-A927-5DDC-8D3A-EF128E5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DF2F1-5E33-B3EE-4B22-0A871B85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03CD7-BCAC-F165-E749-B30EB873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C005A-7260-ADFC-0D81-96E019E4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519D3-0A6C-5E32-D0AB-6987ECD6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1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9398-11F0-6F2E-AF1F-87D65E0A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82D8-78B2-AC3F-1676-2EF5DD9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414B4-8866-22E2-FEE3-FC0A783E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9B5A17-DEEE-E4B5-9766-CF649A83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5766B-5EFC-6C20-75AE-FC519660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89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88F91-DDCA-7C03-3104-51F0F2E2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43CA5-166D-04D7-D9CF-525ECE4A3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45478B-DD38-B50D-03B2-946932EF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C4D9C1-0DE2-CB81-C5C9-BDDDFC8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58F523-6121-ED99-335D-75323864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ED6E3B-85DF-0D8C-E424-3899AABF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6FB2F-B3CB-EF9A-1969-17D2C5F1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D6F9D7-C16B-91E5-DC06-C1839097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70FD1B-AD34-EC25-F044-F9FAB146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02A6F2-CBF1-A9D9-183D-AB3C4A742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A09FA3-A313-CBB6-F171-D8C7145A1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D6E882-2D80-B62D-0C66-8E2E6072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2D6C01-D7FE-DFAC-6C73-0D118733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0B12A1-8A51-2BAA-3037-81344271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05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1331C-A869-D31E-245A-F16462E7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DF2A43-39FC-41F1-94FE-CEA161DF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FA0BC1-66F3-D4ED-4076-21A503A3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7A9E3-6C1B-A187-E08F-691D6DE2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18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D688A7-9D07-BB13-BD1F-B506C9B0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92BA7A-2EAD-4B0D-F49F-EDBA1071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0D24B-3AEC-AA9A-81A0-C4DA8242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24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040F1-B9FD-260A-A458-2E517609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19AFF-B92E-B6A0-6305-4FE4BFFA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1FF54D-F005-37D4-192C-48BC47EB3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07420-730F-B817-2374-913FC151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E1678-408C-9D78-83C7-D47BD3F6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BCD76E-600D-B6AA-5F3A-ACDEA1F6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6A779-D703-737D-0D12-8A9F227A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3DDC4A-8C1C-DD72-5147-5E1037AF9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E776F2-D19B-B059-9484-532AEA80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6BD23-46A1-C291-3FE9-97F84262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0942B-7F61-64BF-FBE8-705D0773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13E840-6AB8-F3AF-3BA7-D1C71F62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3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B6272C-B2B6-2C48-C1A7-CEB1FA22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F6CADD-F43E-F313-2842-C084AA26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F6ECE-3FD7-40C8-3978-6E67EB5E1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20EE-0538-43AC-B003-1B5E1AFFB519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9C598-5499-02A1-6EAE-F53B6A71A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F9382-C290-595D-9BAC-C4F37290E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3A90B-46CD-44EC-A8E3-1481D9CE52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94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A898BBA6-D0F2-56D4-1726-51CC2FBC29AB}"/>
              </a:ext>
            </a:extLst>
          </p:cNvPr>
          <p:cNvSpPr/>
          <p:nvPr/>
        </p:nvSpPr>
        <p:spPr>
          <a:xfrm>
            <a:off x="7581699" y="1298424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0F422EF-AE6C-9104-8F13-B93FA483B59B}"/>
              </a:ext>
            </a:extLst>
          </p:cNvPr>
          <p:cNvSpPr/>
          <p:nvPr/>
        </p:nvSpPr>
        <p:spPr>
          <a:xfrm>
            <a:off x="14490098" y="1298424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57EBBFB-39B6-E290-D36E-0E9142815FBB}"/>
              </a:ext>
            </a:extLst>
          </p:cNvPr>
          <p:cNvSpPr/>
          <p:nvPr/>
        </p:nvSpPr>
        <p:spPr>
          <a:xfrm>
            <a:off x="12762898" y="1298424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0327F0D-6FDE-25C8-61BA-261EC470F135}"/>
              </a:ext>
            </a:extLst>
          </p:cNvPr>
          <p:cNvSpPr/>
          <p:nvPr/>
        </p:nvSpPr>
        <p:spPr>
          <a:xfrm>
            <a:off x="11035698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7DFA7B7-3ADC-A4A1-7EC0-8733A5AA9368}"/>
              </a:ext>
            </a:extLst>
          </p:cNvPr>
          <p:cNvSpPr/>
          <p:nvPr/>
        </p:nvSpPr>
        <p:spPr>
          <a:xfrm>
            <a:off x="9308498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D67D5EE-96BF-F648-B60A-AF741F63B658}"/>
              </a:ext>
            </a:extLst>
          </p:cNvPr>
          <p:cNvSpPr/>
          <p:nvPr/>
        </p:nvSpPr>
        <p:spPr>
          <a:xfrm>
            <a:off x="-8731050" y="1297863"/>
            <a:ext cx="2557462" cy="4044949"/>
          </a:xfrm>
          <a:prstGeom prst="rect">
            <a:avLst/>
          </a:prstGeom>
          <a:solidFill>
            <a:srgbClr val="EDF1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AEF57BF-AF3D-CB44-3A28-41ADF42EF85B}"/>
              </a:ext>
            </a:extLst>
          </p:cNvPr>
          <p:cNvSpPr/>
          <p:nvPr/>
        </p:nvSpPr>
        <p:spPr>
          <a:xfrm>
            <a:off x="5854499" y="1298424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0533032-6DCE-2E99-B646-C3FACB2DFC19}"/>
              </a:ext>
            </a:extLst>
          </p:cNvPr>
          <p:cNvSpPr/>
          <p:nvPr/>
        </p:nvSpPr>
        <p:spPr>
          <a:xfrm>
            <a:off x="4127299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44B96B0-BF1A-D079-A916-FC70EFCA8F77}"/>
              </a:ext>
            </a:extLst>
          </p:cNvPr>
          <p:cNvSpPr/>
          <p:nvPr/>
        </p:nvSpPr>
        <p:spPr>
          <a:xfrm>
            <a:off x="2400099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31583D4-7EBE-1E35-5C4F-EF18D8601F30}"/>
              </a:ext>
            </a:extLst>
          </p:cNvPr>
          <p:cNvSpPr txBox="1"/>
          <p:nvPr/>
        </p:nvSpPr>
        <p:spPr>
          <a:xfrm>
            <a:off x="2736649" y="138788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6. Termin</a:t>
            </a:r>
          </a:p>
          <a:p>
            <a:pPr algn="ctr"/>
            <a:r>
              <a:rPr lang="de-DE" sz="800" i="1" dirty="0"/>
              <a:t>20.12.2023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B6C5121-F33C-068A-9E0B-2AC70C5A69C4}"/>
              </a:ext>
            </a:extLst>
          </p:cNvPr>
          <p:cNvSpPr txBox="1"/>
          <p:nvPr/>
        </p:nvSpPr>
        <p:spPr>
          <a:xfrm>
            <a:off x="4463849" y="1391757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7. Termin</a:t>
            </a:r>
          </a:p>
          <a:p>
            <a:pPr algn="ctr"/>
            <a:r>
              <a:rPr lang="de-DE" sz="800" i="1" dirty="0"/>
              <a:t>17.01.2024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D502E91-1A7B-F003-B191-31B4D1F7D8E8}"/>
              </a:ext>
            </a:extLst>
          </p:cNvPr>
          <p:cNvSpPr txBox="1"/>
          <p:nvPr/>
        </p:nvSpPr>
        <p:spPr>
          <a:xfrm>
            <a:off x="6191049" y="1388447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8. Termin</a:t>
            </a:r>
          </a:p>
          <a:p>
            <a:pPr algn="ctr"/>
            <a:r>
              <a:rPr lang="de-DE" sz="800" i="1" dirty="0"/>
              <a:t>31.01.2024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A6EC4D-A10A-4B21-7BD0-D3B6963A8F66}"/>
              </a:ext>
            </a:extLst>
          </p:cNvPr>
          <p:cNvSpPr txBox="1"/>
          <p:nvPr/>
        </p:nvSpPr>
        <p:spPr>
          <a:xfrm>
            <a:off x="7918249" y="1392318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9. Termin</a:t>
            </a:r>
          </a:p>
          <a:p>
            <a:pPr algn="ctr"/>
            <a:r>
              <a:rPr lang="de-DE" sz="800" i="1" dirty="0"/>
              <a:t>14.02.2024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331D697-1C8B-5756-8E95-BE8053D16F88}"/>
              </a:ext>
            </a:extLst>
          </p:cNvPr>
          <p:cNvSpPr/>
          <p:nvPr/>
        </p:nvSpPr>
        <p:spPr>
          <a:xfrm>
            <a:off x="2475505" y="382420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Qualität von Trainingsdaten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109C34-BF34-C262-B652-3993D0978E40}"/>
              </a:ext>
            </a:extLst>
          </p:cNvPr>
          <p:cNvSpPr/>
          <p:nvPr/>
        </p:nvSpPr>
        <p:spPr>
          <a:xfrm>
            <a:off x="673300" y="1298424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FB68343-F930-EFEB-C88E-4CD3A85694FF}"/>
              </a:ext>
            </a:extLst>
          </p:cNvPr>
          <p:cNvSpPr/>
          <p:nvPr/>
        </p:nvSpPr>
        <p:spPr>
          <a:xfrm>
            <a:off x="-1053900" y="1298424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3BFD883-DCD6-72D5-5320-A14448A10C0F}"/>
              </a:ext>
            </a:extLst>
          </p:cNvPr>
          <p:cNvSpPr/>
          <p:nvPr/>
        </p:nvSpPr>
        <p:spPr>
          <a:xfrm>
            <a:off x="-2781100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70D80F-8667-DB59-9F85-554088B4C818}"/>
              </a:ext>
            </a:extLst>
          </p:cNvPr>
          <p:cNvSpPr/>
          <p:nvPr/>
        </p:nvSpPr>
        <p:spPr>
          <a:xfrm>
            <a:off x="-4508300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342A664-BC54-5A79-7E1A-837662F53456}"/>
              </a:ext>
            </a:extLst>
          </p:cNvPr>
          <p:cNvSpPr/>
          <p:nvPr/>
        </p:nvSpPr>
        <p:spPr>
          <a:xfrm>
            <a:off x="-6235500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E315D7-0B97-1774-7394-796B4FC9B5AA}"/>
              </a:ext>
            </a:extLst>
          </p:cNvPr>
          <p:cNvSpPr/>
          <p:nvPr/>
        </p:nvSpPr>
        <p:spPr>
          <a:xfrm>
            <a:off x="-8512508" y="2164799"/>
            <a:ext cx="2160000" cy="79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Technischer Track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E0B1F8-1340-7A1D-8005-9A285A502D1F}"/>
              </a:ext>
            </a:extLst>
          </p:cNvPr>
          <p:cNvSpPr/>
          <p:nvPr/>
        </p:nvSpPr>
        <p:spPr>
          <a:xfrm>
            <a:off x="-8533799" y="3981512"/>
            <a:ext cx="2160000" cy="79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Gesellschafts-wissenschaftlicher Track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159EA64-4769-1EE5-D3D0-0A58D6549B67}"/>
              </a:ext>
            </a:extLst>
          </p:cNvPr>
          <p:cNvCxnSpPr>
            <a:cxnSpLocks/>
          </p:cNvCxnSpPr>
          <p:nvPr/>
        </p:nvCxnSpPr>
        <p:spPr>
          <a:xfrm>
            <a:off x="-8480571" y="3492349"/>
            <a:ext cx="2469786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5CA3C23-2FC5-06CA-EA1C-407144071EF1}"/>
              </a:ext>
            </a:extLst>
          </p:cNvPr>
          <p:cNvSpPr txBox="1"/>
          <p:nvPr/>
        </p:nvSpPr>
        <p:spPr>
          <a:xfrm>
            <a:off x="-5898950" y="138788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1. Termin</a:t>
            </a:r>
          </a:p>
          <a:p>
            <a:pPr algn="ctr"/>
            <a:r>
              <a:rPr lang="de-DE" sz="800" i="1" dirty="0"/>
              <a:t>11.10.2023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3BDABB-0468-139C-CB6B-E4E88C366D42}"/>
              </a:ext>
            </a:extLst>
          </p:cNvPr>
          <p:cNvSpPr txBox="1"/>
          <p:nvPr/>
        </p:nvSpPr>
        <p:spPr>
          <a:xfrm>
            <a:off x="-4171750" y="138788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2. Termin</a:t>
            </a:r>
          </a:p>
          <a:p>
            <a:pPr algn="ctr"/>
            <a:r>
              <a:rPr lang="de-DE" sz="800" i="1" dirty="0"/>
              <a:t>25.10.2023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5995CE-2131-CE18-AB1E-C70D5A47019A}"/>
              </a:ext>
            </a:extLst>
          </p:cNvPr>
          <p:cNvSpPr/>
          <p:nvPr/>
        </p:nvSpPr>
        <p:spPr>
          <a:xfrm>
            <a:off x="7657105" y="2956799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Evaluation Kickoff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5A95C71-265F-D9CF-30C6-EFDC548A0785}"/>
              </a:ext>
            </a:extLst>
          </p:cNvPr>
          <p:cNvSpPr txBox="1"/>
          <p:nvPr/>
        </p:nvSpPr>
        <p:spPr>
          <a:xfrm>
            <a:off x="-2444550" y="1391757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3. Termin</a:t>
            </a:r>
          </a:p>
          <a:p>
            <a:pPr algn="ctr"/>
            <a:r>
              <a:rPr lang="de-DE" sz="800" i="1" dirty="0"/>
              <a:t>08.11.2023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7437F52-7F48-049B-03FE-3E82AEFC755F}"/>
              </a:ext>
            </a:extLst>
          </p:cNvPr>
          <p:cNvSpPr/>
          <p:nvPr/>
        </p:nvSpPr>
        <p:spPr>
          <a:xfrm>
            <a:off x="-5963640" y="2957361"/>
            <a:ext cx="2905125" cy="10699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Einführung in die </a:t>
            </a:r>
            <a:br>
              <a:rPr lang="de-DE" sz="1400" dirty="0"/>
            </a:br>
            <a:r>
              <a:rPr lang="de-DE" sz="1400" dirty="0"/>
              <a:t>Künstliche Intelligenz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2F5A2C6-DBFE-AEF1-4E96-304E6E6893CB}"/>
              </a:ext>
            </a:extLst>
          </p:cNvPr>
          <p:cNvSpPr txBox="1"/>
          <p:nvPr/>
        </p:nvSpPr>
        <p:spPr>
          <a:xfrm>
            <a:off x="-717350" y="1388447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4. Termin</a:t>
            </a:r>
          </a:p>
          <a:p>
            <a:pPr algn="ctr"/>
            <a:r>
              <a:rPr lang="de-DE" sz="800" i="1" dirty="0"/>
              <a:t>22.11.2023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16F8B91-2D30-F043-1F9E-4E70DC531C92}"/>
              </a:ext>
            </a:extLst>
          </p:cNvPr>
          <p:cNvSpPr txBox="1"/>
          <p:nvPr/>
        </p:nvSpPr>
        <p:spPr>
          <a:xfrm>
            <a:off x="1009850" y="1392318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5. Termin</a:t>
            </a:r>
          </a:p>
          <a:p>
            <a:pPr algn="ctr"/>
            <a:r>
              <a:rPr lang="de-DE" sz="800" i="1" dirty="0"/>
              <a:t>06.12.2023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A337A96-F72F-84B4-9EE3-3D1A90FB6F25}"/>
              </a:ext>
            </a:extLst>
          </p:cNvPr>
          <p:cNvSpPr/>
          <p:nvPr/>
        </p:nvSpPr>
        <p:spPr>
          <a:xfrm>
            <a:off x="-2506463" y="2223213"/>
            <a:ext cx="2905125" cy="9247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Python-Kurs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CB3B32E-610B-B4EF-1C26-FCC72D18733B}"/>
              </a:ext>
            </a:extLst>
          </p:cNvPr>
          <p:cNvSpPr/>
          <p:nvPr/>
        </p:nvSpPr>
        <p:spPr>
          <a:xfrm>
            <a:off x="-2705694" y="382420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Gesellschafts-wissenschaftliche Aspekte der KI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3E0125D-192F-3E1E-040E-EE7EEC198A42}"/>
              </a:ext>
            </a:extLst>
          </p:cNvPr>
          <p:cNvSpPr/>
          <p:nvPr/>
        </p:nvSpPr>
        <p:spPr>
          <a:xfrm>
            <a:off x="-978494" y="382420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Fairness und moralisches Dilemma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70255B8-E8EF-C56D-B2EC-4C6F244FCD47}"/>
              </a:ext>
            </a:extLst>
          </p:cNvPr>
          <p:cNvSpPr/>
          <p:nvPr/>
        </p:nvSpPr>
        <p:spPr>
          <a:xfrm>
            <a:off x="748706" y="2956799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Supervised</a:t>
            </a:r>
            <a:r>
              <a:rPr lang="de-DE" sz="1400" dirty="0"/>
              <a:t> Learning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9B9F262E-2F04-B0DB-D154-C50E67910450}"/>
              </a:ext>
            </a:extLst>
          </p:cNvPr>
          <p:cNvSpPr/>
          <p:nvPr/>
        </p:nvSpPr>
        <p:spPr>
          <a:xfrm>
            <a:off x="2469156" y="2147746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Klassifikation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5CCE19B-2D41-77E8-387E-1F5D71857CC0}"/>
              </a:ext>
            </a:extLst>
          </p:cNvPr>
          <p:cNvSpPr/>
          <p:nvPr/>
        </p:nvSpPr>
        <p:spPr>
          <a:xfrm>
            <a:off x="4195955" y="2147746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Regression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9AE5D6F-7E46-CFEB-71B1-D4EA3732EED4}"/>
              </a:ext>
            </a:extLst>
          </p:cNvPr>
          <p:cNvSpPr/>
          <p:nvPr/>
        </p:nvSpPr>
        <p:spPr>
          <a:xfrm>
            <a:off x="5934860" y="2147746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Unsupervised</a:t>
            </a:r>
            <a:r>
              <a:rPr lang="de-DE" sz="1400" dirty="0"/>
              <a:t> Learning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A6FD96E1-219C-AB06-C95F-6C6F30F6327F}"/>
              </a:ext>
            </a:extLst>
          </p:cNvPr>
          <p:cNvSpPr/>
          <p:nvPr/>
        </p:nvSpPr>
        <p:spPr>
          <a:xfrm>
            <a:off x="4191401" y="382420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Wie intelligent ist KI?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2F4BAE7-922A-69B2-5B01-878C6F9119E2}"/>
              </a:ext>
            </a:extLst>
          </p:cNvPr>
          <p:cNvSpPr/>
          <p:nvPr/>
        </p:nvSpPr>
        <p:spPr>
          <a:xfrm>
            <a:off x="5918601" y="382420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Recommender</a:t>
            </a:r>
            <a:r>
              <a:rPr lang="de-DE" sz="1400" dirty="0"/>
              <a:t> Systems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7C73C9B-BA33-FF5B-0851-185B92D9A2AF}"/>
              </a:ext>
            </a:extLst>
          </p:cNvPr>
          <p:cNvSpPr txBox="1"/>
          <p:nvPr/>
        </p:nvSpPr>
        <p:spPr>
          <a:xfrm>
            <a:off x="9645048" y="138788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10. Termin</a:t>
            </a:r>
          </a:p>
          <a:p>
            <a:pPr algn="ctr"/>
            <a:r>
              <a:rPr lang="de-DE" sz="800" i="1" dirty="0"/>
              <a:t>28.02.2024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5CA0C7-0E3B-6646-0F4A-655AFED24791}"/>
              </a:ext>
            </a:extLst>
          </p:cNvPr>
          <p:cNvSpPr txBox="1"/>
          <p:nvPr/>
        </p:nvSpPr>
        <p:spPr>
          <a:xfrm>
            <a:off x="11372248" y="1391757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11. Termin</a:t>
            </a:r>
          </a:p>
          <a:p>
            <a:pPr algn="ctr"/>
            <a:r>
              <a:rPr lang="de-DE" sz="800" i="1" dirty="0"/>
              <a:t>13.03.2024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EFF6634-C6AA-E462-6852-4A15CF950057}"/>
              </a:ext>
            </a:extLst>
          </p:cNvPr>
          <p:cNvSpPr txBox="1"/>
          <p:nvPr/>
        </p:nvSpPr>
        <p:spPr>
          <a:xfrm>
            <a:off x="13099448" y="1388447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12. Termin</a:t>
            </a:r>
          </a:p>
          <a:p>
            <a:pPr algn="ctr"/>
            <a:r>
              <a:rPr lang="de-DE" sz="800" i="1" dirty="0"/>
              <a:t>10.04.2024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E8A2A5B-05D9-5EC9-D3F2-0CB0480E8DBC}"/>
              </a:ext>
            </a:extLst>
          </p:cNvPr>
          <p:cNvSpPr txBox="1"/>
          <p:nvPr/>
        </p:nvSpPr>
        <p:spPr>
          <a:xfrm>
            <a:off x="14826648" y="1392318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13. Termin</a:t>
            </a:r>
          </a:p>
          <a:p>
            <a:pPr algn="ctr"/>
            <a:r>
              <a:rPr lang="de-DE" sz="800" i="1" dirty="0"/>
              <a:t>08.05.2024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877CA746-2A00-BE19-18DC-F0E31BD45BAC}"/>
              </a:ext>
            </a:extLst>
          </p:cNvPr>
          <p:cNvSpPr/>
          <p:nvPr/>
        </p:nvSpPr>
        <p:spPr>
          <a:xfrm>
            <a:off x="9383904" y="382420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Explainable</a:t>
            </a:r>
            <a:r>
              <a:rPr lang="de-DE" sz="1400" dirty="0"/>
              <a:t> AI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6A556A32-33A4-46DC-8E83-82CA0481E045}"/>
              </a:ext>
            </a:extLst>
          </p:cNvPr>
          <p:cNvSpPr/>
          <p:nvPr/>
        </p:nvSpPr>
        <p:spPr>
          <a:xfrm>
            <a:off x="9377555" y="2147746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Evaluation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0BB1F486-2ED1-FE80-2A48-B249823A436A}"/>
              </a:ext>
            </a:extLst>
          </p:cNvPr>
          <p:cNvSpPr/>
          <p:nvPr/>
        </p:nvSpPr>
        <p:spPr>
          <a:xfrm>
            <a:off x="11107929" y="2956799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Abschlussprojekt Kickoff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45ADD74-B6D3-3BED-6E79-42DE60468833}"/>
              </a:ext>
            </a:extLst>
          </p:cNvPr>
          <p:cNvSpPr/>
          <p:nvPr/>
        </p:nvSpPr>
        <p:spPr>
          <a:xfrm>
            <a:off x="17940922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EB47931-B6B3-FD1A-1284-BB51879E83B2}"/>
              </a:ext>
            </a:extLst>
          </p:cNvPr>
          <p:cNvSpPr/>
          <p:nvPr/>
        </p:nvSpPr>
        <p:spPr>
          <a:xfrm>
            <a:off x="16213722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78AC091-10D2-2E73-58C1-C0651DE6D34F}"/>
              </a:ext>
            </a:extLst>
          </p:cNvPr>
          <p:cNvSpPr txBox="1"/>
          <p:nvPr/>
        </p:nvSpPr>
        <p:spPr>
          <a:xfrm>
            <a:off x="16550272" y="138788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14. Termin</a:t>
            </a:r>
          </a:p>
          <a:p>
            <a:pPr algn="ctr"/>
            <a:r>
              <a:rPr lang="de-DE" sz="800" i="1" dirty="0"/>
              <a:t>05.06.2024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726E8A9-693F-AE7D-2F23-E86288A68B0E}"/>
              </a:ext>
            </a:extLst>
          </p:cNvPr>
          <p:cNvSpPr txBox="1"/>
          <p:nvPr/>
        </p:nvSpPr>
        <p:spPr>
          <a:xfrm>
            <a:off x="18277472" y="1391757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15. Termin</a:t>
            </a:r>
          </a:p>
          <a:p>
            <a:pPr algn="ctr"/>
            <a:r>
              <a:rPr lang="de-DE" sz="800" i="1" dirty="0"/>
              <a:t>19.06.2024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3A74011-7872-D31E-79E5-40D32C18E1B7}"/>
              </a:ext>
            </a:extLst>
          </p:cNvPr>
          <p:cNvSpPr/>
          <p:nvPr/>
        </p:nvSpPr>
        <p:spPr>
          <a:xfrm>
            <a:off x="21391746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D55DDB2-D040-603F-CFA4-7B1468AE71AF}"/>
              </a:ext>
            </a:extLst>
          </p:cNvPr>
          <p:cNvSpPr/>
          <p:nvPr/>
        </p:nvSpPr>
        <p:spPr>
          <a:xfrm>
            <a:off x="19664546" y="1297863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C16A17F-64B3-0DC7-71F7-9EB3AD204BB9}"/>
              </a:ext>
            </a:extLst>
          </p:cNvPr>
          <p:cNvSpPr txBox="1"/>
          <p:nvPr/>
        </p:nvSpPr>
        <p:spPr>
          <a:xfrm>
            <a:off x="20001096" y="138788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16. Termin</a:t>
            </a:r>
          </a:p>
          <a:p>
            <a:pPr algn="ctr"/>
            <a:r>
              <a:rPr lang="de-DE" sz="800" i="1" dirty="0"/>
              <a:t>03.07.2024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34248D9-E363-2A49-A31B-24A4DEC2C095}"/>
              </a:ext>
            </a:extLst>
          </p:cNvPr>
          <p:cNvSpPr txBox="1"/>
          <p:nvPr/>
        </p:nvSpPr>
        <p:spPr>
          <a:xfrm>
            <a:off x="21728296" y="1391757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17. Termin</a:t>
            </a:r>
          </a:p>
          <a:p>
            <a:pPr algn="ctr"/>
            <a:r>
              <a:rPr lang="de-DE" sz="800" i="1" dirty="0"/>
              <a:t>17.07.2024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B71E1C2D-674B-B9F8-9A79-36518BAC5BB0}"/>
              </a:ext>
            </a:extLst>
          </p:cNvPr>
          <p:cNvSpPr/>
          <p:nvPr/>
        </p:nvSpPr>
        <p:spPr>
          <a:xfrm>
            <a:off x="12831954" y="2956799"/>
            <a:ext cx="10212396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Abschlussprojekte</a:t>
            </a:r>
          </a:p>
        </p:txBody>
      </p:sp>
    </p:spTree>
    <p:extLst>
      <p:ext uri="{BB962C8B-B14F-4D97-AF65-F5344CB8AC3E}">
        <p14:creationId xmlns:p14="http://schemas.microsoft.com/office/powerpoint/2010/main" val="189727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A898BBA6-D0F2-56D4-1726-51CC2FBC29AB}"/>
              </a:ext>
            </a:extLst>
          </p:cNvPr>
          <p:cNvSpPr/>
          <p:nvPr/>
        </p:nvSpPr>
        <p:spPr>
          <a:xfrm>
            <a:off x="6743900" y="1518212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0F422EF-AE6C-9104-8F13-B93FA483B59B}"/>
              </a:ext>
            </a:extLst>
          </p:cNvPr>
          <p:cNvSpPr/>
          <p:nvPr/>
        </p:nvSpPr>
        <p:spPr>
          <a:xfrm>
            <a:off x="3289500" y="556316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57EBBFB-39B6-E290-D36E-0E9142815FBB}"/>
              </a:ext>
            </a:extLst>
          </p:cNvPr>
          <p:cNvSpPr/>
          <p:nvPr/>
        </p:nvSpPr>
        <p:spPr>
          <a:xfrm>
            <a:off x="1562300" y="556316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0327F0D-6FDE-25C8-61BA-261EC470F135}"/>
              </a:ext>
            </a:extLst>
          </p:cNvPr>
          <p:cNvSpPr/>
          <p:nvPr/>
        </p:nvSpPr>
        <p:spPr>
          <a:xfrm>
            <a:off x="10197899" y="151765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7DFA7B7-3ADC-A4A1-7EC0-8733A5AA9368}"/>
              </a:ext>
            </a:extLst>
          </p:cNvPr>
          <p:cNvSpPr/>
          <p:nvPr/>
        </p:nvSpPr>
        <p:spPr>
          <a:xfrm>
            <a:off x="8470699" y="151765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D67D5EE-96BF-F648-B60A-AF741F63B658}"/>
              </a:ext>
            </a:extLst>
          </p:cNvPr>
          <p:cNvSpPr/>
          <p:nvPr/>
        </p:nvSpPr>
        <p:spPr>
          <a:xfrm>
            <a:off x="793950" y="-2526398"/>
            <a:ext cx="2557462" cy="4044949"/>
          </a:xfrm>
          <a:prstGeom prst="rect">
            <a:avLst/>
          </a:prstGeom>
          <a:solidFill>
            <a:srgbClr val="EDF1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AEF57BF-AF3D-CB44-3A28-41ADF42EF85B}"/>
              </a:ext>
            </a:extLst>
          </p:cNvPr>
          <p:cNvSpPr/>
          <p:nvPr/>
        </p:nvSpPr>
        <p:spPr>
          <a:xfrm>
            <a:off x="5016700" y="1518212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0533032-6DCE-2E99-B646-C3FACB2DFC19}"/>
              </a:ext>
            </a:extLst>
          </p:cNvPr>
          <p:cNvSpPr/>
          <p:nvPr/>
        </p:nvSpPr>
        <p:spPr>
          <a:xfrm>
            <a:off x="3289500" y="151765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44B96B0-BF1A-D079-A916-FC70EFCA8F77}"/>
              </a:ext>
            </a:extLst>
          </p:cNvPr>
          <p:cNvSpPr/>
          <p:nvPr/>
        </p:nvSpPr>
        <p:spPr>
          <a:xfrm>
            <a:off x="1562300" y="151765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31583D4-7EBE-1E35-5C4F-EF18D8601F30}"/>
              </a:ext>
            </a:extLst>
          </p:cNvPr>
          <p:cNvSpPr txBox="1"/>
          <p:nvPr/>
        </p:nvSpPr>
        <p:spPr>
          <a:xfrm>
            <a:off x="1898850" y="160767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6. Termin</a:t>
            </a:r>
          </a:p>
          <a:p>
            <a:pPr algn="ctr"/>
            <a:r>
              <a:rPr lang="de-DE" sz="800" i="1" dirty="0"/>
              <a:t>20.12.2023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B6C5121-F33C-068A-9E0B-2AC70C5A69C4}"/>
              </a:ext>
            </a:extLst>
          </p:cNvPr>
          <p:cNvSpPr txBox="1"/>
          <p:nvPr/>
        </p:nvSpPr>
        <p:spPr>
          <a:xfrm>
            <a:off x="3626050" y="161154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7. Termin</a:t>
            </a:r>
          </a:p>
          <a:p>
            <a:pPr algn="ctr"/>
            <a:r>
              <a:rPr lang="de-DE" sz="800" i="1" dirty="0"/>
              <a:t>17.01.2024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D502E91-1A7B-F003-B191-31B4D1F7D8E8}"/>
              </a:ext>
            </a:extLst>
          </p:cNvPr>
          <p:cNvSpPr txBox="1"/>
          <p:nvPr/>
        </p:nvSpPr>
        <p:spPr>
          <a:xfrm>
            <a:off x="5353250" y="160823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8. Termin</a:t>
            </a:r>
          </a:p>
          <a:p>
            <a:pPr algn="ctr"/>
            <a:r>
              <a:rPr lang="de-DE" sz="800" i="1" dirty="0"/>
              <a:t>31.01.2024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A6EC4D-A10A-4B21-7BD0-D3B6963A8F66}"/>
              </a:ext>
            </a:extLst>
          </p:cNvPr>
          <p:cNvSpPr txBox="1"/>
          <p:nvPr/>
        </p:nvSpPr>
        <p:spPr>
          <a:xfrm>
            <a:off x="7080450" y="161210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9. Termin</a:t>
            </a:r>
          </a:p>
          <a:p>
            <a:pPr algn="ctr"/>
            <a:r>
              <a:rPr lang="de-DE" sz="800" i="1" dirty="0"/>
              <a:t>14.02.2024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331D697-1C8B-5756-8E95-BE8053D16F88}"/>
              </a:ext>
            </a:extLst>
          </p:cNvPr>
          <p:cNvSpPr/>
          <p:nvPr/>
        </p:nvSpPr>
        <p:spPr>
          <a:xfrm>
            <a:off x="1637706" y="404399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Qualität von Trainingsdaten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109C34-BF34-C262-B652-3993D0978E40}"/>
              </a:ext>
            </a:extLst>
          </p:cNvPr>
          <p:cNvSpPr/>
          <p:nvPr/>
        </p:nvSpPr>
        <p:spPr>
          <a:xfrm>
            <a:off x="10198300" y="-2525837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FB68343-F930-EFEB-C88E-4CD3A85694FF}"/>
              </a:ext>
            </a:extLst>
          </p:cNvPr>
          <p:cNvSpPr/>
          <p:nvPr/>
        </p:nvSpPr>
        <p:spPr>
          <a:xfrm>
            <a:off x="8471100" y="-2525837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3BFD883-DCD6-72D5-5320-A14448A10C0F}"/>
              </a:ext>
            </a:extLst>
          </p:cNvPr>
          <p:cNvSpPr/>
          <p:nvPr/>
        </p:nvSpPr>
        <p:spPr>
          <a:xfrm>
            <a:off x="6743900" y="-2526398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70D80F-8667-DB59-9F85-554088B4C818}"/>
              </a:ext>
            </a:extLst>
          </p:cNvPr>
          <p:cNvSpPr/>
          <p:nvPr/>
        </p:nvSpPr>
        <p:spPr>
          <a:xfrm>
            <a:off x="5016700" y="-2526398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342A664-BC54-5A79-7E1A-837662F53456}"/>
              </a:ext>
            </a:extLst>
          </p:cNvPr>
          <p:cNvSpPr/>
          <p:nvPr/>
        </p:nvSpPr>
        <p:spPr>
          <a:xfrm>
            <a:off x="3289500" y="-2526398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E315D7-0B97-1774-7394-796B4FC9B5AA}"/>
              </a:ext>
            </a:extLst>
          </p:cNvPr>
          <p:cNvSpPr/>
          <p:nvPr/>
        </p:nvSpPr>
        <p:spPr>
          <a:xfrm>
            <a:off x="1012492" y="-1659462"/>
            <a:ext cx="2160000" cy="79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Technischer Track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E0B1F8-1340-7A1D-8005-9A285A502D1F}"/>
              </a:ext>
            </a:extLst>
          </p:cNvPr>
          <p:cNvSpPr/>
          <p:nvPr/>
        </p:nvSpPr>
        <p:spPr>
          <a:xfrm>
            <a:off x="991201" y="157251"/>
            <a:ext cx="2160000" cy="79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Gesellschafts-wissenschaftlicher Track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159EA64-4769-1EE5-D3D0-0A58D6549B67}"/>
              </a:ext>
            </a:extLst>
          </p:cNvPr>
          <p:cNvCxnSpPr>
            <a:cxnSpLocks/>
          </p:cNvCxnSpPr>
          <p:nvPr/>
        </p:nvCxnSpPr>
        <p:spPr>
          <a:xfrm>
            <a:off x="1044429" y="-331912"/>
            <a:ext cx="1088067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5CA3C23-2FC5-06CA-EA1C-407144071EF1}"/>
              </a:ext>
            </a:extLst>
          </p:cNvPr>
          <p:cNvSpPr txBox="1"/>
          <p:nvPr/>
        </p:nvSpPr>
        <p:spPr>
          <a:xfrm>
            <a:off x="3626050" y="-243637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1. Termin</a:t>
            </a:r>
          </a:p>
          <a:p>
            <a:pPr algn="ctr"/>
            <a:r>
              <a:rPr lang="de-DE" sz="800" i="1" dirty="0"/>
              <a:t>11.10.2023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3BDABB-0468-139C-CB6B-E4E88C366D42}"/>
              </a:ext>
            </a:extLst>
          </p:cNvPr>
          <p:cNvSpPr txBox="1"/>
          <p:nvPr/>
        </p:nvSpPr>
        <p:spPr>
          <a:xfrm>
            <a:off x="5353250" y="-243637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2. Termin</a:t>
            </a:r>
          </a:p>
          <a:p>
            <a:pPr algn="ctr"/>
            <a:r>
              <a:rPr lang="de-DE" sz="800" i="1" dirty="0"/>
              <a:t>25.10.2023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5A95C71-265F-D9CF-30C6-EFDC548A0785}"/>
              </a:ext>
            </a:extLst>
          </p:cNvPr>
          <p:cNvSpPr txBox="1"/>
          <p:nvPr/>
        </p:nvSpPr>
        <p:spPr>
          <a:xfrm>
            <a:off x="7080450" y="-243250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3. Termin</a:t>
            </a:r>
          </a:p>
          <a:p>
            <a:pPr algn="ctr"/>
            <a:r>
              <a:rPr lang="de-DE" sz="800" i="1" dirty="0"/>
              <a:t>08.11.2023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7437F52-7F48-049B-03FE-3E82AEFC755F}"/>
              </a:ext>
            </a:extLst>
          </p:cNvPr>
          <p:cNvSpPr/>
          <p:nvPr/>
        </p:nvSpPr>
        <p:spPr>
          <a:xfrm>
            <a:off x="3561360" y="-866900"/>
            <a:ext cx="2905125" cy="10699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Einführung in die </a:t>
            </a:r>
            <a:br>
              <a:rPr lang="de-DE" sz="1400" dirty="0"/>
            </a:br>
            <a:r>
              <a:rPr lang="de-DE" sz="1400" dirty="0"/>
              <a:t>Künstliche Intelligenz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2F5A2C6-DBFE-AEF1-4E96-304E6E6893CB}"/>
              </a:ext>
            </a:extLst>
          </p:cNvPr>
          <p:cNvSpPr txBox="1"/>
          <p:nvPr/>
        </p:nvSpPr>
        <p:spPr>
          <a:xfrm>
            <a:off x="8807650" y="-243581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4. Termin</a:t>
            </a:r>
          </a:p>
          <a:p>
            <a:pPr algn="ctr"/>
            <a:r>
              <a:rPr lang="de-DE" sz="800" i="1" dirty="0"/>
              <a:t>22.11.2023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16F8B91-2D30-F043-1F9E-4E70DC531C92}"/>
              </a:ext>
            </a:extLst>
          </p:cNvPr>
          <p:cNvSpPr txBox="1"/>
          <p:nvPr/>
        </p:nvSpPr>
        <p:spPr>
          <a:xfrm>
            <a:off x="10534850" y="-2431943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5. Termin</a:t>
            </a:r>
          </a:p>
          <a:p>
            <a:pPr algn="ctr"/>
            <a:r>
              <a:rPr lang="de-DE" sz="800" i="1" dirty="0"/>
              <a:t>06.12.2023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A337A96-F72F-84B4-9EE3-3D1A90FB6F25}"/>
              </a:ext>
            </a:extLst>
          </p:cNvPr>
          <p:cNvSpPr/>
          <p:nvPr/>
        </p:nvSpPr>
        <p:spPr>
          <a:xfrm>
            <a:off x="7018537" y="-1601048"/>
            <a:ext cx="2905125" cy="9247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Python-Kurs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CB3B32E-610B-B4EF-1C26-FCC72D18733B}"/>
              </a:ext>
            </a:extLst>
          </p:cNvPr>
          <p:cNvSpPr/>
          <p:nvPr/>
        </p:nvSpPr>
        <p:spPr>
          <a:xfrm>
            <a:off x="6819306" y="-5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Gesellschafts-wissenschaftliche Aspekte der KI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3E0125D-192F-3E1E-040E-EE7EEC198A42}"/>
              </a:ext>
            </a:extLst>
          </p:cNvPr>
          <p:cNvSpPr/>
          <p:nvPr/>
        </p:nvSpPr>
        <p:spPr>
          <a:xfrm>
            <a:off x="8546506" y="-5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Fairness und moralisches Dilemma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70255B8-E8EF-C56D-B2EC-4C6F244FCD47}"/>
              </a:ext>
            </a:extLst>
          </p:cNvPr>
          <p:cNvSpPr/>
          <p:nvPr/>
        </p:nvSpPr>
        <p:spPr>
          <a:xfrm>
            <a:off x="10273706" y="-867462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Supervised</a:t>
            </a:r>
            <a:r>
              <a:rPr lang="de-DE" sz="1400" dirty="0"/>
              <a:t> Learning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9B9F262E-2F04-B0DB-D154-C50E67910450}"/>
              </a:ext>
            </a:extLst>
          </p:cNvPr>
          <p:cNvSpPr/>
          <p:nvPr/>
        </p:nvSpPr>
        <p:spPr>
          <a:xfrm>
            <a:off x="1631357" y="236753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Klassifikation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5CCE19B-2D41-77E8-387E-1F5D71857CC0}"/>
              </a:ext>
            </a:extLst>
          </p:cNvPr>
          <p:cNvSpPr/>
          <p:nvPr/>
        </p:nvSpPr>
        <p:spPr>
          <a:xfrm>
            <a:off x="3358156" y="236753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Regression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9AE5D6F-7E46-CFEB-71B1-D4EA3732EED4}"/>
              </a:ext>
            </a:extLst>
          </p:cNvPr>
          <p:cNvSpPr/>
          <p:nvPr/>
        </p:nvSpPr>
        <p:spPr>
          <a:xfrm>
            <a:off x="5097061" y="236753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Unsupervised</a:t>
            </a:r>
            <a:r>
              <a:rPr lang="de-DE" sz="1400" dirty="0"/>
              <a:t> Learning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A6FD96E1-219C-AB06-C95F-6C6F30F6327F}"/>
              </a:ext>
            </a:extLst>
          </p:cNvPr>
          <p:cNvSpPr/>
          <p:nvPr/>
        </p:nvSpPr>
        <p:spPr>
          <a:xfrm>
            <a:off x="3353602" y="404399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Wie intelligent ist KI?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2F4BAE7-922A-69B2-5B01-878C6F9119E2}"/>
              </a:ext>
            </a:extLst>
          </p:cNvPr>
          <p:cNvSpPr/>
          <p:nvPr/>
        </p:nvSpPr>
        <p:spPr>
          <a:xfrm>
            <a:off x="5080802" y="404399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Recommender</a:t>
            </a:r>
            <a:r>
              <a:rPr lang="de-DE" sz="1400" dirty="0"/>
              <a:t> Systems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7C73C9B-BA33-FF5B-0851-185B92D9A2AF}"/>
              </a:ext>
            </a:extLst>
          </p:cNvPr>
          <p:cNvSpPr txBox="1"/>
          <p:nvPr/>
        </p:nvSpPr>
        <p:spPr>
          <a:xfrm>
            <a:off x="8807249" y="160767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10. Termin</a:t>
            </a:r>
          </a:p>
          <a:p>
            <a:pPr algn="ctr"/>
            <a:r>
              <a:rPr lang="de-DE" sz="800" i="1" dirty="0"/>
              <a:t>28.02.2024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5CA0C7-0E3B-6646-0F4A-655AFED24791}"/>
              </a:ext>
            </a:extLst>
          </p:cNvPr>
          <p:cNvSpPr txBox="1"/>
          <p:nvPr/>
        </p:nvSpPr>
        <p:spPr>
          <a:xfrm>
            <a:off x="10534449" y="161154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11. Termin</a:t>
            </a:r>
          </a:p>
          <a:p>
            <a:pPr algn="ctr"/>
            <a:r>
              <a:rPr lang="de-DE" sz="800" i="1" dirty="0"/>
              <a:t>13.03.2024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EFF6634-C6AA-E462-6852-4A15CF950057}"/>
              </a:ext>
            </a:extLst>
          </p:cNvPr>
          <p:cNvSpPr txBox="1"/>
          <p:nvPr/>
        </p:nvSpPr>
        <p:spPr>
          <a:xfrm>
            <a:off x="1898850" y="565318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12. Termin</a:t>
            </a:r>
          </a:p>
          <a:p>
            <a:pPr algn="ctr"/>
            <a:r>
              <a:rPr lang="de-DE" sz="800" i="1" dirty="0"/>
              <a:t>10.04.2024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877CA746-2A00-BE19-18DC-F0E31BD45BAC}"/>
              </a:ext>
            </a:extLst>
          </p:cNvPr>
          <p:cNvSpPr/>
          <p:nvPr/>
        </p:nvSpPr>
        <p:spPr>
          <a:xfrm>
            <a:off x="8546105" y="404399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Evaluation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6A556A32-33A4-46DC-8E83-82CA0481E045}"/>
              </a:ext>
            </a:extLst>
          </p:cNvPr>
          <p:cNvSpPr/>
          <p:nvPr/>
        </p:nvSpPr>
        <p:spPr>
          <a:xfrm>
            <a:off x="8539756" y="236753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Explainable</a:t>
            </a:r>
            <a:r>
              <a:rPr lang="de-DE" sz="1400" dirty="0"/>
              <a:t> AI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45ADD74-B6D3-3BED-6E79-42DE60468833}"/>
              </a:ext>
            </a:extLst>
          </p:cNvPr>
          <p:cNvSpPr/>
          <p:nvPr/>
        </p:nvSpPr>
        <p:spPr>
          <a:xfrm>
            <a:off x="6740324" y="5562600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EB47931-B6B3-FD1A-1284-BB51879E83B2}"/>
              </a:ext>
            </a:extLst>
          </p:cNvPr>
          <p:cNvSpPr/>
          <p:nvPr/>
        </p:nvSpPr>
        <p:spPr>
          <a:xfrm>
            <a:off x="5013124" y="5562600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3A74011-7872-D31E-79E5-40D32C18E1B7}"/>
              </a:ext>
            </a:extLst>
          </p:cNvPr>
          <p:cNvSpPr/>
          <p:nvPr/>
        </p:nvSpPr>
        <p:spPr>
          <a:xfrm>
            <a:off x="10191148" y="5562600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D55DDB2-D040-603F-CFA4-7B1468AE71AF}"/>
              </a:ext>
            </a:extLst>
          </p:cNvPr>
          <p:cNvSpPr/>
          <p:nvPr/>
        </p:nvSpPr>
        <p:spPr>
          <a:xfrm>
            <a:off x="8463948" y="5562600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E32B955-F8F2-DC59-89E1-CA91FC2B5533}"/>
              </a:ext>
            </a:extLst>
          </p:cNvPr>
          <p:cNvCxnSpPr>
            <a:cxnSpLocks/>
          </p:cNvCxnSpPr>
          <p:nvPr/>
        </p:nvCxnSpPr>
        <p:spPr>
          <a:xfrm>
            <a:off x="1562300" y="3706688"/>
            <a:ext cx="1036279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5995CE-2131-CE18-AB1E-C70D5A47019A}"/>
              </a:ext>
            </a:extLst>
          </p:cNvPr>
          <p:cNvSpPr/>
          <p:nvPr/>
        </p:nvSpPr>
        <p:spPr>
          <a:xfrm>
            <a:off x="6819306" y="317658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Evaluation Kickoff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0BB1F486-2ED1-FE80-2A48-B249823A436A}"/>
              </a:ext>
            </a:extLst>
          </p:cNvPr>
          <p:cNvSpPr/>
          <p:nvPr/>
        </p:nvSpPr>
        <p:spPr>
          <a:xfrm>
            <a:off x="10270130" y="317658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Abschlussprojekt Kickoff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DE386E5-7A5F-6DD7-99F2-D37DB397E9B4}"/>
              </a:ext>
            </a:extLst>
          </p:cNvPr>
          <p:cNvCxnSpPr>
            <a:cxnSpLocks/>
          </p:cNvCxnSpPr>
          <p:nvPr/>
        </p:nvCxnSpPr>
        <p:spPr>
          <a:xfrm>
            <a:off x="1562300" y="7770688"/>
            <a:ext cx="1036279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B71E1C2D-674B-B9F8-9A79-36518BAC5BB0}"/>
              </a:ext>
            </a:extLst>
          </p:cNvPr>
          <p:cNvSpPr/>
          <p:nvPr/>
        </p:nvSpPr>
        <p:spPr>
          <a:xfrm>
            <a:off x="1631356" y="7221536"/>
            <a:ext cx="10212396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Abschlussprojekte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9E46771-FFE3-0736-2E81-0DBF63C55577}"/>
              </a:ext>
            </a:extLst>
          </p:cNvPr>
          <p:cNvSpPr txBox="1"/>
          <p:nvPr/>
        </p:nvSpPr>
        <p:spPr>
          <a:xfrm>
            <a:off x="3632801" y="566002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13. Termin</a:t>
            </a:r>
          </a:p>
          <a:p>
            <a:pPr algn="ctr"/>
            <a:r>
              <a:rPr lang="de-DE" sz="800" i="1" dirty="0"/>
              <a:t>08.05.2024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9BBF1C5-0ECF-9BDA-409F-644EB9399B7F}"/>
              </a:ext>
            </a:extLst>
          </p:cNvPr>
          <p:cNvSpPr txBox="1"/>
          <p:nvPr/>
        </p:nvSpPr>
        <p:spPr>
          <a:xfrm>
            <a:off x="5356425" y="565559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14. Termin</a:t>
            </a:r>
          </a:p>
          <a:p>
            <a:pPr algn="ctr"/>
            <a:r>
              <a:rPr lang="de-DE" sz="800" i="1" dirty="0"/>
              <a:t>05.06.2024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10AE1EF-E303-538B-3756-73951641590D}"/>
              </a:ext>
            </a:extLst>
          </p:cNvPr>
          <p:cNvSpPr txBox="1"/>
          <p:nvPr/>
        </p:nvSpPr>
        <p:spPr>
          <a:xfrm>
            <a:off x="7083625" y="565946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15. Termin</a:t>
            </a:r>
          </a:p>
          <a:p>
            <a:pPr algn="ctr"/>
            <a:r>
              <a:rPr lang="de-DE" sz="800" i="1" dirty="0"/>
              <a:t>19.06.2024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D5379AB-8D8C-91E8-3929-F8165C8F25A1}"/>
              </a:ext>
            </a:extLst>
          </p:cNvPr>
          <p:cNvSpPr txBox="1"/>
          <p:nvPr/>
        </p:nvSpPr>
        <p:spPr>
          <a:xfrm>
            <a:off x="8807249" y="565559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16. Termin</a:t>
            </a:r>
          </a:p>
          <a:p>
            <a:pPr algn="ctr"/>
            <a:r>
              <a:rPr lang="de-DE" sz="800" i="1" dirty="0"/>
              <a:t>03.07.2024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E017CC5-36E2-86F9-2AD7-CAA3B03A8F2B}"/>
              </a:ext>
            </a:extLst>
          </p:cNvPr>
          <p:cNvSpPr txBox="1"/>
          <p:nvPr/>
        </p:nvSpPr>
        <p:spPr>
          <a:xfrm>
            <a:off x="10534449" y="565946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17. Termin</a:t>
            </a:r>
          </a:p>
          <a:p>
            <a:pPr algn="ctr"/>
            <a:r>
              <a:rPr lang="de-DE" sz="800" i="1" dirty="0"/>
              <a:t>17.07.2024</a:t>
            </a:r>
          </a:p>
        </p:txBody>
      </p:sp>
    </p:spTree>
    <p:extLst>
      <p:ext uri="{BB962C8B-B14F-4D97-AF65-F5344CB8AC3E}">
        <p14:creationId xmlns:p14="http://schemas.microsoft.com/office/powerpoint/2010/main" val="236029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7F396FDB-F363-164B-50AF-010102742842}"/>
              </a:ext>
            </a:extLst>
          </p:cNvPr>
          <p:cNvSpPr/>
          <p:nvPr/>
        </p:nvSpPr>
        <p:spPr>
          <a:xfrm>
            <a:off x="216000" y="13105179"/>
            <a:ext cx="11564963" cy="2332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F2C6A1C-CE89-15C0-B582-1298EE007E50}"/>
              </a:ext>
            </a:extLst>
          </p:cNvPr>
          <p:cNvSpPr/>
          <p:nvPr/>
        </p:nvSpPr>
        <p:spPr>
          <a:xfrm>
            <a:off x="216000" y="10771506"/>
            <a:ext cx="11564964" cy="233268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4831906-5E06-7E77-037E-6EB07E2CF736}"/>
              </a:ext>
            </a:extLst>
          </p:cNvPr>
          <p:cNvSpPr/>
          <p:nvPr/>
        </p:nvSpPr>
        <p:spPr>
          <a:xfrm>
            <a:off x="216000" y="17772687"/>
            <a:ext cx="11564963" cy="2332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16567E9D-B790-6CA2-DBBD-26C5D604AFD8}"/>
              </a:ext>
            </a:extLst>
          </p:cNvPr>
          <p:cNvSpPr/>
          <p:nvPr/>
        </p:nvSpPr>
        <p:spPr>
          <a:xfrm>
            <a:off x="216000" y="15439014"/>
            <a:ext cx="11564964" cy="233268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AC9C1CF-4251-FC23-A47E-286A4538942F}"/>
              </a:ext>
            </a:extLst>
          </p:cNvPr>
          <p:cNvSpPr/>
          <p:nvPr/>
        </p:nvSpPr>
        <p:spPr>
          <a:xfrm>
            <a:off x="216000" y="8467446"/>
            <a:ext cx="11564963" cy="2332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F47FA4-3CF1-F360-8F31-33733209FB97}"/>
              </a:ext>
            </a:extLst>
          </p:cNvPr>
          <p:cNvSpPr/>
          <p:nvPr/>
        </p:nvSpPr>
        <p:spPr>
          <a:xfrm>
            <a:off x="216000" y="6135725"/>
            <a:ext cx="11564964" cy="233268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898BBA6-D0F2-56D4-1726-51CC2FBC29AB}"/>
              </a:ext>
            </a:extLst>
          </p:cNvPr>
          <p:cNvSpPr/>
          <p:nvPr/>
        </p:nvSpPr>
        <p:spPr>
          <a:xfrm>
            <a:off x="5854499" y="22143632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0F422EF-AE6C-9104-8F13-B93FA483B59B}"/>
              </a:ext>
            </a:extLst>
          </p:cNvPr>
          <p:cNvSpPr/>
          <p:nvPr/>
        </p:nvSpPr>
        <p:spPr>
          <a:xfrm>
            <a:off x="12762898" y="22143632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57EBBFB-39B6-E290-D36E-0E9142815FBB}"/>
              </a:ext>
            </a:extLst>
          </p:cNvPr>
          <p:cNvSpPr/>
          <p:nvPr/>
        </p:nvSpPr>
        <p:spPr>
          <a:xfrm>
            <a:off x="11035698" y="22143632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0327F0D-6FDE-25C8-61BA-261EC470F135}"/>
              </a:ext>
            </a:extLst>
          </p:cNvPr>
          <p:cNvSpPr/>
          <p:nvPr/>
        </p:nvSpPr>
        <p:spPr>
          <a:xfrm>
            <a:off x="9308498" y="2214307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7DFA7B7-3ADC-A4A1-7EC0-8733A5AA9368}"/>
              </a:ext>
            </a:extLst>
          </p:cNvPr>
          <p:cNvSpPr/>
          <p:nvPr/>
        </p:nvSpPr>
        <p:spPr>
          <a:xfrm>
            <a:off x="7581298" y="2214307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D67D5EE-96BF-F648-B60A-AF741F63B658}"/>
              </a:ext>
            </a:extLst>
          </p:cNvPr>
          <p:cNvSpPr/>
          <p:nvPr/>
        </p:nvSpPr>
        <p:spPr>
          <a:xfrm>
            <a:off x="216000" y="69947"/>
            <a:ext cx="11564964" cy="1422612"/>
          </a:xfrm>
          <a:prstGeom prst="rect">
            <a:avLst/>
          </a:prstGeom>
          <a:solidFill>
            <a:srgbClr val="EDF1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AEF57BF-AF3D-CB44-3A28-41ADF42EF85B}"/>
              </a:ext>
            </a:extLst>
          </p:cNvPr>
          <p:cNvSpPr/>
          <p:nvPr/>
        </p:nvSpPr>
        <p:spPr>
          <a:xfrm>
            <a:off x="4127299" y="22143632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0533032-6DCE-2E99-B646-C3FACB2DFC19}"/>
              </a:ext>
            </a:extLst>
          </p:cNvPr>
          <p:cNvSpPr/>
          <p:nvPr/>
        </p:nvSpPr>
        <p:spPr>
          <a:xfrm>
            <a:off x="2400099" y="2214307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44B96B0-BF1A-D079-A916-FC70EFCA8F77}"/>
              </a:ext>
            </a:extLst>
          </p:cNvPr>
          <p:cNvSpPr/>
          <p:nvPr/>
        </p:nvSpPr>
        <p:spPr>
          <a:xfrm>
            <a:off x="672899" y="2214307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31583D4-7EBE-1E35-5C4F-EF18D8601F30}"/>
              </a:ext>
            </a:extLst>
          </p:cNvPr>
          <p:cNvSpPr txBox="1"/>
          <p:nvPr/>
        </p:nvSpPr>
        <p:spPr>
          <a:xfrm>
            <a:off x="1009449" y="2223309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6. Termin</a:t>
            </a:r>
          </a:p>
          <a:p>
            <a:pPr algn="ctr"/>
            <a:r>
              <a:rPr lang="de-DE" sz="800" i="1" dirty="0"/>
              <a:t>20.12.2023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B6C5121-F33C-068A-9E0B-2AC70C5A69C4}"/>
              </a:ext>
            </a:extLst>
          </p:cNvPr>
          <p:cNvSpPr txBox="1"/>
          <p:nvPr/>
        </p:nvSpPr>
        <p:spPr>
          <a:xfrm>
            <a:off x="2736649" y="2223696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7. Termin</a:t>
            </a:r>
          </a:p>
          <a:p>
            <a:pPr algn="ctr"/>
            <a:r>
              <a:rPr lang="de-DE" sz="800" i="1" dirty="0"/>
              <a:t>17.01.2024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D502E91-1A7B-F003-B191-31B4D1F7D8E8}"/>
              </a:ext>
            </a:extLst>
          </p:cNvPr>
          <p:cNvSpPr txBox="1"/>
          <p:nvPr/>
        </p:nvSpPr>
        <p:spPr>
          <a:xfrm>
            <a:off x="4463849" y="2223365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8. Termin</a:t>
            </a:r>
          </a:p>
          <a:p>
            <a:pPr algn="ctr"/>
            <a:r>
              <a:rPr lang="de-DE" sz="800" i="1" dirty="0"/>
              <a:t>31.01.2024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A6EC4D-A10A-4B21-7BD0-D3B6963A8F66}"/>
              </a:ext>
            </a:extLst>
          </p:cNvPr>
          <p:cNvSpPr txBox="1"/>
          <p:nvPr/>
        </p:nvSpPr>
        <p:spPr>
          <a:xfrm>
            <a:off x="6191049" y="2223752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9. Termin</a:t>
            </a:r>
          </a:p>
          <a:p>
            <a:pPr algn="ctr"/>
            <a:r>
              <a:rPr lang="de-DE" sz="800" i="1" dirty="0"/>
              <a:t>14.02.2024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331D697-1C8B-5756-8E95-BE8053D16F88}"/>
              </a:ext>
            </a:extLst>
          </p:cNvPr>
          <p:cNvSpPr/>
          <p:nvPr/>
        </p:nvSpPr>
        <p:spPr>
          <a:xfrm>
            <a:off x="748305" y="2466941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Qualität von Trainingsdaten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109C34-BF34-C262-B652-3993D0978E40}"/>
              </a:ext>
            </a:extLst>
          </p:cNvPr>
          <p:cNvSpPr/>
          <p:nvPr/>
        </p:nvSpPr>
        <p:spPr>
          <a:xfrm>
            <a:off x="-1053900" y="22143632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FB68343-F930-EFEB-C88E-4CD3A85694FF}"/>
              </a:ext>
            </a:extLst>
          </p:cNvPr>
          <p:cNvSpPr/>
          <p:nvPr/>
        </p:nvSpPr>
        <p:spPr>
          <a:xfrm>
            <a:off x="-2781100" y="22143632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3BFD883-DCD6-72D5-5320-A14448A10C0F}"/>
              </a:ext>
            </a:extLst>
          </p:cNvPr>
          <p:cNvSpPr/>
          <p:nvPr/>
        </p:nvSpPr>
        <p:spPr>
          <a:xfrm>
            <a:off x="-4508300" y="2214307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70D80F-8667-DB59-9F85-554088B4C818}"/>
              </a:ext>
            </a:extLst>
          </p:cNvPr>
          <p:cNvSpPr/>
          <p:nvPr/>
        </p:nvSpPr>
        <p:spPr>
          <a:xfrm>
            <a:off x="216000" y="3820410"/>
            <a:ext cx="11564963" cy="2332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342A664-BC54-5A79-7E1A-837662F53456}"/>
              </a:ext>
            </a:extLst>
          </p:cNvPr>
          <p:cNvSpPr/>
          <p:nvPr/>
        </p:nvSpPr>
        <p:spPr>
          <a:xfrm>
            <a:off x="216000" y="1488689"/>
            <a:ext cx="11564964" cy="233268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E315D7-0B97-1774-7394-796B4FC9B5AA}"/>
              </a:ext>
            </a:extLst>
          </p:cNvPr>
          <p:cNvSpPr/>
          <p:nvPr/>
        </p:nvSpPr>
        <p:spPr>
          <a:xfrm>
            <a:off x="1873047" y="345978"/>
            <a:ext cx="2160000" cy="79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Technischer Track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E0B1F8-1340-7A1D-8005-9A285A502D1F}"/>
              </a:ext>
            </a:extLst>
          </p:cNvPr>
          <p:cNvSpPr/>
          <p:nvPr/>
        </p:nvSpPr>
        <p:spPr>
          <a:xfrm>
            <a:off x="8147231" y="339706"/>
            <a:ext cx="2160000" cy="79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Gesellschafts-wissenschaftlicher Track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159EA64-4769-1EE5-D3D0-0A58D6549B67}"/>
              </a:ext>
            </a:extLst>
          </p:cNvPr>
          <p:cNvCxnSpPr>
            <a:cxnSpLocks/>
            <a:stCxn id="80" idx="2"/>
            <a:endCxn id="44" idx="0"/>
          </p:cNvCxnSpPr>
          <p:nvPr/>
        </p:nvCxnSpPr>
        <p:spPr>
          <a:xfrm flipV="1">
            <a:off x="5998482" y="69947"/>
            <a:ext cx="0" cy="2003542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03BDABB-0468-139C-CB6B-E4E88C366D42}"/>
              </a:ext>
            </a:extLst>
          </p:cNvPr>
          <p:cNvSpPr txBox="1"/>
          <p:nvPr/>
        </p:nvSpPr>
        <p:spPr>
          <a:xfrm>
            <a:off x="-4171750" y="138788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2. Termin</a:t>
            </a:r>
          </a:p>
          <a:p>
            <a:pPr algn="ctr"/>
            <a:r>
              <a:rPr lang="de-DE" sz="800" i="1" dirty="0"/>
              <a:t>25.10.2023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5995CE-2131-CE18-AB1E-C70D5A47019A}"/>
              </a:ext>
            </a:extLst>
          </p:cNvPr>
          <p:cNvSpPr/>
          <p:nvPr/>
        </p:nvSpPr>
        <p:spPr>
          <a:xfrm>
            <a:off x="5929905" y="2380200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Evaluation Kickoff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5A95C71-265F-D9CF-30C6-EFDC548A0785}"/>
              </a:ext>
            </a:extLst>
          </p:cNvPr>
          <p:cNvSpPr txBox="1"/>
          <p:nvPr/>
        </p:nvSpPr>
        <p:spPr>
          <a:xfrm>
            <a:off x="-4171750" y="2223696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3. Termin</a:t>
            </a:r>
          </a:p>
          <a:p>
            <a:pPr algn="ctr"/>
            <a:r>
              <a:rPr lang="de-DE" sz="800" i="1" dirty="0"/>
              <a:t>08.11.2023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7437F52-7F48-049B-03FE-3E82AEFC755F}"/>
              </a:ext>
            </a:extLst>
          </p:cNvPr>
          <p:cNvSpPr/>
          <p:nvPr/>
        </p:nvSpPr>
        <p:spPr>
          <a:xfrm>
            <a:off x="1282831" y="2154760"/>
            <a:ext cx="9452165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Beantwortung der Fragen: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Was ist künstliche Intelligenz?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Wo kommt künstliche Intelligenz im Alltag vor?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Was versteht man unter </a:t>
            </a:r>
            <a:r>
              <a:rPr lang="de-DE" sz="1400" dirty="0" err="1"/>
              <a:t>Supervised</a:t>
            </a:r>
            <a:r>
              <a:rPr lang="de-DE" sz="1400" dirty="0"/>
              <a:t>, </a:t>
            </a:r>
            <a:r>
              <a:rPr lang="de-DE" sz="1400" dirty="0" err="1"/>
              <a:t>Unsupervised</a:t>
            </a:r>
            <a:r>
              <a:rPr lang="de-DE" sz="1400" dirty="0"/>
              <a:t> und Reinforcement Learning?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2F5A2C6-DBFE-AEF1-4E96-304E6E6893CB}"/>
              </a:ext>
            </a:extLst>
          </p:cNvPr>
          <p:cNvSpPr txBox="1"/>
          <p:nvPr/>
        </p:nvSpPr>
        <p:spPr>
          <a:xfrm>
            <a:off x="-2444550" y="2223365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4. Termin</a:t>
            </a:r>
          </a:p>
          <a:p>
            <a:pPr algn="ctr"/>
            <a:r>
              <a:rPr lang="de-DE" sz="800" i="1" dirty="0"/>
              <a:t>22.11.2023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16F8B91-2D30-F043-1F9E-4E70DC531C92}"/>
              </a:ext>
            </a:extLst>
          </p:cNvPr>
          <p:cNvSpPr txBox="1"/>
          <p:nvPr/>
        </p:nvSpPr>
        <p:spPr>
          <a:xfrm>
            <a:off x="-717350" y="2223752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5. Termin</a:t>
            </a:r>
          </a:p>
          <a:p>
            <a:pPr algn="ctr"/>
            <a:r>
              <a:rPr lang="de-DE" sz="800" i="1" dirty="0"/>
              <a:t>06.12.2023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A337A96-F72F-84B4-9EE3-3D1A90FB6F25}"/>
              </a:ext>
            </a:extLst>
          </p:cNvPr>
          <p:cNvSpPr/>
          <p:nvPr/>
        </p:nvSpPr>
        <p:spPr>
          <a:xfrm>
            <a:off x="-4233663" y="23068421"/>
            <a:ext cx="2905125" cy="9247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Python-Kurs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CB3B32E-610B-B4EF-1C26-FCC72D18733B}"/>
              </a:ext>
            </a:extLst>
          </p:cNvPr>
          <p:cNvSpPr/>
          <p:nvPr/>
        </p:nvSpPr>
        <p:spPr>
          <a:xfrm>
            <a:off x="-4432894" y="2466941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Gesellschafts-wissenschaftliche Aspekte der KI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3E0125D-192F-3E1E-040E-EE7EEC198A42}"/>
              </a:ext>
            </a:extLst>
          </p:cNvPr>
          <p:cNvSpPr/>
          <p:nvPr/>
        </p:nvSpPr>
        <p:spPr>
          <a:xfrm>
            <a:off x="-2705694" y="2466941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Fairness und moralisches Dilemma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70255B8-E8EF-C56D-B2EC-4C6F244FCD47}"/>
              </a:ext>
            </a:extLst>
          </p:cNvPr>
          <p:cNvSpPr/>
          <p:nvPr/>
        </p:nvSpPr>
        <p:spPr>
          <a:xfrm>
            <a:off x="-978494" y="2380200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Supervised</a:t>
            </a:r>
            <a:r>
              <a:rPr lang="de-DE" sz="1400" dirty="0"/>
              <a:t> Learning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9B9F262E-2F04-B0DB-D154-C50E67910450}"/>
              </a:ext>
            </a:extLst>
          </p:cNvPr>
          <p:cNvSpPr/>
          <p:nvPr/>
        </p:nvSpPr>
        <p:spPr>
          <a:xfrm>
            <a:off x="741956" y="2299295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Klassifikation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5CCE19B-2D41-77E8-387E-1F5D71857CC0}"/>
              </a:ext>
            </a:extLst>
          </p:cNvPr>
          <p:cNvSpPr/>
          <p:nvPr/>
        </p:nvSpPr>
        <p:spPr>
          <a:xfrm>
            <a:off x="2468755" y="2299295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Regression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9AE5D6F-7E46-CFEB-71B1-D4EA3732EED4}"/>
              </a:ext>
            </a:extLst>
          </p:cNvPr>
          <p:cNvSpPr/>
          <p:nvPr/>
        </p:nvSpPr>
        <p:spPr>
          <a:xfrm>
            <a:off x="4207660" y="2299295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Unsupervised</a:t>
            </a:r>
            <a:r>
              <a:rPr lang="de-DE" sz="1400" dirty="0"/>
              <a:t> Learning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A6FD96E1-219C-AB06-C95F-6C6F30F6327F}"/>
              </a:ext>
            </a:extLst>
          </p:cNvPr>
          <p:cNvSpPr/>
          <p:nvPr/>
        </p:nvSpPr>
        <p:spPr>
          <a:xfrm>
            <a:off x="2464201" y="2466941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Wie intelligent ist KI?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2F4BAE7-922A-69B2-5B01-878C6F9119E2}"/>
              </a:ext>
            </a:extLst>
          </p:cNvPr>
          <p:cNvSpPr/>
          <p:nvPr/>
        </p:nvSpPr>
        <p:spPr>
          <a:xfrm>
            <a:off x="4191401" y="2466941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Recommender</a:t>
            </a:r>
            <a:r>
              <a:rPr lang="de-DE" sz="1400" dirty="0"/>
              <a:t> Systems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7C73C9B-BA33-FF5B-0851-185B92D9A2AF}"/>
              </a:ext>
            </a:extLst>
          </p:cNvPr>
          <p:cNvSpPr txBox="1"/>
          <p:nvPr/>
        </p:nvSpPr>
        <p:spPr>
          <a:xfrm>
            <a:off x="7917848" y="2223309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10. Termin</a:t>
            </a:r>
          </a:p>
          <a:p>
            <a:pPr algn="ctr"/>
            <a:r>
              <a:rPr lang="de-DE" sz="800" i="1" dirty="0"/>
              <a:t>28.02.2024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5CA0C7-0E3B-6646-0F4A-655AFED24791}"/>
              </a:ext>
            </a:extLst>
          </p:cNvPr>
          <p:cNvSpPr txBox="1"/>
          <p:nvPr/>
        </p:nvSpPr>
        <p:spPr>
          <a:xfrm>
            <a:off x="9645048" y="2223696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11. Termin</a:t>
            </a:r>
          </a:p>
          <a:p>
            <a:pPr algn="ctr"/>
            <a:r>
              <a:rPr lang="de-DE" sz="800" i="1" dirty="0"/>
              <a:t>13.03.2024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EFF6634-C6AA-E462-6852-4A15CF950057}"/>
              </a:ext>
            </a:extLst>
          </p:cNvPr>
          <p:cNvSpPr txBox="1"/>
          <p:nvPr/>
        </p:nvSpPr>
        <p:spPr>
          <a:xfrm>
            <a:off x="11372248" y="2223365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12. Termin</a:t>
            </a:r>
          </a:p>
          <a:p>
            <a:pPr algn="ctr"/>
            <a:r>
              <a:rPr lang="de-DE" sz="800" i="1" dirty="0"/>
              <a:t>10.04.2024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E8A2A5B-05D9-5EC9-D3F2-0CB0480E8DBC}"/>
              </a:ext>
            </a:extLst>
          </p:cNvPr>
          <p:cNvSpPr txBox="1"/>
          <p:nvPr/>
        </p:nvSpPr>
        <p:spPr>
          <a:xfrm>
            <a:off x="13099448" y="22237526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13. Termin</a:t>
            </a:r>
          </a:p>
          <a:p>
            <a:pPr algn="ctr"/>
            <a:r>
              <a:rPr lang="de-DE" sz="800" i="1" dirty="0"/>
              <a:t>08.05.2024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877CA746-2A00-BE19-18DC-F0E31BD45BAC}"/>
              </a:ext>
            </a:extLst>
          </p:cNvPr>
          <p:cNvSpPr/>
          <p:nvPr/>
        </p:nvSpPr>
        <p:spPr>
          <a:xfrm>
            <a:off x="7656704" y="24669415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Evaluation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6A556A32-33A4-46DC-8E83-82CA0481E045}"/>
              </a:ext>
            </a:extLst>
          </p:cNvPr>
          <p:cNvSpPr/>
          <p:nvPr/>
        </p:nvSpPr>
        <p:spPr>
          <a:xfrm>
            <a:off x="7650355" y="22992954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Explainable</a:t>
            </a:r>
            <a:r>
              <a:rPr lang="de-DE" sz="1400" dirty="0"/>
              <a:t> AI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0BB1F486-2ED1-FE80-2A48-B249823A436A}"/>
              </a:ext>
            </a:extLst>
          </p:cNvPr>
          <p:cNvSpPr/>
          <p:nvPr/>
        </p:nvSpPr>
        <p:spPr>
          <a:xfrm>
            <a:off x="9380729" y="23802007"/>
            <a:ext cx="1582737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Abschlussprojekt Kickoff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45ADD74-B6D3-3BED-6E79-42DE60468833}"/>
              </a:ext>
            </a:extLst>
          </p:cNvPr>
          <p:cNvSpPr/>
          <p:nvPr/>
        </p:nvSpPr>
        <p:spPr>
          <a:xfrm>
            <a:off x="16213722" y="2214307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EB47931-B6B3-FD1A-1284-BB51879E83B2}"/>
              </a:ext>
            </a:extLst>
          </p:cNvPr>
          <p:cNvSpPr/>
          <p:nvPr/>
        </p:nvSpPr>
        <p:spPr>
          <a:xfrm>
            <a:off x="14486522" y="2214307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78AC091-10D2-2E73-58C1-C0651DE6D34F}"/>
              </a:ext>
            </a:extLst>
          </p:cNvPr>
          <p:cNvSpPr txBox="1"/>
          <p:nvPr/>
        </p:nvSpPr>
        <p:spPr>
          <a:xfrm>
            <a:off x="14823072" y="2223309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14. Termin</a:t>
            </a:r>
          </a:p>
          <a:p>
            <a:pPr algn="ctr"/>
            <a:r>
              <a:rPr lang="de-DE" sz="800" i="1" dirty="0"/>
              <a:t>05.06.2024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726E8A9-693F-AE7D-2F23-E86288A68B0E}"/>
              </a:ext>
            </a:extLst>
          </p:cNvPr>
          <p:cNvSpPr txBox="1"/>
          <p:nvPr/>
        </p:nvSpPr>
        <p:spPr>
          <a:xfrm>
            <a:off x="16550272" y="2223696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15. Termin</a:t>
            </a:r>
          </a:p>
          <a:p>
            <a:pPr algn="ctr"/>
            <a:r>
              <a:rPr lang="de-DE" sz="800" i="1" dirty="0"/>
              <a:t>19.06.2024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3A74011-7872-D31E-79E5-40D32C18E1B7}"/>
              </a:ext>
            </a:extLst>
          </p:cNvPr>
          <p:cNvSpPr/>
          <p:nvPr/>
        </p:nvSpPr>
        <p:spPr>
          <a:xfrm>
            <a:off x="19664546" y="2214307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D55DDB2-D040-603F-CFA4-7B1468AE71AF}"/>
              </a:ext>
            </a:extLst>
          </p:cNvPr>
          <p:cNvSpPr/>
          <p:nvPr/>
        </p:nvSpPr>
        <p:spPr>
          <a:xfrm>
            <a:off x="17937346" y="22143071"/>
            <a:ext cx="1727200" cy="40449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C16A17F-64B3-0DC7-71F7-9EB3AD204BB9}"/>
              </a:ext>
            </a:extLst>
          </p:cNvPr>
          <p:cNvSpPr txBox="1"/>
          <p:nvPr/>
        </p:nvSpPr>
        <p:spPr>
          <a:xfrm>
            <a:off x="18273896" y="22233094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16. Termin</a:t>
            </a:r>
          </a:p>
          <a:p>
            <a:pPr algn="ctr"/>
            <a:r>
              <a:rPr lang="de-DE" sz="800" i="1" dirty="0"/>
              <a:t>03.07.2024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34248D9-E363-2A49-A31B-24A4DEC2C095}"/>
              </a:ext>
            </a:extLst>
          </p:cNvPr>
          <p:cNvSpPr txBox="1"/>
          <p:nvPr/>
        </p:nvSpPr>
        <p:spPr>
          <a:xfrm>
            <a:off x="20001096" y="22236965"/>
            <a:ext cx="1054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17. Termin</a:t>
            </a:r>
          </a:p>
          <a:p>
            <a:pPr algn="ctr"/>
            <a:r>
              <a:rPr lang="de-DE" sz="800" i="1" dirty="0"/>
              <a:t>17.07.2024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B71E1C2D-674B-B9F8-9A79-36518BAC5BB0}"/>
              </a:ext>
            </a:extLst>
          </p:cNvPr>
          <p:cNvSpPr/>
          <p:nvPr/>
        </p:nvSpPr>
        <p:spPr>
          <a:xfrm>
            <a:off x="11104754" y="23802007"/>
            <a:ext cx="10212396" cy="1074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Abschlussprojekte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CA3C23-2FC5-06CA-EA1C-407144071EF1}"/>
              </a:ext>
            </a:extLst>
          </p:cNvPr>
          <p:cNvSpPr txBox="1"/>
          <p:nvPr/>
        </p:nvSpPr>
        <p:spPr>
          <a:xfrm>
            <a:off x="5481865" y="1613496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1. Termin</a:t>
            </a:r>
          </a:p>
          <a:p>
            <a:pPr algn="ctr"/>
            <a:r>
              <a:rPr lang="de-DE" sz="800" i="1" dirty="0"/>
              <a:t>11.10.2023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E7E251-B5F0-0664-2898-E1E4969D8052}"/>
              </a:ext>
            </a:extLst>
          </p:cNvPr>
          <p:cNvSpPr txBox="1"/>
          <p:nvPr/>
        </p:nvSpPr>
        <p:spPr>
          <a:xfrm>
            <a:off x="5481865" y="3946176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2. Termin</a:t>
            </a:r>
          </a:p>
          <a:p>
            <a:pPr algn="ctr"/>
            <a:r>
              <a:rPr lang="de-DE" sz="800" i="1" dirty="0"/>
              <a:t>25.10.2023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273A781-2A91-6CD4-DE45-BD7D08FA18A2}"/>
              </a:ext>
            </a:extLst>
          </p:cNvPr>
          <p:cNvSpPr/>
          <p:nvPr/>
        </p:nvSpPr>
        <p:spPr>
          <a:xfrm>
            <a:off x="1282830" y="4440574"/>
            <a:ext cx="9452166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Einführung und Beispiele zum Thema neuronale Netzwerke (Forward Propagation, Loss, Backpropagation)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Klassifizierung am Beispiel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Regression am Beispiel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8B895F3-4507-E4E9-3DF0-9503DDE3E572}"/>
              </a:ext>
            </a:extLst>
          </p:cNvPr>
          <p:cNvSpPr/>
          <p:nvPr/>
        </p:nvSpPr>
        <p:spPr>
          <a:xfrm>
            <a:off x="517159" y="6801796"/>
            <a:ext cx="4913706" cy="386869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Grundlagen der Programmierung mit Python: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Importieren von Bibliotheken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Datenstrukturen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Mathematische Funktionen, 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Öffnen und Speichern von Dateien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1D51493-5ACB-3E80-0376-403850902550}"/>
              </a:ext>
            </a:extLst>
          </p:cNvPr>
          <p:cNvSpPr txBox="1"/>
          <p:nvPr/>
        </p:nvSpPr>
        <p:spPr>
          <a:xfrm>
            <a:off x="5481865" y="6260532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3. Termin</a:t>
            </a:r>
          </a:p>
          <a:p>
            <a:pPr algn="ctr"/>
            <a:r>
              <a:rPr lang="de-DE" sz="800" i="1" dirty="0"/>
              <a:t>08.11.2023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FC9E280F-F653-0973-213B-264B37DAE82D}"/>
              </a:ext>
            </a:extLst>
          </p:cNvPr>
          <p:cNvSpPr/>
          <p:nvPr/>
        </p:nvSpPr>
        <p:spPr>
          <a:xfrm>
            <a:off x="6443303" y="6801796"/>
            <a:ext cx="4913706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Überblick zu gesellschaftswissenschaftlichen Aspekten der 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KI im Alltag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Probleme von 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KI als Black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Kausalität vs. Korrelation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1CBD374-D547-F3AF-0E1E-46FDA203BB3F}"/>
              </a:ext>
            </a:extLst>
          </p:cNvPr>
          <p:cNvSpPr txBox="1"/>
          <p:nvPr/>
        </p:nvSpPr>
        <p:spPr>
          <a:xfrm>
            <a:off x="5501521" y="8593212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4. Termin</a:t>
            </a:r>
          </a:p>
          <a:p>
            <a:pPr algn="ctr"/>
            <a:r>
              <a:rPr lang="de-DE" sz="800" i="1" dirty="0"/>
              <a:t>22.11.2023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10A48322-F81A-A0C0-9DA1-01208A098751}"/>
              </a:ext>
            </a:extLst>
          </p:cNvPr>
          <p:cNvSpPr/>
          <p:nvPr/>
        </p:nvSpPr>
        <p:spPr>
          <a:xfrm>
            <a:off x="6443303" y="9098733"/>
            <a:ext cx="4913706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Gesellschaftliche Auswirkungen von 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Moralische Dilemmata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Fairness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531B62B2-C5EF-3DDF-3CD4-83F642822A0F}"/>
              </a:ext>
            </a:extLst>
          </p:cNvPr>
          <p:cNvSpPr/>
          <p:nvPr/>
        </p:nvSpPr>
        <p:spPr>
          <a:xfrm>
            <a:off x="542671" y="11437577"/>
            <a:ext cx="10814338" cy="153601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Supervised</a:t>
            </a:r>
            <a:r>
              <a:rPr lang="de-DE" sz="1400" dirty="0"/>
              <a:t> Learning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AA47067-6DDA-2398-6CF8-D916E0E0256B}"/>
              </a:ext>
            </a:extLst>
          </p:cNvPr>
          <p:cNvSpPr txBox="1"/>
          <p:nvPr/>
        </p:nvSpPr>
        <p:spPr>
          <a:xfrm>
            <a:off x="5507377" y="10896313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5. Termin</a:t>
            </a:r>
          </a:p>
          <a:p>
            <a:pPr algn="ctr"/>
            <a:r>
              <a:rPr lang="de-DE" sz="800" i="1" dirty="0"/>
              <a:t>06.12.2023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0C9ECCB-66A0-426D-BDF1-9DC200A33BA7}"/>
              </a:ext>
            </a:extLst>
          </p:cNvPr>
          <p:cNvSpPr/>
          <p:nvPr/>
        </p:nvSpPr>
        <p:spPr>
          <a:xfrm>
            <a:off x="6443303" y="13730938"/>
            <a:ext cx="4913706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Qualität von Trainingsdaten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387891C-2222-83FF-7D9E-03EBCFA4F801}"/>
              </a:ext>
            </a:extLst>
          </p:cNvPr>
          <p:cNvSpPr txBox="1"/>
          <p:nvPr/>
        </p:nvSpPr>
        <p:spPr>
          <a:xfrm>
            <a:off x="5527033" y="13228993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6. Termin</a:t>
            </a:r>
          </a:p>
          <a:p>
            <a:pPr algn="ctr"/>
            <a:r>
              <a:rPr lang="de-DE" sz="800" i="1" dirty="0"/>
              <a:t>20.12.2023</a:t>
            </a: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8EB94E8C-64A4-12E1-2775-18697BF8F606}"/>
              </a:ext>
            </a:extLst>
          </p:cNvPr>
          <p:cNvSpPr/>
          <p:nvPr/>
        </p:nvSpPr>
        <p:spPr>
          <a:xfrm>
            <a:off x="534338" y="13734514"/>
            <a:ext cx="4892437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Klassifikation</a:t>
            </a:r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621B4F6E-8FAE-4810-BA66-C9F943BBFAE0}"/>
              </a:ext>
            </a:extLst>
          </p:cNvPr>
          <p:cNvSpPr/>
          <p:nvPr/>
        </p:nvSpPr>
        <p:spPr>
          <a:xfrm>
            <a:off x="542671" y="16105085"/>
            <a:ext cx="4913706" cy="153601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Regression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F4FC7BD-AB41-7BA7-FED8-5C4E767B7B08}"/>
              </a:ext>
            </a:extLst>
          </p:cNvPr>
          <p:cNvSpPr txBox="1"/>
          <p:nvPr/>
        </p:nvSpPr>
        <p:spPr>
          <a:xfrm>
            <a:off x="5507377" y="15563821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7. Termin</a:t>
            </a:r>
          </a:p>
          <a:p>
            <a:pPr algn="ctr"/>
            <a:r>
              <a:rPr lang="de-DE" sz="800" i="1" dirty="0"/>
              <a:t>17.01.2024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CB216ADF-6CD2-4F94-27B8-0CD7EF3A40AB}"/>
              </a:ext>
            </a:extLst>
          </p:cNvPr>
          <p:cNvSpPr/>
          <p:nvPr/>
        </p:nvSpPr>
        <p:spPr>
          <a:xfrm>
            <a:off x="6468815" y="16105085"/>
            <a:ext cx="4913706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Wie intelligent ist KI?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434010D-460C-08DB-8D1A-1F854FCB820F}"/>
              </a:ext>
            </a:extLst>
          </p:cNvPr>
          <p:cNvSpPr txBox="1"/>
          <p:nvPr/>
        </p:nvSpPr>
        <p:spPr>
          <a:xfrm>
            <a:off x="5527033" y="17896501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8. Termin</a:t>
            </a:r>
          </a:p>
          <a:p>
            <a:pPr algn="ctr"/>
            <a:r>
              <a:rPr lang="de-DE" sz="800" i="1" dirty="0"/>
              <a:t>31.01.2024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CE7BE45C-0026-32E7-EB17-022F313F20D9}"/>
              </a:ext>
            </a:extLst>
          </p:cNvPr>
          <p:cNvSpPr/>
          <p:nvPr/>
        </p:nvSpPr>
        <p:spPr>
          <a:xfrm>
            <a:off x="534338" y="18402022"/>
            <a:ext cx="4917949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Unsupervised</a:t>
            </a:r>
            <a:r>
              <a:rPr lang="de-DE" sz="1400" dirty="0"/>
              <a:t> Learning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CEBE7C3-49BE-E53C-5BD8-C0B5FE7F3663}"/>
              </a:ext>
            </a:extLst>
          </p:cNvPr>
          <p:cNvSpPr/>
          <p:nvPr/>
        </p:nvSpPr>
        <p:spPr>
          <a:xfrm>
            <a:off x="12154864" y="8467446"/>
            <a:ext cx="11564963" cy="116379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51BE1084-53E8-003E-D4C0-6EE66C1B36D8}"/>
              </a:ext>
            </a:extLst>
          </p:cNvPr>
          <p:cNvSpPr/>
          <p:nvPr/>
        </p:nvSpPr>
        <p:spPr>
          <a:xfrm>
            <a:off x="12154864" y="6135725"/>
            <a:ext cx="11564964" cy="233268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041A036-9069-92EC-4377-999A02E329C0}"/>
              </a:ext>
            </a:extLst>
          </p:cNvPr>
          <p:cNvSpPr/>
          <p:nvPr/>
        </p:nvSpPr>
        <p:spPr>
          <a:xfrm>
            <a:off x="12154864" y="69947"/>
            <a:ext cx="11564964" cy="1422612"/>
          </a:xfrm>
          <a:prstGeom prst="rect">
            <a:avLst/>
          </a:prstGeom>
          <a:solidFill>
            <a:srgbClr val="EDF1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F81B4D2A-6F87-18F5-B10D-B8585AC74A64}"/>
              </a:ext>
            </a:extLst>
          </p:cNvPr>
          <p:cNvSpPr/>
          <p:nvPr/>
        </p:nvSpPr>
        <p:spPr>
          <a:xfrm>
            <a:off x="12154864" y="3820410"/>
            <a:ext cx="11564963" cy="23326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EF968EA-BEB4-DBAE-AE4A-F16959931D40}"/>
              </a:ext>
            </a:extLst>
          </p:cNvPr>
          <p:cNvSpPr/>
          <p:nvPr/>
        </p:nvSpPr>
        <p:spPr>
          <a:xfrm>
            <a:off x="12154864" y="1488689"/>
            <a:ext cx="11564964" cy="233268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539DC049-838E-3691-751B-AFFD5544AF1F}"/>
              </a:ext>
            </a:extLst>
          </p:cNvPr>
          <p:cNvSpPr/>
          <p:nvPr/>
        </p:nvSpPr>
        <p:spPr>
          <a:xfrm>
            <a:off x="13739400" y="333383"/>
            <a:ext cx="2160000" cy="79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Technischer Track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F8515404-00FD-2C59-6F82-2C99B68F137C}"/>
              </a:ext>
            </a:extLst>
          </p:cNvPr>
          <p:cNvSpPr/>
          <p:nvPr/>
        </p:nvSpPr>
        <p:spPr>
          <a:xfrm>
            <a:off x="20013584" y="327111"/>
            <a:ext cx="2160000" cy="79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Gesellschafts-wissenschaftlicher Track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4BA8AD8B-0C0D-3E95-2719-386B6C281189}"/>
              </a:ext>
            </a:extLst>
          </p:cNvPr>
          <p:cNvCxnSpPr>
            <a:cxnSpLocks/>
            <a:endCxn id="89" idx="0"/>
          </p:cNvCxnSpPr>
          <p:nvPr/>
        </p:nvCxnSpPr>
        <p:spPr>
          <a:xfrm flipV="1">
            <a:off x="17937346" y="69947"/>
            <a:ext cx="0" cy="2003541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E51A25F0-71EC-1BFE-CF3E-3CB36B8B0AFD}"/>
              </a:ext>
            </a:extLst>
          </p:cNvPr>
          <p:cNvSpPr/>
          <p:nvPr/>
        </p:nvSpPr>
        <p:spPr>
          <a:xfrm>
            <a:off x="13230408" y="2202137"/>
            <a:ext cx="9452165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Evaluation Kickoff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A4B9E549-94F9-3DE0-82F5-DB6C093F08E9}"/>
              </a:ext>
            </a:extLst>
          </p:cNvPr>
          <p:cNvSpPr txBox="1"/>
          <p:nvPr/>
        </p:nvSpPr>
        <p:spPr>
          <a:xfrm>
            <a:off x="17429442" y="1660873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9. Termin</a:t>
            </a:r>
          </a:p>
          <a:p>
            <a:pPr algn="ctr"/>
            <a:r>
              <a:rPr lang="de-DE" sz="800" i="1" dirty="0"/>
              <a:t>14.02.2024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CF2F63A-A3C8-0025-73CD-00B9022E5AFD}"/>
              </a:ext>
            </a:extLst>
          </p:cNvPr>
          <p:cNvSpPr txBox="1"/>
          <p:nvPr/>
        </p:nvSpPr>
        <p:spPr>
          <a:xfrm>
            <a:off x="17429442" y="3993553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10. Termin</a:t>
            </a:r>
          </a:p>
          <a:p>
            <a:pPr algn="ctr"/>
            <a:r>
              <a:rPr lang="de-DE" sz="800" i="1" dirty="0"/>
              <a:t>28.02.2024</a:t>
            </a:r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40206890-EE23-14B2-15ED-C5575F6F4906}"/>
              </a:ext>
            </a:extLst>
          </p:cNvPr>
          <p:cNvSpPr/>
          <p:nvPr/>
        </p:nvSpPr>
        <p:spPr>
          <a:xfrm>
            <a:off x="18390880" y="4487951"/>
            <a:ext cx="4913704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Explainable</a:t>
            </a:r>
            <a:r>
              <a:rPr lang="de-DE" sz="1400" dirty="0"/>
              <a:t> AI</a:t>
            </a:r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9B14222B-6ECF-E2BE-187C-96C546827B04}"/>
              </a:ext>
            </a:extLst>
          </p:cNvPr>
          <p:cNvSpPr/>
          <p:nvPr/>
        </p:nvSpPr>
        <p:spPr>
          <a:xfrm>
            <a:off x="12466406" y="6849173"/>
            <a:ext cx="10838178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Abschlussprojekt Kickoff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A9239CEC-4050-2838-21C0-22AFC053F00C}"/>
              </a:ext>
            </a:extLst>
          </p:cNvPr>
          <p:cNvSpPr txBox="1"/>
          <p:nvPr/>
        </p:nvSpPr>
        <p:spPr>
          <a:xfrm>
            <a:off x="17429442" y="6307909"/>
            <a:ext cx="105410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11. Termin</a:t>
            </a:r>
          </a:p>
          <a:p>
            <a:pPr algn="ctr"/>
            <a:r>
              <a:rPr lang="de-DE" sz="800" i="1" dirty="0"/>
              <a:t>13.03.2024</a:t>
            </a:r>
          </a:p>
        </p:txBody>
      </p:sp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9E5F035A-AE25-B043-664E-8914AAA75AC6}"/>
              </a:ext>
            </a:extLst>
          </p:cNvPr>
          <p:cNvSpPr/>
          <p:nvPr/>
        </p:nvSpPr>
        <p:spPr>
          <a:xfrm>
            <a:off x="12426348" y="10155760"/>
            <a:ext cx="10878238" cy="928561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Abschlussprojekt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82BE11CC-588B-6462-BCE1-0207E0443F2E}"/>
              </a:ext>
            </a:extLst>
          </p:cNvPr>
          <p:cNvSpPr txBox="1"/>
          <p:nvPr/>
        </p:nvSpPr>
        <p:spPr>
          <a:xfrm>
            <a:off x="17429442" y="8623224"/>
            <a:ext cx="10541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12. – 17. Termin</a:t>
            </a:r>
          </a:p>
          <a:p>
            <a:pPr algn="ctr"/>
            <a:r>
              <a:rPr lang="de-DE" sz="800" i="1" dirty="0"/>
              <a:t>10.04.2024</a:t>
            </a:r>
          </a:p>
          <a:p>
            <a:pPr algn="ctr"/>
            <a:r>
              <a:rPr lang="de-DE" sz="800" i="1" dirty="0"/>
              <a:t>08.05.2024</a:t>
            </a:r>
          </a:p>
          <a:p>
            <a:pPr algn="ctr"/>
            <a:r>
              <a:rPr lang="de-DE" sz="800" i="1" dirty="0"/>
              <a:t>05.06.2024</a:t>
            </a:r>
          </a:p>
          <a:p>
            <a:pPr algn="ctr"/>
            <a:r>
              <a:rPr lang="de-DE" sz="800" i="1" dirty="0"/>
              <a:t>19.06.2024</a:t>
            </a:r>
          </a:p>
          <a:p>
            <a:pPr algn="ctr"/>
            <a:r>
              <a:rPr lang="de-DE" sz="800" i="1" dirty="0"/>
              <a:t>03.07.2024</a:t>
            </a:r>
          </a:p>
          <a:p>
            <a:pPr algn="ctr"/>
            <a:r>
              <a:rPr lang="de-DE" sz="800" i="1" dirty="0"/>
              <a:t>17.07.2024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6B335ECE-96C7-91F5-7570-5CDE4D337C0A}"/>
              </a:ext>
            </a:extLst>
          </p:cNvPr>
          <p:cNvSpPr/>
          <p:nvPr/>
        </p:nvSpPr>
        <p:spPr>
          <a:xfrm>
            <a:off x="6439060" y="18402022"/>
            <a:ext cx="4917949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Recommender</a:t>
            </a:r>
            <a:r>
              <a:rPr lang="de-DE" sz="1400" dirty="0"/>
              <a:t> Systems</a:t>
            </a: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7124C247-F1E7-66B9-362D-AABBCCE6E1BD}"/>
              </a:ext>
            </a:extLst>
          </p:cNvPr>
          <p:cNvSpPr/>
          <p:nvPr/>
        </p:nvSpPr>
        <p:spPr>
          <a:xfrm>
            <a:off x="12466406" y="4505237"/>
            <a:ext cx="4913704" cy="15408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1300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216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Graf</dc:creator>
  <cp:lastModifiedBy>Pascal Graf</cp:lastModifiedBy>
  <cp:revision>61</cp:revision>
  <dcterms:created xsi:type="dcterms:W3CDTF">2023-08-07T07:53:38Z</dcterms:created>
  <dcterms:modified xsi:type="dcterms:W3CDTF">2023-09-18T09:29:47Z</dcterms:modified>
</cp:coreProperties>
</file>