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75" r:id="rId3"/>
  </p:sldMasterIdLst>
  <p:notesMasterIdLst>
    <p:notesMasterId r:id="rId5"/>
  </p:notesMasterIdLst>
  <p:sldIdLst>
    <p:sldId id="270" r:id="rId4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/>
    <p:restoredTop sz="94710"/>
  </p:normalViewPr>
  <p:slideViewPr>
    <p:cSldViewPr snapToGrid="0" snapToObjects="1">
      <p:cViewPr varScale="1">
        <p:scale>
          <a:sx n="20" d="100"/>
          <a:sy n="20" d="100"/>
        </p:scale>
        <p:origin x="28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99D8F-83A6-B647-AF5F-7FECB5753E0E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082BA-12D5-DF42-AA39-7ED00557F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6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layout20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2CE7646-80BB-754A-89B3-D609CFE36A6F}"/>
              </a:ext>
            </a:extLst>
          </p:cNvPr>
          <p:cNvSpPr/>
          <p:nvPr userDrawn="1"/>
        </p:nvSpPr>
        <p:spPr>
          <a:xfrm>
            <a:off x="0" y="3663950"/>
            <a:ext cx="30275214" cy="4879025"/>
          </a:xfrm>
          <a:prstGeom prst="rect">
            <a:avLst/>
          </a:prstGeom>
          <a:gradFill flip="none" rotWithShape="1">
            <a:gsLst>
              <a:gs pos="0">
                <a:srgbClr val="162957"/>
              </a:gs>
              <a:gs pos="100000">
                <a:srgbClr val="0069B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6A7253B8-D801-8D4D-B839-65940310B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50" y="5182214"/>
            <a:ext cx="27578050" cy="738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 cap="none" spc="3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B15D767-7F03-F743-9144-4966F401CAB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327150" y="6481610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Max Mustermann, Martina Musterfrau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FE83AB71-7F85-7944-92E9-685736B464F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327150" y="7253609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Studiengang, Fakultät, Hochschule</a:t>
            </a:r>
          </a:p>
        </p:txBody>
      </p:sp>
      <p:sp>
        <p:nvSpPr>
          <p:cNvPr id="41" name="Textplatzhalter 10">
            <a:extLst>
              <a:ext uri="{FF2B5EF4-FFF2-40B4-BE49-F238E27FC236}">
                <a16:creationId xmlns:a16="http://schemas.microsoft.com/office/drawing/2014/main" id="{EE064BEA-00DF-824C-BA56-7EF9352B62C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327150" y="9270609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3" name="Textplatzhalter 10">
            <a:extLst>
              <a:ext uri="{FF2B5EF4-FFF2-40B4-BE49-F238E27FC236}">
                <a16:creationId xmlns:a16="http://schemas.microsoft.com/office/drawing/2014/main" id="{652F8E39-9D2F-BE49-90B6-94E4F929E9D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646592" y="9314091"/>
            <a:ext cx="10217884" cy="43507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5F6A3D3C-E76C-C741-98AA-13509C31DF4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327150" y="41610604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2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E-Mail Adresse 1, E-Mail Adresse 2</a:t>
            </a:r>
          </a:p>
        </p:txBody>
      </p:sp>
      <p:cxnSp>
        <p:nvCxnSpPr>
          <p:cNvPr id="47" name="Gerade Verbindung 33">
            <a:extLst>
              <a:ext uri="{FF2B5EF4-FFF2-40B4-BE49-F238E27FC236}">
                <a16:creationId xmlns:a16="http://schemas.microsoft.com/office/drawing/2014/main" id="{7BBF7903-3E75-3047-A67F-D4452599B3BB}"/>
              </a:ext>
            </a:extLst>
          </p:cNvPr>
          <p:cNvCxnSpPr>
            <a:cxnSpLocks/>
          </p:cNvCxnSpPr>
          <p:nvPr userDrawn="1"/>
        </p:nvCxnSpPr>
        <p:spPr>
          <a:xfrm>
            <a:off x="1348581" y="17678398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2F495A46-9399-EA44-A7EC-260A392560E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345202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A01DFABD-93B0-D046-A2EC-172B260F137E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2646025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53" name="Gerade Verbindung 33">
            <a:extLst>
              <a:ext uri="{FF2B5EF4-FFF2-40B4-BE49-F238E27FC236}">
                <a16:creationId xmlns:a16="http://schemas.microsoft.com/office/drawing/2014/main" id="{DD76B508-1CB0-C74D-BDF4-DB1FDDA2BBDE}"/>
              </a:ext>
            </a:extLst>
          </p:cNvPr>
          <p:cNvCxnSpPr>
            <a:cxnSpLocks/>
          </p:cNvCxnSpPr>
          <p:nvPr userDrawn="1"/>
        </p:nvCxnSpPr>
        <p:spPr>
          <a:xfrm>
            <a:off x="1345202" y="330546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platzhalter 10">
            <a:extLst>
              <a:ext uri="{FF2B5EF4-FFF2-40B4-BE49-F238E27FC236}">
                <a16:creationId xmlns:a16="http://schemas.microsoft.com/office/drawing/2014/main" id="{0DCD6AEE-E6C5-4243-AE32-1EEA4B8A66B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327150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3" name="Textplatzhalter 10">
            <a:extLst>
              <a:ext uri="{FF2B5EF4-FFF2-40B4-BE49-F238E27FC236}">
                <a16:creationId xmlns:a16="http://schemas.microsoft.com/office/drawing/2014/main" id="{4C710DDA-0FA2-204A-8902-18F637B1D56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2646024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65" name="Gerade Verbindung 33">
            <a:extLst>
              <a:ext uri="{FF2B5EF4-FFF2-40B4-BE49-F238E27FC236}">
                <a16:creationId xmlns:a16="http://schemas.microsoft.com/office/drawing/2014/main" id="{082F48AF-7EA8-BA4A-9141-EBB7ADE6C7C4}"/>
              </a:ext>
            </a:extLst>
          </p:cNvPr>
          <p:cNvCxnSpPr>
            <a:cxnSpLocks/>
          </p:cNvCxnSpPr>
          <p:nvPr userDrawn="1"/>
        </p:nvCxnSpPr>
        <p:spPr>
          <a:xfrm>
            <a:off x="1345202" y="24771926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platzhalter 10">
            <a:extLst>
              <a:ext uri="{FF2B5EF4-FFF2-40B4-BE49-F238E27FC236}">
                <a16:creationId xmlns:a16="http://schemas.microsoft.com/office/drawing/2014/main" id="{D53C9803-9F45-9541-8AE7-A8C8AE684AF5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345202" y="25219706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7" name="Textplatzhalter 10">
            <a:extLst>
              <a:ext uri="{FF2B5EF4-FFF2-40B4-BE49-F238E27FC236}">
                <a16:creationId xmlns:a16="http://schemas.microsoft.com/office/drawing/2014/main" id="{1FE384EC-9D33-9E4E-B62B-47B7F3C1014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2646024" y="25219706"/>
            <a:ext cx="11931940" cy="47852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72" name="Gerade Verbindung 33">
            <a:extLst>
              <a:ext uri="{FF2B5EF4-FFF2-40B4-BE49-F238E27FC236}">
                <a16:creationId xmlns:a16="http://schemas.microsoft.com/office/drawing/2014/main" id="{5A8BEEEF-D38F-5140-8D37-8EABC156DC6D}"/>
              </a:ext>
            </a:extLst>
          </p:cNvPr>
          <p:cNvCxnSpPr>
            <a:cxnSpLocks/>
          </p:cNvCxnSpPr>
          <p:nvPr userDrawn="1"/>
        </p:nvCxnSpPr>
        <p:spPr>
          <a:xfrm>
            <a:off x="1144250" y="412842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2AA5B5B-5DEF-D74B-9260-F4110F425D57}"/>
              </a:ext>
            </a:extLst>
          </p:cNvPr>
          <p:cNvSpPr>
            <a:spLocks noGrp="1"/>
          </p:cNvSpPr>
          <p:nvPr>
            <p:ph sz="quarter" idx="83"/>
          </p:nvPr>
        </p:nvSpPr>
        <p:spPr>
          <a:xfrm>
            <a:off x="1344614" y="18955048"/>
            <a:ext cx="10217150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43B1CE1-52C9-AC4C-9DE5-2053B33E383A}"/>
              </a:ext>
            </a:extLst>
          </p:cNvPr>
          <p:cNvSpPr>
            <a:spLocks noGrp="1"/>
          </p:cNvSpPr>
          <p:nvPr>
            <p:ph sz="quarter" idx="84"/>
          </p:nvPr>
        </p:nvSpPr>
        <p:spPr>
          <a:xfrm>
            <a:off x="12700000" y="10061575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7" name="Inhaltsplatzhalter 8">
            <a:extLst>
              <a:ext uri="{FF2B5EF4-FFF2-40B4-BE49-F238E27FC236}">
                <a16:creationId xmlns:a16="http://schemas.microsoft.com/office/drawing/2014/main" id="{0D04FF25-B9FD-1547-8BF9-6805D523304B}"/>
              </a:ext>
            </a:extLst>
          </p:cNvPr>
          <p:cNvSpPr>
            <a:spLocks noGrp="1"/>
          </p:cNvSpPr>
          <p:nvPr>
            <p:ph sz="quarter" idx="85"/>
          </p:nvPr>
        </p:nvSpPr>
        <p:spPr>
          <a:xfrm>
            <a:off x="1370013" y="10097904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" name="Inhaltsplatzhalter 8">
            <a:extLst>
              <a:ext uri="{FF2B5EF4-FFF2-40B4-BE49-F238E27FC236}">
                <a16:creationId xmlns:a16="http://schemas.microsoft.com/office/drawing/2014/main" id="{8C53FBCB-9C13-DD46-9559-BBC3CDFD8C3A}"/>
              </a:ext>
            </a:extLst>
          </p:cNvPr>
          <p:cNvSpPr>
            <a:spLocks noGrp="1"/>
          </p:cNvSpPr>
          <p:nvPr>
            <p:ph sz="quarter" idx="86"/>
          </p:nvPr>
        </p:nvSpPr>
        <p:spPr>
          <a:xfrm>
            <a:off x="12700000" y="18955048"/>
            <a:ext cx="10218738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9" name="Inhaltsplatzhalter 8">
            <a:extLst>
              <a:ext uri="{FF2B5EF4-FFF2-40B4-BE49-F238E27FC236}">
                <a16:creationId xmlns:a16="http://schemas.microsoft.com/office/drawing/2014/main" id="{74F4F909-55FE-6140-A287-B6E63E8FDE17}"/>
              </a:ext>
            </a:extLst>
          </p:cNvPr>
          <p:cNvSpPr>
            <a:spLocks noGrp="1"/>
          </p:cNvSpPr>
          <p:nvPr>
            <p:ph sz="quarter" idx="87"/>
          </p:nvPr>
        </p:nvSpPr>
        <p:spPr>
          <a:xfrm>
            <a:off x="1370013" y="25874993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4" name="Inhaltsplatzhalter 8">
            <a:extLst>
              <a:ext uri="{FF2B5EF4-FFF2-40B4-BE49-F238E27FC236}">
                <a16:creationId xmlns:a16="http://schemas.microsoft.com/office/drawing/2014/main" id="{4FE77AD3-88ED-C744-A4FA-1C9CC4BCDC43}"/>
              </a:ext>
            </a:extLst>
          </p:cNvPr>
          <p:cNvSpPr>
            <a:spLocks noGrp="1"/>
          </p:cNvSpPr>
          <p:nvPr>
            <p:ph sz="quarter" idx="88"/>
          </p:nvPr>
        </p:nvSpPr>
        <p:spPr>
          <a:xfrm>
            <a:off x="12646024" y="25888596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8" name="Inhaltsplatzhalter 8">
            <a:extLst>
              <a:ext uri="{FF2B5EF4-FFF2-40B4-BE49-F238E27FC236}">
                <a16:creationId xmlns:a16="http://schemas.microsoft.com/office/drawing/2014/main" id="{673658D1-9F47-274F-9FF7-065DBCB46CFA}"/>
              </a:ext>
            </a:extLst>
          </p:cNvPr>
          <p:cNvSpPr>
            <a:spLocks noGrp="1"/>
          </p:cNvSpPr>
          <p:nvPr>
            <p:ph sz="quarter" idx="89"/>
          </p:nvPr>
        </p:nvSpPr>
        <p:spPr>
          <a:xfrm>
            <a:off x="23414038" y="25847600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1" name="Inhaltsplatzhalter 8">
            <a:extLst>
              <a:ext uri="{FF2B5EF4-FFF2-40B4-BE49-F238E27FC236}">
                <a16:creationId xmlns:a16="http://schemas.microsoft.com/office/drawing/2014/main" id="{DE4A6315-1557-864A-BF04-F14E9EEC7818}"/>
              </a:ext>
            </a:extLst>
          </p:cNvPr>
          <p:cNvSpPr>
            <a:spLocks noGrp="1"/>
          </p:cNvSpPr>
          <p:nvPr>
            <p:ph sz="quarter" idx="90"/>
          </p:nvPr>
        </p:nvSpPr>
        <p:spPr>
          <a:xfrm>
            <a:off x="23395986" y="17827773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4" name="Inhaltsplatzhalter 8">
            <a:extLst>
              <a:ext uri="{FF2B5EF4-FFF2-40B4-BE49-F238E27FC236}">
                <a16:creationId xmlns:a16="http://schemas.microsoft.com/office/drawing/2014/main" id="{CBBEC95B-C590-4C4A-A839-6085B497A7D5}"/>
              </a:ext>
            </a:extLst>
          </p:cNvPr>
          <p:cNvSpPr>
            <a:spLocks noGrp="1"/>
          </p:cNvSpPr>
          <p:nvPr>
            <p:ph sz="quarter" idx="91"/>
          </p:nvPr>
        </p:nvSpPr>
        <p:spPr>
          <a:xfrm>
            <a:off x="23395986" y="10097905"/>
            <a:ext cx="5509214" cy="717064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6" name="Inhaltsplatzhalter 8">
            <a:extLst>
              <a:ext uri="{FF2B5EF4-FFF2-40B4-BE49-F238E27FC236}">
                <a16:creationId xmlns:a16="http://schemas.microsoft.com/office/drawing/2014/main" id="{969D9BE1-6369-F440-9BDF-448CA8DCB524}"/>
              </a:ext>
            </a:extLst>
          </p:cNvPr>
          <p:cNvSpPr>
            <a:spLocks noGrp="1"/>
          </p:cNvSpPr>
          <p:nvPr>
            <p:ph sz="quarter" idx="92"/>
          </p:nvPr>
        </p:nvSpPr>
        <p:spPr>
          <a:xfrm>
            <a:off x="1370012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7" name="Inhaltsplatzhalter 8">
            <a:extLst>
              <a:ext uri="{FF2B5EF4-FFF2-40B4-BE49-F238E27FC236}">
                <a16:creationId xmlns:a16="http://schemas.microsoft.com/office/drawing/2014/main" id="{C2B2A7F1-54B3-314C-A4B5-1EED23949B10}"/>
              </a:ext>
            </a:extLst>
          </p:cNvPr>
          <p:cNvSpPr>
            <a:spLocks noGrp="1"/>
          </p:cNvSpPr>
          <p:nvPr>
            <p:ph sz="quarter" idx="93"/>
          </p:nvPr>
        </p:nvSpPr>
        <p:spPr>
          <a:xfrm>
            <a:off x="12743717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9913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1B88C2-C235-9F42-8FFA-233BBCC1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3A6A-431C-2646-8DE9-3A1A8FF260FA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989F5F-F97A-9C46-AF4E-78627028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C4F3A4-4028-1749-8ACD-940A4AFE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26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layout20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2CE7646-80BB-754A-89B3-D609CFE36A6F}"/>
              </a:ext>
            </a:extLst>
          </p:cNvPr>
          <p:cNvSpPr/>
          <p:nvPr userDrawn="1"/>
        </p:nvSpPr>
        <p:spPr>
          <a:xfrm>
            <a:off x="0" y="3663950"/>
            <a:ext cx="30275214" cy="4879025"/>
          </a:xfrm>
          <a:prstGeom prst="rect">
            <a:avLst/>
          </a:prstGeom>
          <a:gradFill flip="none" rotWithShape="1">
            <a:gsLst>
              <a:gs pos="0">
                <a:srgbClr val="162957"/>
              </a:gs>
              <a:gs pos="100000">
                <a:srgbClr val="0069B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6A7253B8-D801-8D4D-B839-65940310B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50" y="5182214"/>
            <a:ext cx="27578050" cy="738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 cap="none" spc="3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B15D767-7F03-F743-9144-4966F401CAB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327150" y="6481610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Max Mustermann, Martina Musterfrau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FE83AB71-7F85-7944-92E9-685736B464F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327150" y="7253609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Studiengang, Fakultät, Hochschule</a:t>
            </a:r>
          </a:p>
        </p:txBody>
      </p:sp>
      <p:sp>
        <p:nvSpPr>
          <p:cNvPr id="41" name="Textplatzhalter 10">
            <a:extLst>
              <a:ext uri="{FF2B5EF4-FFF2-40B4-BE49-F238E27FC236}">
                <a16:creationId xmlns:a16="http://schemas.microsoft.com/office/drawing/2014/main" id="{EE064BEA-00DF-824C-BA56-7EF9352B62C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327150" y="9270609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3" name="Textplatzhalter 10">
            <a:extLst>
              <a:ext uri="{FF2B5EF4-FFF2-40B4-BE49-F238E27FC236}">
                <a16:creationId xmlns:a16="http://schemas.microsoft.com/office/drawing/2014/main" id="{652F8E39-9D2F-BE49-90B6-94E4F929E9D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646592" y="9314091"/>
            <a:ext cx="10217884" cy="43507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5F6A3D3C-E76C-C741-98AA-13509C31DF4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327150" y="41610604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2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E-Mail Adresse 1, E-Mail Adresse 2</a:t>
            </a:r>
          </a:p>
        </p:txBody>
      </p:sp>
      <p:cxnSp>
        <p:nvCxnSpPr>
          <p:cNvPr id="47" name="Gerade Verbindung 33">
            <a:extLst>
              <a:ext uri="{FF2B5EF4-FFF2-40B4-BE49-F238E27FC236}">
                <a16:creationId xmlns:a16="http://schemas.microsoft.com/office/drawing/2014/main" id="{7BBF7903-3E75-3047-A67F-D4452599B3BB}"/>
              </a:ext>
            </a:extLst>
          </p:cNvPr>
          <p:cNvCxnSpPr>
            <a:cxnSpLocks/>
          </p:cNvCxnSpPr>
          <p:nvPr userDrawn="1"/>
        </p:nvCxnSpPr>
        <p:spPr>
          <a:xfrm>
            <a:off x="1348581" y="17678398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2F495A46-9399-EA44-A7EC-260A392560E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345202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A01DFABD-93B0-D046-A2EC-172B260F137E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2646025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53" name="Gerade Verbindung 33">
            <a:extLst>
              <a:ext uri="{FF2B5EF4-FFF2-40B4-BE49-F238E27FC236}">
                <a16:creationId xmlns:a16="http://schemas.microsoft.com/office/drawing/2014/main" id="{DD76B508-1CB0-C74D-BDF4-DB1FDDA2BBDE}"/>
              </a:ext>
            </a:extLst>
          </p:cNvPr>
          <p:cNvCxnSpPr>
            <a:cxnSpLocks/>
          </p:cNvCxnSpPr>
          <p:nvPr userDrawn="1"/>
        </p:nvCxnSpPr>
        <p:spPr>
          <a:xfrm>
            <a:off x="1345202" y="330546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platzhalter 10">
            <a:extLst>
              <a:ext uri="{FF2B5EF4-FFF2-40B4-BE49-F238E27FC236}">
                <a16:creationId xmlns:a16="http://schemas.microsoft.com/office/drawing/2014/main" id="{0DCD6AEE-E6C5-4243-AE32-1EEA4B8A66B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327150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3" name="Textplatzhalter 10">
            <a:extLst>
              <a:ext uri="{FF2B5EF4-FFF2-40B4-BE49-F238E27FC236}">
                <a16:creationId xmlns:a16="http://schemas.microsoft.com/office/drawing/2014/main" id="{4C710DDA-0FA2-204A-8902-18F637B1D56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2646024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65" name="Gerade Verbindung 33">
            <a:extLst>
              <a:ext uri="{FF2B5EF4-FFF2-40B4-BE49-F238E27FC236}">
                <a16:creationId xmlns:a16="http://schemas.microsoft.com/office/drawing/2014/main" id="{082F48AF-7EA8-BA4A-9141-EBB7ADE6C7C4}"/>
              </a:ext>
            </a:extLst>
          </p:cNvPr>
          <p:cNvCxnSpPr>
            <a:cxnSpLocks/>
          </p:cNvCxnSpPr>
          <p:nvPr userDrawn="1"/>
        </p:nvCxnSpPr>
        <p:spPr>
          <a:xfrm>
            <a:off x="1345202" y="24771926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platzhalter 10">
            <a:extLst>
              <a:ext uri="{FF2B5EF4-FFF2-40B4-BE49-F238E27FC236}">
                <a16:creationId xmlns:a16="http://schemas.microsoft.com/office/drawing/2014/main" id="{D53C9803-9F45-9541-8AE7-A8C8AE684AF5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345202" y="25219706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7" name="Textplatzhalter 10">
            <a:extLst>
              <a:ext uri="{FF2B5EF4-FFF2-40B4-BE49-F238E27FC236}">
                <a16:creationId xmlns:a16="http://schemas.microsoft.com/office/drawing/2014/main" id="{1FE384EC-9D33-9E4E-B62B-47B7F3C1014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2646024" y="25219706"/>
            <a:ext cx="11931940" cy="47852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72" name="Gerade Verbindung 33">
            <a:extLst>
              <a:ext uri="{FF2B5EF4-FFF2-40B4-BE49-F238E27FC236}">
                <a16:creationId xmlns:a16="http://schemas.microsoft.com/office/drawing/2014/main" id="{5A8BEEEF-D38F-5140-8D37-8EABC156DC6D}"/>
              </a:ext>
            </a:extLst>
          </p:cNvPr>
          <p:cNvCxnSpPr>
            <a:cxnSpLocks/>
          </p:cNvCxnSpPr>
          <p:nvPr userDrawn="1"/>
        </p:nvCxnSpPr>
        <p:spPr>
          <a:xfrm>
            <a:off x="1144250" y="412842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2AA5B5B-5DEF-D74B-9260-F4110F425D57}"/>
              </a:ext>
            </a:extLst>
          </p:cNvPr>
          <p:cNvSpPr>
            <a:spLocks noGrp="1"/>
          </p:cNvSpPr>
          <p:nvPr>
            <p:ph sz="quarter" idx="83"/>
          </p:nvPr>
        </p:nvSpPr>
        <p:spPr>
          <a:xfrm>
            <a:off x="1344614" y="18955048"/>
            <a:ext cx="10217150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43B1CE1-52C9-AC4C-9DE5-2053B33E383A}"/>
              </a:ext>
            </a:extLst>
          </p:cNvPr>
          <p:cNvSpPr>
            <a:spLocks noGrp="1"/>
          </p:cNvSpPr>
          <p:nvPr>
            <p:ph sz="quarter" idx="84"/>
          </p:nvPr>
        </p:nvSpPr>
        <p:spPr>
          <a:xfrm>
            <a:off x="12700000" y="10061575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7" name="Inhaltsplatzhalter 8">
            <a:extLst>
              <a:ext uri="{FF2B5EF4-FFF2-40B4-BE49-F238E27FC236}">
                <a16:creationId xmlns:a16="http://schemas.microsoft.com/office/drawing/2014/main" id="{0D04FF25-B9FD-1547-8BF9-6805D523304B}"/>
              </a:ext>
            </a:extLst>
          </p:cNvPr>
          <p:cNvSpPr>
            <a:spLocks noGrp="1"/>
          </p:cNvSpPr>
          <p:nvPr>
            <p:ph sz="quarter" idx="85"/>
          </p:nvPr>
        </p:nvSpPr>
        <p:spPr>
          <a:xfrm>
            <a:off x="1370013" y="10097904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" name="Inhaltsplatzhalter 8">
            <a:extLst>
              <a:ext uri="{FF2B5EF4-FFF2-40B4-BE49-F238E27FC236}">
                <a16:creationId xmlns:a16="http://schemas.microsoft.com/office/drawing/2014/main" id="{8C53FBCB-9C13-DD46-9559-BBC3CDFD8C3A}"/>
              </a:ext>
            </a:extLst>
          </p:cNvPr>
          <p:cNvSpPr>
            <a:spLocks noGrp="1"/>
          </p:cNvSpPr>
          <p:nvPr>
            <p:ph sz="quarter" idx="86"/>
          </p:nvPr>
        </p:nvSpPr>
        <p:spPr>
          <a:xfrm>
            <a:off x="12700000" y="18955048"/>
            <a:ext cx="10218738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9" name="Inhaltsplatzhalter 8">
            <a:extLst>
              <a:ext uri="{FF2B5EF4-FFF2-40B4-BE49-F238E27FC236}">
                <a16:creationId xmlns:a16="http://schemas.microsoft.com/office/drawing/2014/main" id="{74F4F909-55FE-6140-A287-B6E63E8FDE17}"/>
              </a:ext>
            </a:extLst>
          </p:cNvPr>
          <p:cNvSpPr>
            <a:spLocks noGrp="1"/>
          </p:cNvSpPr>
          <p:nvPr>
            <p:ph sz="quarter" idx="87"/>
          </p:nvPr>
        </p:nvSpPr>
        <p:spPr>
          <a:xfrm>
            <a:off x="1370013" y="25874993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4" name="Inhaltsplatzhalter 8">
            <a:extLst>
              <a:ext uri="{FF2B5EF4-FFF2-40B4-BE49-F238E27FC236}">
                <a16:creationId xmlns:a16="http://schemas.microsoft.com/office/drawing/2014/main" id="{4FE77AD3-88ED-C744-A4FA-1C9CC4BCDC43}"/>
              </a:ext>
            </a:extLst>
          </p:cNvPr>
          <p:cNvSpPr>
            <a:spLocks noGrp="1"/>
          </p:cNvSpPr>
          <p:nvPr>
            <p:ph sz="quarter" idx="88"/>
          </p:nvPr>
        </p:nvSpPr>
        <p:spPr>
          <a:xfrm>
            <a:off x="12646024" y="25888596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8" name="Inhaltsplatzhalter 8">
            <a:extLst>
              <a:ext uri="{FF2B5EF4-FFF2-40B4-BE49-F238E27FC236}">
                <a16:creationId xmlns:a16="http://schemas.microsoft.com/office/drawing/2014/main" id="{673658D1-9F47-274F-9FF7-065DBCB46CFA}"/>
              </a:ext>
            </a:extLst>
          </p:cNvPr>
          <p:cNvSpPr>
            <a:spLocks noGrp="1"/>
          </p:cNvSpPr>
          <p:nvPr>
            <p:ph sz="quarter" idx="89"/>
          </p:nvPr>
        </p:nvSpPr>
        <p:spPr>
          <a:xfrm>
            <a:off x="23414038" y="25847600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1" name="Inhaltsplatzhalter 8">
            <a:extLst>
              <a:ext uri="{FF2B5EF4-FFF2-40B4-BE49-F238E27FC236}">
                <a16:creationId xmlns:a16="http://schemas.microsoft.com/office/drawing/2014/main" id="{DE4A6315-1557-864A-BF04-F14E9EEC7818}"/>
              </a:ext>
            </a:extLst>
          </p:cNvPr>
          <p:cNvSpPr>
            <a:spLocks noGrp="1"/>
          </p:cNvSpPr>
          <p:nvPr>
            <p:ph sz="quarter" idx="90"/>
          </p:nvPr>
        </p:nvSpPr>
        <p:spPr>
          <a:xfrm>
            <a:off x="23395986" y="17827773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4" name="Inhaltsplatzhalter 8">
            <a:extLst>
              <a:ext uri="{FF2B5EF4-FFF2-40B4-BE49-F238E27FC236}">
                <a16:creationId xmlns:a16="http://schemas.microsoft.com/office/drawing/2014/main" id="{CBBEC95B-C590-4C4A-A839-6085B497A7D5}"/>
              </a:ext>
            </a:extLst>
          </p:cNvPr>
          <p:cNvSpPr>
            <a:spLocks noGrp="1"/>
          </p:cNvSpPr>
          <p:nvPr>
            <p:ph sz="quarter" idx="91"/>
          </p:nvPr>
        </p:nvSpPr>
        <p:spPr>
          <a:xfrm>
            <a:off x="23395986" y="10097905"/>
            <a:ext cx="5509214" cy="717064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6" name="Inhaltsplatzhalter 8">
            <a:extLst>
              <a:ext uri="{FF2B5EF4-FFF2-40B4-BE49-F238E27FC236}">
                <a16:creationId xmlns:a16="http://schemas.microsoft.com/office/drawing/2014/main" id="{969D9BE1-6369-F440-9BDF-448CA8DCB524}"/>
              </a:ext>
            </a:extLst>
          </p:cNvPr>
          <p:cNvSpPr>
            <a:spLocks noGrp="1"/>
          </p:cNvSpPr>
          <p:nvPr>
            <p:ph sz="quarter" idx="92"/>
          </p:nvPr>
        </p:nvSpPr>
        <p:spPr>
          <a:xfrm>
            <a:off x="1370012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7" name="Inhaltsplatzhalter 8">
            <a:extLst>
              <a:ext uri="{FF2B5EF4-FFF2-40B4-BE49-F238E27FC236}">
                <a16:creationId xmlns:a16="http://schemas.microsoft.com/office/drawing/2014/main" id="{C2B2A7F1-54B3-314C-A4B5-1EED23949B10}"/>
              </a:ext>
            </a:extLst>
          </p:cNvPr>
          <p:cNvSpPr>
            <a:spLocks noGrp="1"/>
          </p:cNvSpPr>
          <p:nvPr>
            <p:ph sz="quarter" idx="93"/>
          </p:nvPr>
        </p:nvSpPr>
        <p:spPr>
          <a:xfrm>
            <a:off x="12743717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92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1B88C2-C235-9F42-8FFA-233BBCC1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3A6A-431C-2646-8DE9-3A1A8FF260FA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989F5F-F97A-9C46-AF4E-78627028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C4F3A4-4028-1749-8ACD-940A4AFE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76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layout20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2CE7646-80BB-754A-89B3-D609CFE36A6F}"/>
              </a:ext>
            </a:extLst>
          </p:cNvPr>
          <p:cNvSpPr/>
          <p:nvPr userDrawn="1"/>
        </p:nvSpPr>
        <p:spPr>
          <a:xfrm>
            <a:off x="0" y="3663950"/>
            <a:ext cx="30275214" cy="4879025"/>
          </a:xfrm>
          <a:prstGeom prst="rect">
            <a:avLst/>
          </a:prstGeom>
          <a:gradFill flip="none" rotWithShape="1">
            <a:gsLst>
              <a:gs pos="0">
                <a:srgbClr val="162957"/>
              </a:gs>
              <a:gs pos="100000">
                <a:srgbClr val="0069B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6A7253B8-D801-8D4D-B839-65940310B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50" y="5182214"/>
            <a:ext cx="27578050" cy="7380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1" cap="none" spc="3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B15D767-7F03-F743-9144-4966F401CAB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327150" y="6481610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Max Mustermann, Martina Musterfrau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FE83AB71-7F85-7944-92E9-685736B464F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327150" y="7253609"/>
            <a:ext cx="27578050" cy="738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6823075" algn="l"/>
              </a:tabLst>
              <a:defRPr sz="3600" b="0" i="0" cap="none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Studiengang, Fakultät, Hochschule</a:t>
            </a:r>
          </a:p>
        </p:txBody>
      </p:sp>
      <p:sp>
        <p:nvSpPr>
          <p:cNvPr id="41" name="Textplatzhalter 10">
            <a:extLst>
              <a:ext uri="{FF2B5EF4-FFF2-40B4-BE49-F238E27FC236}">
                <a16:creationId xmlns:a16="http://schemas.microsoft.com/office/drawing/2014/main" id="{EE064BEA-00DF-824C-BA56-7EF9352B62C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327150" y="9270609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3" name="Textplatzhalter 10">
            <a:extLst>
              <a:ext uri="{FF2B5EF4-FFF2-40B4-BE49-F238E27FC236}">
                <a16:creationId xmlns:a16="http://schemas.microsoft.com/office/drawing/2014/main" id="{652F8E39-9D2F-BE49-90B6-94E4F929E9D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646592" y="9314091"/>
            <a:ext cx="10217884" cy="43507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5F6A3D3C-E76C-C741-98AA-13509C31DF4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327150" y="41610604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2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E-Mail Adresse 1, E-Mail Adresse 2</a:t>
            </a:r>
          </a:p>
        </p:txBody>
      </p:sp>
      <p:cxnSp>
        <p:nvCxnSpPr>
          <p:cNvPr id="47" name="Gerade Verbindung 33">
            <a:extLst>
              <a:ext uri="{FF2B5EF4-FFF2-40B4-BE49-F238E27FC236}">
                <a16:creationId xmlns:a16="http://schemas.microsoft.com/office/drawing/2014/main" id="{7BBF7903-3E75-3047-A67F-D4452599B3BB}"/>
              </a:ext>
            </a:extLst>
          </p:cNvPr>
          <p:cNvCxnSpPr>
            <a:cxnSpLocks/>
          </p:cNvCxnSpPr>
          <p:nvPr userDrawn="1"/>
        </p:nvCxnSpPr>
        <p:spPr>
          <a:xfrm>
            <a:off x="1348581" y="17678398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2F495A46-9399-EA44-A7EC-260A392560E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345202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A01DFABD-93B0-D046-A2EC-172B260F137E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2646025" y="18096900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53" name="Gerade Verbindung 33">
            <a:extLst>
              <a:ext uri="{FF2B5EF4-FFF2-40B4-BE49-F238E27FC236}">
                <a16:creationId xmlns:a16="http://schemas.microsoft.com/office/drawing/2014/main" id="{DD76B508-1CB0-C74D-BDF4-DB1FDDA2BBDE}"/>
              </a:ext>
            </a:extLst>
          </p:cNvPr>
          <p:cNvCxnSpPr>
            <a:cxnSpLocks/>
          </p:cNvCxnSpPr>
          <p:nvPr userDrawn="1"/>
        </p:nvCxnSpPr>
        <p:spPr>
          <a:xfrm>
            <a:off x="1345202" y="330546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platzhalter 10">
            <a:extLst>
              <a:ext uri="{FF2B5EF4-FFF2-40B4-BE49-F238E27FC236}">
                <a16:creationId xmlns:a16="http://schemas.microsoft.com/office/drawing/2014/main" id="{0DCD6AEE-E6C5-4243-AE32-1EEA4B8A66B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327150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3" name="Textplatzhalter 10">
            <a:extLst>
              <a:ext uri="{FF2B5EF4-FFF2-40B4-BE49-F238E27FC236}">
                <a16:creationId xmlns:a16="http://schemas.microsoft.com/office/drawing/2014/main" id="{4C710DDA-0FA2-204A-8902-18F637B1D56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2646024" y="33633635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65" name="Gerade Verbindung 33">
            <a:extLst>
              <a:ext uri="{FF2B5EF4-FFF2-40B4-BE49-F238E27FC236}">
                <a16:creationId xmlns:a16="http://schemas.microsoft.com/office/drawing/2014/main" id="{082F48AF-7EA8-BA4A-9141-EBB7ADE6C7C4}"/>
              </a:ext>
            </a:extLst>
          </p:cNvPr>
          <p:cNvCxnSpPr>
            <a:cxnSpLocks/>
          </p:cNvCxnSpPr>
          <p:nvPr userDrawn="1"/>
        </p:nvCxnSpPr>
        <p:spPr>
          <a:xfrm>
            <a:off x="1345202" y="24771926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platzhalter 10">
            <a:extLst>
              <a:ext uri="{FF2B5EF4-FFF2-40B4-BE49-F238E27FC236}">
                <a16:creationId xmlns:a16="http://schemas.microsoft.com/office/drawing/2014/main" id="{D53C9803-9F45-9541-8AE7-A8C8AE684AF5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345202" y="25219706"/>
            <a:ext cx="10217884" cy="478554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sp>
        <p:nvSpPr>
          <p:cNvPr id="67" name="Textplatzhalter 10">
            <a:extLst>
              <a:ext uri="{FF2B5EF4-FFF2-40B4-BE49-F238E27FC236}">
                <a16:creationId xmlns:a16="http://schemas.microsoft.com/office/drawing/2014/main" id="{1FE384EC-9D33-9E4E-B62B-47B7F3C1014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2646024" y="25219706"/>
            <a:ext cx="11931940" cy="47852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6823075" algn="l"/>
              </a:tabLst>
              <a:defRPr sz="3600" b="1" i="0" cap="none" spc="10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cap="none" dirty="0" err="1"/>
              <a:t>Titel</a:t>
            </a:r>
            <a:r>
              <a:rPr lang="en-US" b="1" cap="none" dirty="0"/>
              <a:t> </a:t>
            </a:r>
            <a:r>
              <a:rPr lang="en-US" b="1" cap="none" dirty="0" err="1"/>
              <a:t>eingeben</a:t>
            </a:r>
            <a:endParaRPr lang="en-US" b="1" cap="none" dirty="0"/>
          </a:p>
        </p:txBody>
      </p:sp>
      <p:cxnSp>
        <p:nvCxnSpPr>
          <p:cNvPr id="72" name="Gerade Verbindung 33">
            <a:extLst>
              <a:ext uri="{FF2B5EF4-FFF2-40B4-BE49-F238E27FC236}">
                <a16:creationId xmlns:a16="http://schemas.microsoft.com/office/drawing/2014/main" id="{5A8BEEEF-D38F-5140-8D37-8EABC156DC6D}"/>
              </a:ext>
            </a:extLst>
          </p:cNvPr>
          <p:cNvCxnSpPr>
            <a:cxnSpLocks/>
          </p:cNvCxnSpPr>
          <p:nvPr userDrawn="1"/>
        </p:nvCxnSpPr>
        <p:spPr>
          <a:xfrm>
            <a:off x="1144250" y="41284200"/>
            <a:ext cx="2757805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2AA5B5B-5DEF-D74B-9260-F4110F425D57}"/>
              </a:ext>
            </a:extLst>
          </p:cNvPr>
          <p:cNvSpPr>
            <a:spLocks noGrp="1"/>
          </p:cNvSpPr>
          <p:nvPr>
            <p:ph sz="quarter" idx="83"/>
          </p:nvPr>
        </p:nvSpPr>
        <p:spPr>
          <a:xfrm>
            <a:off x="1344614" y="18955048"/>
            <a:ext cx="10217150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43B1CE1-52C9-AC4C-9DE5-2053B33E383A}"/>
              </a:ext>
            </a:extLst>
          </p:cNvPr>
          <p:cNvSpPr>
            <a:spLocks noGrp="1"/>
          </p:cNvSpPr>
          <p:nvPr>
            <p:ph sz="quarter" idx="84"/>
          </p:nvPr>
        </p:nvSpPr>
        <p:spPr>
          <a:xfrm>
            <a:off x="12700000" y="10061575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7" name="Inhaltsplatzhalter 8">
            <a:extLst>
              <a:ext uri="{FF2B5EF4-FFF2-40B4-BE49-F238E27FC236}">
                <a16:creationId xmlns:a16="http://schemas.microsoft.com/office/drawing/2014/main" id="{0D04FF25-B9FD-1547-8BF9-6805D523304B}"/>
              </a:ext>
            </a:extLst>
          </p:cNvPr>
          <p:cNvSpPr>
            <a:spLocks noGrp="1"/>
          </p:cNvSpPr>
          <p:nvPr>
            <p:ph sz="quarter" idx="85"/>
          </p:nvPr>
        </p:nvSpPr>
        <p:spPr>
          <a:xfrm>
            <a:off x="1370013" y="10097904"/>
            <a:ext cx="10218738" cy="7229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" name="Inhaltsplatzhalter 8">
            <a:extLst>
              <a:ext uri="{FF2B5EF4-FFF2-40B4-BE49-F238E27FC236}">
                <a16:creationId xmlns:a16="http://schemas.microsoft.com/office/drawing/2014/main" id="{8C53FBCB-9C13-DD46-9559-BBC3CDFD8C3A}"/>
              </a:ext>
            </a:extLst>
          </p:cNvPr>
          <p:cNvSpPr>
            <a:spLocks noGrp="1"/>
          </p:cNvSpPr>
          <p:nvPr>
            <p:ph sz="quarter" idx="86"/>
          </p:nvPr>
        </p:nvSpPr>
        <p:spPr>
          <a:xfrm>
            <a:off x="12700000" y="18955048"/>
            <a:ext cx="10218738" cy="54295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9" name="Inhaltsplatzhalter 8">
            <a:extLst>
              <a:ext uri="{FF2B5EF4-FFF2-40B4-BE49-F238E27FC236}">
                <a16:creationId xmlns:a16="http://schemas.microsoft.com/office/drawing/2014/main" id="{74F4F909-55FE-6140-A287-B6E63E8FDE17}"/>
              </a:ext>
            </a:extLst>
          </p:cNvPr>
          <p:cNvSpPr>
            <a:spLocks noGrp="1"/>
          </p:cNvSpPr>
          <p:nvPr>
            <p:ph sz="quarter" idx="87"/>
          </p:nvPr>
        </p:nvSpPr>
        <p:spPr>
          <a:xfrm>
            <a:off x="1370013" y="25874993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4" name="Inhaltsplatzhalter 8">
            <a:extLst>
              <a:ext uri="{FF2B5EF4-FFF2-40B4-BE49-F238E27FC236}">
                <a16:creationId xmlns:a16="http://schemas.microsoft.com/office/drawing/2014/main" id="{4FE77AD3-88ED-C744-A4FA-1C9CC4BCDC43}"/>
              </a:ext>
            </a:extLst>
          </p:cNvPr>
          <p:cNvSpPr>
            <a:spLocks noGrp="1"/>
          </p:cNvSpPr>
          <p:nvPr>
            <p:ph sz="quarter" idx="88"/>
          </p:nvPr>
        </p:nvSpPr>
        <p:spPr>
          <a:xfrm>
            <a:off x="12646024" y="25888596"/>
            <a:ext cx="10218738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8" name="Inhaltsplatzhalter 8">
            <a:extLst>
              <a:ext uri="{FF2B5EF4-FFF2-40B4-BE49-F238E27FC236}">
                <a16:creationId xmlns:a16="http://schemas.microsoft.com/office/drawing/2014/main" id="{673658D1-9F47-274F-9FF7-065DBCB46CFA}"/>
              </a:ext>
            </a:extLst>
          </p:cNvPr>
          <p:cNvSpPr>
            <a:spLocks noGrp="1"/>
          </p:cNvSpPr>
          <p:nvPr>
            <p:ph sz="quarter" idx="89"/>
          </p:nvPr>
        </p:nvSpPr>
        <p:spPr>
          <a:xfrm>
            <a:off x="23414038" y="25847600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1" name="Inhaltsplatzhalter 8">
            <a:extLst>
              <a:ext uri="{FF2B5EF4-FFF2-40B4-BE49-F238E27FC236}">
                <a16:creationId xmlns:a16="http://schemas.microsoft.com/office/drawing/2014/main" id="{DE4A6315-1557-864A-BF04-F14E9EEC7818}"/>
              </a:ext>
            </a:extLst>
          </p:cNvPr>
          <p:cNvSpPr>
            <a:spLocks noGrp="1"/>
          </p:cNvSpPr>
          <p:nvPr>
            <p:ph sz="quarter" idx="90"/>
          </p:nvPr>
        </p:nvSpPr>
        <p:spPr>
          <a:xfrm>
            <a:off x="23395986" y="17827773"/>
            <a:ext cx="5509214" cy="66004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4" name="Inhaltsplatzhalter 8">
            <a:extLst>
              <a:ext uri="{FF2B5EF4-FFF2-40B4-BE49-F238E27FC236}">
                <a16:creationId xmlns:a16="http://schemas.microsoft.com/office/drawing/2014/main" id="{CBBEC95B-C590-4C4A-A839-6085B497A7D5}"/>
              </a:ext>
            </a:extLst>
          </p:cNvPr>
          <p:cNvSpPr>
            <a:spLocks noGrp="1"/>
          </p:cNvSpPr>
          <p:nvPr>
            <p:ph sz="quarter" idx="91"/>
          </p:nvPr>
        </p:nvSpPr>
        <p:spPr>
          <a:xfrm>
            <a:off x="23395986" y="10097905"/>
            <a:ext cx="5509214" cy="717064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6" name="Inhaltsplatzhalter 8">
            <a:extLst>
              <a:ext uri="{FF2B5EF4-FFF2-40B4-BE49-F238E27FC236}">
                <a16:creationId xmlns:a16="http://schemas.microsoft.com/office/drawing/2014/main" id="{969D9BE1-6369-F440-9BDF-448CA8DCB524}"/>
              </a:ext>
            </a:extLst>
          </p:cNvPr>
          <p:cNvSpPr>
            <a:spLocks noGrp="1"/>
          </p:cNvSpPr>
          <p:nvPr>
            <p:ph sz="quarter" idx="92"/>
          </p:nvPr>
        </p:nvSpPr>
        <p:spPr>
          <a:xfrm>
            <a:off x="1370012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7" name="Inhaltsplatzhalter 8">
            <a:extLst>
              <a:ext uri="{FF2B5EF4-FFF2-40B4-BE49-F238E27FC236}">
                <a16:creationId xmlns:a16="http://schemas.microsoft.com/office/drawing/2014/main" id="{C2B2A7F1-54B3-314C-A4B5-1EED23949B10}"/>
              </a:ext>
            </a:extLst>
          </p:cNvPr>
          <p:cNvSpPr>
            <a:spLocks noGrp="1"/>
          </p:cNvSpPr>
          <p:nvPr>
            <p:ph sz="quarter" idx="93"/>
          </p:nvPr>
        </p:nvSpPr>
        <p:spPr>
          <a:xfrm>
            <a:off x="12743717" y="34475416"/>
            <a:ext cx="10175021" cy="660049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8468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1B88C2-C235-9F42-8FFA-233BBCC1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3A6A-431C-2646-8DE9-3A1A8FF260FA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989F5F-F97A-9C46-AF4E-78627028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C4F3A4-4028-1749-8ACD-940A4AFE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98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3A6A-431C-2646-8DE9-3A1A8FF260FA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Bild 3">
            <a:extLst>
              <a:ext uri="{FF2B5EF4-FFF2-40B4-BE49-F238E27FC236}">
                <a16:creationId xmlns:a16="http://schemas.microsoft.com/office/drawing/2014/main" id="{995D4CD4-9AAC-D14A-B239-6462B2C8C7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8069" y="353486"/>
            <a:ext cx="7304132" cy="3396189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EB62CC-E468-4C4C-AB89-12BDD63E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3" y="2279650"/>
            <a:ext cx="26112787" cy="8272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5EA11A-07E4-1245-AF1C-06520898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213" y="11395075"/>
            <a:ext cx="26112787" cy="2715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eingeben</a:t>
            </a:r>
          </a:p>
          <a:p>
            <a:pPr lvl="1"/>
            <a:r>
              <a:rPr lang="de-DE" dirty="0"/>
              <a:t>Liste</a:t>
            </a:r>
          </a:p>
          <a:p>
            <a:pPr lvl="2"/>
            <a:r>
              <a:rPr lang="de-DE" dirty="0"/>
              <a:t>Aufzählung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892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9688" indent="328613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lang="de-DE" sz="2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82663" indent="-614363" algn="l" defTabSz="3027487" rtl="0" eaLnBrk="1" latinLnBrk="0" hangingPunct="1">
        <a:lnSpc>
          <a:spcPct val="90000"/>
        </a:lnSpc>
        <a:spcBef>
          <a:spcPts val="1655"/>
        </a:spcBef>
        <a:buFont typeface="+mj-lt"/>
        <a:buAutoNum type="arabicPeriod"/>
        <a:tabLst/>
        <a:defRPr sz="280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223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4308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3A6A-431C-2646-8DE9-3A1A8FF260FA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Bild 3">
            <a:extLst>
              <a:ext uri="{FF2B5EF4-FFF2-40B4-BE49-F238E27FC236}">
                <a16:creationId xmlns:a16="http://schemas.microsoft.com/office/drawing/2014/main" id="{995D4CD4-9AAC-D14A-B239-6462B2C8C76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00" y="1004160"/>
            <a:ext cx="4951192" cy="2278904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EB62CC-E468-4C4C-AB89-12BDD63E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3" y="2279650"/>
            <a:ext cx="26112787" cy="8272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5EA11A-07E4-1245-AF1C-06520898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213" y="11395075"/>
            <a:ext cx="26112787" cy="2715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eingeben</a:t>
            </a:r>
          </a:p>
          <a:p>
            <a:pPr lvl="1"/>
            <a:r>
              <a:rPr lang="de-DE" dirty="0"/>
              <a:t>Liste</a:t>
            </a:r>
          </a:p>
          <a:p>
            <a:pPr lvl="2"/>
            <a:r>
              <a:rPr lang="de-DE" dirty="0"/>
              <a:t>Aufzählung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1206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9688" indent="328613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lang="de-DE" sz="2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82663" indent="-614363" algn="l" defTabSz="3027487" rtl="0" eaLnBrk="1" latinLnBrk="0" hangingPunct="1">
        <a:lnSpc>
          <a:spcPct val="90000"/>
        </a:lnSpc>
        <a:spcBef>
          <a:spcPts val="1655"/>
        </a:spcBef>
        <a:buFont typeface="+mj-lt"/>
        <a:buAutoNum type="arabicPeriod"/>
        <a:tabLst/>
        <a:defRPr sz="280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223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4308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3A6A-431C-2646-8DE9-3A1A8FF260FA}" type="datetimeFigureOut">
              <a:rPr lang="de-DE" smtClean="0"/>
              <a:t>09.05.2023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360B-D2D1-F44F-AC17-37C731288B11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Bild 3">
            <a:extLst>
              <a:ext uri="{FF2B5EF4-FFF2-40B4-BE49-F238E27FC236}">
                <a16:creationId xmlns:a16="http://schemas.microsoft.com/office/drawing/2014/main" id="{995D4CD4-9AAC-D14A-B239-6462B2C8C76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805210" y="852103"/>
            <a:ext cx="4798365" cy="2491696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EB62CC-E468-4C4C-AB89-12BDD63E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3" y="2279650"/>
            <a:ext cx="26112787" cy="8272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5EA11A-07E4-1245-AF1C-06520898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213" y="11395075"/>
            <a:ext cx="26112787" cy="2715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eingeben</a:t>
            </a:r>
          </a:p>
          <a:p>
            <a:pPr lvl="1"/>
            <a:r>
              <a:rPr lang="de-DE" dirty="0"/>
              <a:t>Liste</a:t>
            </a:r>
          </a:p>
          <a:p>
            <a:pPr lvl="2"/>
            <a:r>
              <a:rPr lang="de-DE" dirty="0"/>
              <a:t>Aufzählung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6571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9688" indent="328613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lang="de-DE" sz="2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82663" indent="-614363" algn="l" defTabSz="3027487" rtl="0" eaLnBrk="1" latinLnBrk="0" hangingPunct="1">
        <a:lnSpc>
          <a:spcPct val="90000"/>
        </a:lnSpc>
        <a:spcBef>
          <a:spcPts val="1655"/>
        </a:spcBef>
        <a:buFont typeface="+mj-lt"/>
        <a:buAutoNum type="arabicPeriod"/>
        <a:tabLst/>
        <a:defRPr sz="280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223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43088" indent="-409575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icolaj.Stache@hs-heilbronn.de" TargetMode="External"/><Relationship Id="rId11" Type="http://schemas.openxmlformats.org/officeDocument/2006/relationships/image" Target="../media/image10.PNG"/><Relationship Id="rId5" Type="http://schemas.openxmlformats.org/officeDocument/2006/relationships/hyperlink" Target="mailto:Pascal.Graf@hs-heilbronn.de" TargetMode="Externa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hyperlink" Target="mailto:rsteinke@stud.hs-heilbronn.de" TargetMode="External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rafik 5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A62A4E36-1FFE-DD46-EC94-80786FE3B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29"/>
          <a:stretch/>
        </p:blipFill>
        <p:spPr>
          <a:xfrm>
            <a:off x="14662520" y="26404736"/>
            <a:ext cx="5525961" cy="3720766"/>
          </a:xfrm>
          <a:prstGeom prst="rect">
            <a:avLst/>
          </a:prstGeom>
        </p:spPr>
      </p:pic>
      <p:pic>
        <p:nvPicPr>
          <p:cNvPr id="12" name="Grafik 11" descr="Ein Bild, das Satellit, Transport enthält.&#10;&#10;Automatisch generierte Beschreibung">
            <a:extLst>
              <a:ext uri="{FF2B5EF4-FFF2-40B4-BE49-F238E27FC236}">
                <a16:creationId xmlns:a16="http://schemas.microsoft.com/office/drawing/2014/main" id="{AF217FB7-BFCD-E70A-A9CE-CFD284A29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4044" y="7202712"/>
            <a:ext cx="14969756" cy="8420488"/>
          </a:xfrm>
          <a:prstGeom prst="rect">
            <a:avLst/>
          </a:prstGeom>
        </p:spPr>
      </p:pic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565EF3F8-7F36-8B4D-B569-396A65C0BB53}"/>
              </a:ext>
            </a:extLst>
          </p:cNvPr>
          <p:cNvSpPr txBox="1">
            <a:spLocks/>
          </p:cNvSpPr>
          <p:nvPr/>
        </p:nvSpPr>
        <p:spPr>
          <a:xfrm>
            <a:off x="1411817" y="41849257"/>
            <a:ext cx="27536774" cy="595945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ddoetter@stud.hs-heilbronn.de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Pascal.Graf@hs-heilbronn.de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Nicolaj.Stache@hs-heilbronn.de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" name="Textplatzhalter 3">
            <a:extLst>
              <a:ext uri="{FF2B5EF4-FFF2-40B4-BE49-F238E27FC236}">
                <a16:creationId xmlns:a16="http://schemas.microsoft.com/office/drawing/2014/main" id="{AD58E36A-AD28-1445-9B07-E74DEE2089C9}"/>
              </a:ext>
            </a:extLst>
          </p:cNvPr>
          <p:cNvSpPr txBox="1">
            <a:spLocks/>
          </p:cNvSpPr>
          <p:nvPr/>
        </p:nvSpPr>
        <p:spPr>
          <a:xfrm>
            <a:off x="1369389" y="8411102"/>
            <a:ext cx="13215254" cy="915817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Projektübersicht</a:t>
            </a:r>
          </a:p>
        </p:txBody>
      </p:sp>
      <p:sp>
        <p:nvSpPr>
          <p:cNvPr id="64" name="Textplatzhalter 6">
            <a:extLst>
              <a:ext uri="{FF2B5EF4-FFF2-40B4-BE49-F238E27FC236}">
                <a16:creationId xmlns:a16="http://schemas.microsoft.com/office/drawing/2014/main" id="{0BF9F852-ED39-274E-BF3E-7635E9833304}"/>
              </a:ext>
            </a:extLst>
          </p:cNvPr>
          <p:cNvSpPr txBox="1">
            <a:spLocks/>
          </p:cNvSpPr>
          <p:nvPr/>
        </p:nvSpPr>
        <p:spPr>
          <a:xfrm>
            <a:off x="15761289" y="25458159"/>
            <a:ext cx="13215254" cy="915817"/>
          </a:xfrm>
          <a:prstGeom prst="rect">
            <a:avLst/>
          </a:prstGeom>
        </p:spPr>
        <p:txBody>
          <a:bodyPr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4000" b="0" i="0" kern="1200" cap="all" spc="100" baseline="0">
                <a:solidFill>
                  <a:srgbClr val="0E3F8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cap="none" dirty="0">
                <a:solidFill>
                  <a:schemeClr val="accent1">
                    <a:lumMod val="75000"/>
                  </a:schemeClr>
                </a:solidFill>
              </a:rPr>
              <a:t>Clustering</a:t>
            </a:r>
          </a:p>
        </p:txBody>
      </p:sp>
      <p:sp>
        <p:nvSpPr>
          <p:cNvPr id="71" name="Textplatzhalter 14">
            <a:extLst>
              <a:ext uri="{FF2B5EF4-FFF2-40B4-BE49-F238E27FC236}">
                <a16:creationId xmlns:a16="http://schemas.microsoft.com/office/drawing/2014/main" id="{ECD31995-7943-1742-84F3-6D3B279815C7}"/>
              </a:ext>
            </a:extLst>
          </p:cNvPr>
          <p:cNvSpPr txBox="1">
            <a:spLocks/>
          </p:cNvSpPr>
          <p:nvPr/>
        </p:nvSpPr>
        <p:spPr>
          <a:xfrm>
            <a:off x="1332248" y="36223798"/>
            <a:ext cx="13231778" cy="520494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764073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799" b="1" dirty="0"/>
          </a:p>
          <a:p>
            <a:endParaRPr lang="en-US" dirty="0"/>
          </a:p>
        </p:txBody>
      </p:sp>
      <p:cxnSp>
        <p:nvCxnSpPr>
          <p:cNvPr id="72" name="Gerade Verbindung 33">
            <a:extLst>
              <a:ext uri="{FF2B5EF4-FFF2-40B4-BE49-F238E27FC236}">
                <a16:creationId xmlns:a16="http://schemas.microsoft.com/office/drawing/2014/main" id="{A72A518F-ABC5-7D4A-9F6B-8784C590285D}"/>
              </a:ext>
            </a:extLst>
          </p:cNvPr>
          <p:cNvCxnSpPr/>
          <p:nvPr/>
        </p:nvCxnSpPr>
        <p:spPr>
          <a:xfrm>
            <a:off x="1329711" y="15468543"/>
            <a:ext cx="2745072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33">
            <a:extLst>
              <a:ext uri="{FF2B5EF4-FFF2-40B4-BE49-F238E27FC236}">
                <a16:creationId xmlns:a16="http://schemas.microsoft.com/office/drawing/2014/main" id="{F6632E25-3918-1244-8171-145C79E723EA}"/>
              </a:ext>
            </a:extLst>
          </p:cNvPr>
          <p:cNvCxnSpPr/>
          <p:nvPr/>
        </p:nvCxnSpPr>
        <p:spPr>
          <a:xfrm>
            <a:off x="1367804" y="25029870"/>
            <a:ext cx="2745072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33">
            <a:extLst>
              <a:ext uri="{FF2B5EF4-FFF2-40B4-BE49-F238E27FC236}">
                <a16:creationId xmlns:a16="http://schemas.microsoft.com/office/drawing/2014/main" id="{0252C8AB-898D-AE4B-941C-0D9D5BA26A8E}"/>
              </a:ext>
            </a:extLst>
          </p:cNvPr>
          <p:cNvCxnSpPr/>
          <p:nvPr/>
        </p:nvCxnSpPr>
        <p:spPr>
          <a:xfrm>
            <a:off x="1405897" y="34843715"/>
            <a:ext cx="2745072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platzhalter 6">
            <a:extLst>
              <a:ext uri="{FF2B5EF4-FFF2-40B4-BE49-F238E27FC236}">
                <a16:creationId xmlns:a16="http://schemas.microsoft.com/office/drawing/2014/main" id="{631A7142-F3AC-154B-9D9F-1F7131A51732}"/>
              </a:ext>
            </a:extLst>
          </p:cNvPr>
          <p:cNvSpPr txBox="1">
            <a:spLocks/>
          </p:cNvSpPr>
          <p:nvPr/>
        </p:nvSpPr>
        <p:spPr>
          <a:xfrm>
            <a:off x="20461270" y="35158318"/>
            <a:ext cx="10910065" cy="915817"/>
          </a:xfrm>
          <a:prstGeom prst="rect">
            <a:avLst/>
          </a:prstGeom>
        </p:spPr>
        <p:txBody>
          <a:bodyPr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4000" b="0" i="0" kern="1200" cap="all" spc="100" baseline="0">
                <a:solidFill>
                  <a:srgbClr val="0E3F8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99" b="1" cap="none" dirty="0" err="1"/>
              <a:t>Quellen</a:t>
            </a:r>
            <a:endParaRPr lang="en-US" sz="3999" b="1" cap="none" dirty="0"/>
          </a:p>
        </p:txBody>
      </p:sp>
      <p:sp>
        <p:nvSpPr>
          <p:cNvPr id="77" name="Textplatzhalter 14">
            <a:extLst>
              <a:ext uri="{FF2B5EF4-FFF2-40B4-BE49-F238E27FC236}">
                <a16:creationId xmlns:a16="http://schemas.microsoft.com/office/drawing/2014/main" id="{BEAB105C-47DB-0A4F-AB65-261DC59A6712}"/>
              </a:ext>
            </a:extLst>
          </p:cNvPr>
          <p:cNvSpPr txBox="1">
            <a:spLocks/>
          </p:cNvSpPr>
          <p:nvPr/>
        </p:nvSpPr>
        <p:spPr>
          <a:xfrm>
            <a:off x="1352688" y="9198410"/>
            <a:ext cx="16859112" cy="6180077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marR="0" indent="0" algn="l" defTabSz="2088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2500" kern="1200" baseline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de-DE" sz="2799" b="1" dirty="0">
                <a:latin typeface="Arial" panose="020B0604020202020204" pitchFamily="34" charset="0"/>
                <a:cs typeface="Arial" panose="020B0604020202020204" pitchFamily="34" charset="0"/>
              </a:rPr>
              <a:t>Motivation:</a:t>
            </a:r>
          </a:p>
          <a:p>
            <a:pPr marL="648000" lvl="0" indent="-432000" algn="just">
              <a:buFont typeface="Arial" panose="020B0604020202020204" pitchFamily="34" charset="0"/>
              <a:buChar char="•"/>
            </a:pPr>
            <a:r>
              <a:rPr lang="de-DE" sz="2800" dirty="0"/>
              <a:t>Demonstrator zeigt KI im Bereich der industriellen Fertigung, die ohne menschliches Expertenwissen lernt, Objekte auf einem Fließband in unterschiedliche Kategorien einzuordnen und zu sortieren.</a:t>
            </a:r>
          </a:p>
          <a:p>
            <a:pPr marL="648000" indent="-432000" algn="just">
              <a:buFont typeface="Arial" panose="020B0604020202020204" pitchFamily="34" charset="0"/>
              <a:buChar char="•"/>
            </a:pPr>
            <a:r>
              <a:rPr lang="de-DE" sz="2800" dirty="0"/>
              <a:t>Einsatzmöglichkeiten im Bereich der Anomalie-Detektion von Bauteilen, der Sortierung von gemischtem Schüttgut oder der Mülltrennung.</a:t>
            </a:r>
          </a:p>
          <a:p>
            <a:pPr algn="just"/>
            <a:endParaRPr lang="de-DE" sz="2799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de-DE" sz="2799" b="1" dirty="0">
                <a:latin typeface="Arial" panose="020B0604020202020204" pitchFamily="34" charset="0"/>
                <a:cs typeface="Arial" panose="020B0604020202020204" pitchFamily="34" charset="0"/>
              </a:rPr>
              <a:t>Ansatz / Ziele:</a:t>
            </a:r>
          </a:p>
          <a:p>
            <a:pPr marL="648000" indent="-432000" algn="just">
              <a:buFont typeface="Arial" panose="020B0604020202020204" pitchFamily="34" charset="0"/>
              <a:buChar char="•"/>
            </a:pP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Schrauben (oder andere Kleinteile) werden durch </a:t>
            </a:r>
            <a:r>
              <a:rPr lang="de-DE" sz="2799" dirty="0" err="1">
                <a:latin typeface="Arial" panose="020B0604020202020204" pitchFamily="34" charset="0"/>
                <a:cs typeface="Arial" panose="020B0604020202020204" pitchFamily="34" charset="0"/>
              </a:rPr>
              <a:t>Vereinzeller</a:t>
            </a: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 voneinander getrennt und von Fließband transportiert. </a:t>
            </a:r>
          </a:p>
          <a:p>
            <a:pPr marL="648000" indent="-432000" algn="just">
              <a:buFont typeface="Arial" panose="020B0604020202020204" pitchFamily="34" charset="0"/>
              <a:buChar char="•"/>
            </a:pP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Beim ersten Durchlauf nimmt die Kamera Objekte einzeln auf, wichtige Features werden extrahiert und gespeichert.</a:t>
            </a:r>
          </a:p>
          <a:p>
            <a:pPr marL="648000" indent="-432000" algn="just">
              <a:buFont typeface="Arial" panose="020B0604020202020204" pitchFamily="34" charset="0"/>
              <a:buChar char="•"/>
            </a:pP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Nach Clustering der gesammelten Daten werden Objekte beim zweiten Durchlauf durch Roboterarm automatisch einsortiert.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7DB6692-061F-0846-881A-506B9761FE02}"/>
              </a:ext>
            </a:extLst>
          </p:cNvPr>
          <p:cNvSpPr/>
          <p:nvPr/>
        </p:nvSpPr>
        <p:spPr>
          <a:xfrm>
            <a:off x="1" y="3726129"/>
            <a:ext cx="30275213" cy="4550955"/>
          </a:xfrm>
          <a:prstGeom prst="rect">
            <a:avLst/>
          </a:prstGeom>
          <a:gradFill flip="none" rotWithShape="1">
            <a:gsLst>
              <a:gs pos="0">
                <a:srgbClr val="162957"/>
              </a:gs>
              <a:gs pos="100000">
                <a:srgbClr val="0069B5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5" name="Titel 1">
            <a:extLst>
              <a:ext uri="{FF2B5EF4-FFF2-40B4-BE49-F238E27FC236}">
                <a16:creationId xmlns:a16="http://schemas.microsoft.com/office/drawing/2014/main" id="{CF7D0ED3-E0F4-2C43-8F1A-27FBDB72E94B}"/>
              </a:ext>
            </a:extLst>
          </p:cNvPr>
          <p:cNvSpPr txBox="1">
            <a:spLocks/>
          </p:cNvSpPr>
          <p:nvPr/>
        </p:nvSpPr>
        <p:spPr>
          <a:xfrm>
            <a:off x="1283684" y="4149744"/>
            <a:ext cx="27572937" cy="2193000"/>
          </a:xfrm>
          <a:prstGeom prst="rect">
            <a:avLst/>
          </a:prstGeom>
        </p:spPr>
        <p:txBody>
          <a:bodyPr/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56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Autonome Schraubensortierung</a:t>
            </a:r>
          </a:p>
          <a:p>
            <a:pPr algn="ctr"/>
            <a:r>
              <a:rPr lang="de-DE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mittels </a:t>
            </a:r>
            <a:r>
              <a:rPr lang="de-DE" sz="6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r>
              <a:rPr lang="de-DE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itel 1">
            <a:extLst>
              <a:ext uri="{FF2B5EF4-FFF2-40B4-BE49-F238E27FC236}">
                <a16:creationId xmlns:a16="http://schemas.microsoft.com/office/drawing/2014/main" id="{A3DB0FF7-B3E3-844A-BDEB-E0A06C735D1E}"/>
              </a:ext>
            </a:extLst>
          </p:cNvPr>
          <p:cNvSpPr txBox="1">
            <a:spLocks/>
          </p:cNvSpPr>
          <p:nvPr/>
        </p:nvSpPr>
        <p:spPr>
          <a:xfrm>
            <a:off x="1418592" y="5922265"/>
            <a:ext cx="27572937" cy="2193000"/>
          </a:xfrm>
          <a:prstGeom prst="rect">
            <a:avLst/>
          </a:prstGeom>
        </p:spPr>
        <p:txBody>
          <a:bodyPr anchor="ctr"/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56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Dominic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Dötterer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Pascal Graf und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Nicolaj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C. Stache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Automotive Systems Engineering, Heilbronn University of Applied Sciences</a:t>
            </a:r>
          </a:p>
        </p:txBody>
      </p:sp>
      <p:cxnSp>
        <p:nvCxnSpPr>
          <p:cNvPr id="89" name="Gerade Verbindung 33">
            <a:extLst>
              <a:ext uri="{FF2B5EF4-FFF2-40B4-BE49-F238E27FC236}">
                <a16:creationId xmlns:a16="http://schemas.microsoft.com/office/drawing/2014/main" id="{AE293FA5-B2C4-864B-8F67-001A142948FE}"/>
              </a:ext>
            </a:extLst>
          </p:cNvPr>
          <p:cNvCxnSpPr/>
          <p:nvPr/>
        </p:nvCxnSpPr>
        <p:spPr>
          <a:xfrm>
            <a:off x="1352688" y="41595002"/>
            <a:ext cx="27450726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platzhalter 14">
            <a:extLst>
              <a:ext uri="{FF2B5EF4-FFF2-40B4-BE49-F238E27FC236}">
                <a16:creationId xmlns:a16="http://schemas.microsoft.com/office/drawing/2014/main" id="{E6CCF165-F676-569D-8116-5E7B884B9867}"/>
              </a:ext>
            </a:extLst>
          </p:cNvPr>
          <p:cNvSpPr txBox="1">
            <a:spLocks/>
          </p:cNvSpPr>
          <p:nvPr/>
        </p:nvSpPr>
        <p:spPr>
          <a:xfrm>
            <a:off x="1405897" y="16421156"/>
            <a:ext cx="12818104" cy="5013139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8000" indent="-432000" algn="just">
              <a:lnSpc>
                <a:spcPct val="100000"/>
              </a:lnSpc>
              <a:spcBef>
                <a:spcPts val="0"/>
              </a:spcBef>
            </a:pP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1. Durchlauf: Features einzelner Objekte werden aus Bildern extrahiert. Sowohl klassische Bildverarbeitungs-Features wie mittlere Farbwerte, Objektgröße und -proportionen als auch automatisch über ein tiefes neuronales Netzwerk gewonnene Features.</a:t>
            </a:r>
          </a:p>
          <a:p>
            <a:pPr marL="648000" indent="-432000" algn="just">
              <a:lnSpc>
                <a:spcPct val="100000"/>
              </a:lnSpc>
              <a:spcBef>
                <a:spcPts val="0"/>
              </a:spcBef>
            </a:pP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Zwischen den Durchläufen: Features werden mittels Hauptkomponentenanalyse (PCA) [1] auf niedrigdimensionalen Raum reduziert und in mehrere Gruppen geclustert.</a:t>
            </a:r>
          </a:p>
          <a:p>
            <a:pPr marL="648000" indent="-432000" algn="just">
              <a:lnSpc>
                <a:spcPct val="100000"/>
              </a:lnSpc>
              <a:spcBef>
                <a:spcPts val="0"/>
              </a:spcBef>
            </a:pP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2. Durchlauf: Objekt-Features werden erneut extrahiert und sowohl bekannte als auch unbekannte Objekte den jeweiligen Clustern zugeordnet und einsortiert. 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1F192858-92CB-F8B7-95C4-53B3A398C00B}"/>
              </a:ext>
            </a:extLst>
          </p:cNvPr>
          <p:cNvSpPr txBox="1">
            <a:spLocks/>
          </p:cNvSpPr>
          <p:nvPr/>
        </p:nvSpPr>
        <p:spPr>
          <a:xfrm>
            <a:off x="1369393" y="15606412"/>
            <a:ext cx="13215254" cy="915817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Programmablauf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0A884811-8E41-B145-254C-75E790324EC9}"/>
              </a:ext>
            </a:extLst>
          </p:cNvPr>
          <p:cNvSpPr txBox="1">
            <a:spLocks/>
          </p:cNvSpPr>
          <p:nvPr/>
        </p:nvSpPr>
        <p:spPr>
          <a:xfrm>
            <a:off x="15252851" y="16330475"/>
            <a:ext cx="13527586" cy="6484184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799" b="1" dirty="0">
                <a:latin typeface="Arial" panose="020B0604020202020204" pitchFamily="34" charset="0"/>
                <a:cs typeface="Arial" panose="020B0604020202020204" pitchFamily="34" charset="0"/>
              </a:rPr>
              <a:t>Klassische Bildverarbeitung:</a:t>
            </a:r>
            <a:endParaRPr lang="de-DE" sz="279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3200" indent="-457200" algn="just">
              <a:lnSpc>
                <a:spcPct val="100000"/>
              </a:lnSpc>
              <a:spcBef>
                <a:spcPts val="0"/>
              </a:spcBef>
            </a:pP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Bild-Features können aus den Aufnahmen einzelner Objekte direkt gewonnen werden. Dazu werden u.a. Objektkonturen und </a:t>
            </a:r>
            <a:r>
              <a:rPr lang="de-DE" sz="2799" dirty="0" err="1">
                <a:latin typeface="Arial" panose="020B0604020202020204" pitchFamily="34" charset="0"/>
                <a:cs typeface="Arial" panose="020B0604020202020204" pitchFamily="34" charset="0"/>
              </a:rPr>
              <a:t>Bounding</a:t>
            </a: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-Boxen betrachtet. </a:t>
            </a:r>
          </a:p>
          <a:p>
            <a:pPr marL="673200" indent="-457200" algn="just">
              <a:lnSpc>
                <a:spcPct val="100000"/>
              </a:lnSpc>
              <a:spcBef>
                <a:spcPts val="0"/>
              </a:spcBef>
            </a:pP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Folgende Features werden extrahiert: Mittlere Objektfarbe, Objekt-Fläche in Pixel, Seitenverhältnis Länge zu Breite, Hu-Momente [2], Solidität, Ausdehnung und Objektlänge in Pixel.</a:t>
            </a:r>
          </a:p>
          <a:p>
            <a:pPr marL="648000" indent="-432000" algn="just">
              <a:lnSpc>
                <a:spcPct val="100000"/>
              </a:lnSpc>
              <a:spcBef>
                <a:spcPts val="0"/>
              </a:spcBef>
            </a:pPr>
            <a:endParaRPr lang="de-DE" sz="1474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3200" indent="-457200" algn="just">
              <a:lnSpc>
                <a:spcPct val="100000"/>
              </a:lnSpc>
              <a:spcBef>
                <a:spcPts val="0"/>
              </a:spcBef>
            </a:pP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Ein trainiertes tiefes neuronales Netzwerk mit Autoencoder-Architektur extrahiert implizit relevante Bildfeatures.</a:t>
            </a:r>
          </a:p>
        </p:txBody>
      </p:sp>
      <p:sp>
        <p:nvSpPr>
          <p:cNvPr id="13" name="Textplatzhalter 14">
            <a:extLst>
              <a:ext uri="{FF2B5EF4-FFF2-40B4-BE49-F238E27FC236}">
                <a16:creationId xmlns:a16="http://schemas.microsoft.com/office/drawing/2014/main" id="{51BB723C-9903-F53A-F7DF-0E34772129E8}"/>
              </a:ext>
            </a:extLst>
          </p:cNvPr>
          <p:cNvSpPr txBox="1">
            <a:spLocks/>
          </p:cNvSpPr>
          <p:nvPr/>
        </p:nvSpPr>
        <p:spPr>
          <a:xfrm>
            <a:off x="20086641" y="26375188"/>
            <a:ext cx="8761385" cy="3241233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799" b="1" dirty="0">
                <a:latin typeface="Arial" panose="020B0604020202020204" pitchFamily="34" charset="0"/>
                <a:cs typeface="Arial" panose="020B0604020202020204" pitchFamily="34" charset="0"/>
              </a:rPr>
              <a:t>Hauptkomponentenanalyse:</a:t>
            </a:r>
            <a:endParaRPr lang="de-DE" sz="279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8000" indent="-432000" algn="just">
              <a:lnSpc>
                <a:spcPct val="100000"/>
              </a:lnSpc>
              <a:spcBef>
                <a:spcPts val="0"/>
              </a:spcBef>
            </a:pP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Im hochdimensionalen Raum können Features nicht visualisiert werden.</a:t>
            </a:r>
          </a:p>
          <a:p>
            <a:pPr marL="648000" indent="-432000" algn="just">
              <a:lnSpc>
                <a:spcPct val="100000"/>
              </a:lnSpc>
              <a:spcBef>
                <a:spcPts val="0"/>
              </a:spcBef>
            </a:pP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de-DE" sz="2799" dirty="0" err="1"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799" dirty="0" err="1">
                <a:latin typeface="Arial" panose="020B0604020202020204" pitchFamily="34" charset="0"/>
                <a:cs typeface="Arial" panose="020B0604020202020204" pitchFamily="34" charset="0"/>
              </a:rPr>
              <a:t>Compoment</a:t>
            </a: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 Analysis (PCA) reduziert einen Datensatz auf zwei bis drei Merkmale, die das größte Entscheidungspotential aufweisen.</a:t>
            </a:r>
          </a:p>
        </p:txBody>
      </p:sp>
      <p:sp>
        <p:nvSpPr>
          <p:cNvPr id="22" name="Textplatzhalter 14">
            <a:extLst>
              <a:ext uri="{FF2B5EF4-FFF2-40B4-BE49-F238E27FC236}">
                <a16:creationId xmlns:a16="http://schemas.microsoft.com/office/drawing/2014/main" id="{FB29EED7-B57B-3C34-FC43-31BDA2F4A718}"/>
              </a:ext>
            </a:extLst>
          </p:cNvPr>
          <p:cNvSpPr txBox="1">
            <a:spLocks/>
          </p:cNvSpPr>
          <p:nvPr/>
        </p:nvSpPr>
        <p:spPr>
          <a:xfrm>
            <a:off x="15845265" y="31224427"/>
            <a:ext cx="13215254" cy="3231210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799" b="1" dirty="0"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de-DE" sz="2799" b="1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de-DE" sz="2799" b="1" dirty="0">
                <a:latin typeface="Arial" panose="020B0604020202020204" pitchFamily="34" charset="0"/>
                <a:cs typeface="Arial" panose="020B0604020202020204" pitchFamily="34" charset="0"/>
              </a:rPr>
              <a:t>-Clustering: </a:t>
            </a:r>
          </a:p>
          <a:p>
            <a:pPr marL="648000" indent="-432000" algn="just">
              <a:lnSpc>
                <a:spcPct val="100000"/>
              </a:lnSpc>
              <a:spcBef>
                <a:spcPts val="0"/>
              </a:spcBef>
            </a:pP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Beim K-</a:t>
            </a:r>
            <a:r>
              <a:rPr lang="de-DE" sz="2799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-Clustering [3] wird versucht, eine Sammlung von Datenpunkten in </a:t>
            </a:r>
            <a:r>
              <a:rPr lang="de-DE" sz="2799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 vorgegebene Gruppen einzuteilen, sodass die Varianz innerhalb dieser Gruppen möglichst klein ist.</a:t>
            </a:r>
          </a:p>
          <a:p>
            <a:pPr marL="648000" indent="-432000" algn="just">
              <a:lnSpc>
                <a:spcPct val="100000"/>
              </a:lnSpc>
              <a:spcBef>
                <a:spcPts val="0"/>
              </a:spcBef>
            </a:pP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Das Verfahren wird mit unterschiedlichem </a:t>
            </a:r>
            <a:r>
              <a:rPr lang="de-DE" sz="2799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 gestartet, um die optimale Cluster-Anzahl zu bestimmen.</a:t>
            </a:r>
          </a:p>
          <a:p>
            <a:pPr marL="648000" indent="-432000" algn="just">
              <a:lnSpc>
                <a:spcPct val="100000"/>
              </a:lnSpc>
              <a:spcBef>
                <a:spcPts val="0"/>
              </a:spcBef>
            </a:pP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Neue Datenpunkte werden bestehenden Clustern zugeordnet.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600C1FD-EBDA-7E0B-A10B-F279B84D6904}"/>
              </a:ext>
            </a:extLst>
          </p:cNvPr>
          <p:cNvSpPr txBox="1"/>
          <p:nvPr/>
        </p:nvSpPr>
        <p:spPr>
          <a:xfrm>
            <a:off x="20440650" y="35943944"/>
            <a:ext cx="849237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Helvetica Neue"/>
              </a:rPr>
              <a:t>Jolliffe, I.T.. ”</a:t>
            </a:r>
            <a:r>
              <a:rPr lang="en-US" sz="2800" b="0" i="1" dirty="0">
                <a:solidFill>
                  <a:srgbClr val="333333"/>
                </a:solidFill>
                <a:effectLst/>
                <a:latin typeface="Helvetica Neue"/>
              </a:rPr>
              <a:t>Principal Component Analysis.”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Helvetica Neue"/>
              </a:rPr>
              <a:t> Springer Verlag, 1986</a:t>
            </a:r>
            <a:r>
              <a:rPr lang="de-DE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de-DE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de-DE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Helvetica Neue"/>
              </a:rPr>
              <a:t>Hu, Ming-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Helvetica Neue"/>
              </a:rPr>
              <a:t>Kuei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Helvetica Neue"/>
              </a:rPr>
              <a:t>. "Visual pattern recognition by moment invariants." </a:t>
            </a:r>
            <a:r>
              <a:rPr lang="en-US" sz="2800" b="0" i="1" dirty="0">
                <a:solidFill>
                  <a:srgbClr val="333333"/>
                </a:solidFill>
                <a:effectLst/>
                <a:latin typeface="Helvetica Neue"/>
              </a:rPr>
              <a:t>Information Theory, IRE Transactions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Helvetica Neue"/>
              </a:rPr>
              <a:t>, 1962</a:t>
            </a:r>
            <a:r>
              <a:rPr lang="de-DE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b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Helvetica Neue"/>
              </a:rPr>
              <a:t>Hartigan, J. A. and Wong, M. A.. "A k-means clustering algorithm." </a:t>
            </a:r>
            <a:r>
              <a:rPr lang="en-US" sz="2800" b="0" i="1" dirty="0">
                <a:solidFill>
                  <a:srgbClr val="333333"/>
                </a:solidFill>
                <a:effectLst/>
                <a:latin typeface="Helvetica Neue"/>
              </a:rPr>
              <a:t>JSTOR: Applied Statistics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Helvetica Neue"/>
              </a:rPr>
              <a:t> 28 , 1979.</a:t>
            </a:r>
            <a:endParaRPr lang="de-DE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D89465D-5270-6B09-2D8B-2F9754D51E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592" y="1053622"/>
            <a:ext cx="10401300" cy="204556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DAB748D-AB21-E5B0-5D1A-C5F425814729}"/>
              </a:ext>
            </a:extLst>
          </p:cNvPr>
          <p:cNvSpPr txBox="1"/>
          <p:nvPr/>
        </p:nvSpPr>
        <p:spPr>
          <a:xfrm>
            <a:off x="2032000" y="23570779"/>
            <a:ext cx="12462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Abbildung 2: Programmablauf des autonomen Sortiervorgangs von Feature-Extraktion und Datensammlung bis zu Clustering und Einsortieren.</a:t>
            </a: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FDC102E7-33AF-BD57-2327-4E6744479906}"/>
              </a:ext>
            </a:extLst>
          </p:cNvPr>
          <p:cNvSpPr txBox="1">
            <a:spLocks/>
          </p:cNvSpPr>
          <p:nvPr/>
        </p:nvSpPr>
        <p:spPr>
          <a:xfrm>
            <a:off x="15239494" y="15606412"/>
            <a:ext cx="13215254" cy="915817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Extraktion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E59BF78-30B8-EE89-56CC-39FB14B22FEA}"/>
              </a:ext>
            </a:extLst>
          </p:cNvPr>
          <p:cNvSpPr txBox="1"/>
          <p:nvPr/>
        </p:nvSpPr>
        <p:spPr>
          <a:xfrm>
            <a:off x="1909815" y="33147155"/>
            <a:ext cx="1211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Abbildung 4: Schematische Darstellung eines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Convolutional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Autoencoders. Der Encoder komprimiert das Input-Bild in den latenten Raum und extrahiert dabei die relevantesten Features. Der Decoder versucht, das Input Bild anhand der latenten Repräsentation wiederherzustellen.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88FDA1-FA4C-98A7-A1DA-3BED1B262025}"/>
              </a:ext>
            </a:extLst>
          </p:cNvPr>
          <p:cNvSpPr txBox="1"/>
          <p:nvPr/>
        </p:nvSpPr>
        <p:spPr>
          <a:xfrm>
            <a:off x="18792751" y="14564591"/>
            <a:ext cx="890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Abbildung 1: 3D Modell der Sortieranlage bestehend aus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Vereinzeller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Fließband, Kamera + Beleuchtung, Roboterarm, Sortierkästen und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Eingriffschutz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42EFCDE-E075-1CDE-F7CF-6C06F2350BD8}"/>
              </a:ext>
            </a:extLst>
          </p:cNvPr>
          <p:cNvSpPr txBox="1"/>
          <p:nvPr/>
        </p:nvSpPr>
        <p:spPr>
          <a:xfrm>
            <a:off x="10396375" y="40586817"/>
            <a:ext cx="941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Abbildung 6: Drei beispielhafte Cluster unterschiedlicher Schraubensorten, die anhand klassischer und Autoencoder Features autonom gebildet wurden.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E82AB81-B1C4-9AC3-3D1F-D2F00D6318BD}"/>
              </a:ext>
            </a:extLst>
          </p:cNvPr>
          <p:cNvSpPr txBox="1"/>
          <p:nvPr/>
        </p:nvSpPr>
        <p:spPr>
          <a:xfrm>
            <a:off x="15845265" y="23766122"/>
            <a:ext cx="12462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Abbildung 3: Beispielhafte Feature-Extraktion mittels klassischer Bildverarbeitung. Kameraaufnahme mit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Bounding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Boxen erkannter Objekte im relevanten Bildbereich (links), Kantenbild und erkannte Objektkontur (mittig), ermittelte Bildfeatures (rechts).  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69B36DAB-94C4-D565-B5CD-218397330C21}"/>
              </a:ext>
            </a:extLst>
          </p:cNvPr>
          <p:cNvSpPr txBox="1">
            <a:spLocks/>
          </p:cNvSpPr>
          <p:nvPr/>
        </p:nvSpPr>
        <p:spPr>
          <a:xfrm>
            <a:off x="1447266" y="35165815"/>
            <a:ext cx="13215254" cy="915817"/>
          </a:xfrm>
          <a:prstGeom prst="rect">
            <a:avLst/>
          </a:prstGeom>
        </p:spPr>
        <p:txBody>
          <a:bodyPr/>
          <a:lstStyle>
            <a:lvl1pPr marL="0" indent="0" algn="l" defTabSz="2088170" rtl="0" eaLnBrk="1" latinLnBrk="0" hangingPunct="1">
              <a:spcBef>
                <a:spcPct val="20000"/>
              </a:spcBef>
              <a:buFont typeface="Arial"/>
              <a:buNone/>
              <a:defRPr sz="4000" b="0" i="0" kern="1200" cap="all" spc="100" baseline="0">
                <a:solidFill>
                  <a:srgbClr val="0E3F8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393276" indent="-1305106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424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8593" indent="-1044085" algn="l" defTabSz="2088170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6763" indent="-1044085" algn="l" defTabSz="2088170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4933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310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61272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9441" indent="-1044085" algn="l" defTabSz="2088170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cap="none" dirty="0" err="1">
                <a:solidFill>
                  <a:schemeClr val="accent1">
                    <a:lumMod val="75000"/>
                  </a:schemeClr>
                </a:solidFill>
              </a:rPr>
              <a:t>Ergebnisanalyse</a:t>
            </a:r>
            <a:endParaRPr lang="en-US" b="1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1F17D804-763B-9B46-520B-B5D57EDA1BE0}"/>
              </a:ext>
            </a:extLst>
          </p:cNvPr>
          <p:cNvSpPr txBox="1">
            <a:spLocks/>
          </p:cNvSpPr>
          <p:nvPr/>
        </p:nvSpPr>
        <p:spPr>
          <a:xfrm>
            <a:off x="1536146" y="36100599"/>
            <a:ext cx="8313956" cy="7490139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8000" indent="-432000" algn="just">
              <a:lnSpc>
                <a:spcPct val="100000"/>
              </a:lnSpc>
              <a:spcBef>
                <a:spcPts val="0"/>
              </a:spcBef>
            </a:pP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Schrauben werden nach für Menschen plausiblen Kriterien in unterschiedliche Cluster eingeteilt.</a:t>
            </a:r>
          </a:p>
          <a:p>
            <a:pPr marL="648000" indent="-432000" algn="just">
              <a:lnSpc>
                <a:spcPct val="100000"/>
              </a:lnSpc>
              <a:spcBef>
                <a:spcPts val="0"/>
              </a:spcBef>
            </a:pP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Fokus des autonomen Systems bei der Unterscheidung scheint auf Größe, Form und Farbe von Objekten zu liegen.</a:t>
            </a:r>
          </a:p>
          <a:p>
            <a:pPr marL="648000" indent="-432000" algn="just">
              <a:lnSpc>
                <a:spcPct val="100000"/>
              </a:lnSpc>
              <a:spcBef>
                <a:spcPts val="0"/>
              </a:spcBef>
            </a:pP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Unbekannte Schraubenarten werden ebenfalls sinnvoll eingeordnet.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38689C59-ECD1-02DE-2AE6-F0341C7ED7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09815" y="27795633"/>
            <a:ext cx="12314186" cy="5384236"/>
          </a:xfrm>
          <a:prstGeom prst="rect">
            <a:avLst/>
          </a:prstGeom>
        </p:spPr>
      </p:pic>
      <p:sp>
        <p:nvSpPr>
          <p:cNvPr id="26" name="Textplatzhalter 14">
            <a:extLst>
              <a:ext uri="{FF2B5EF4-FFF2-40B4-BE49-F238E27FC236}">
                <a16:creationId xmlns:a16="http://schemas.microsoft.com/office/drawing/2014/main" id="{8166EC87-087D-2554-FC68-9A1ED30C6B93}"/>
              </a:ext>
            </a:extLst>
          </p:cNvPr>
          <p:cNvSpPr txBox="1">
            <a:spLocks/>
          </p:cNvSpPr>
          <p:nvPr/>
        </p:nvSpPr>
        <p:spPr>
          <a:xfrm>
            <a:off x="1235134" y="25418048"/>
            <a:ext cx="13527586" cy="2980381"/>
          </a:xfrm>
          <a:prstGeom prst="rect">
            <a:avLst/>
          </a:prstGeom>
        </p:spPr>
        <p:txBody>
          <a:bodyPr/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799" b="1" dirty="0">
                <a:latin typeface="Arial" panose="020B0604020202020204" pitchFamily="34" charset="0"/>
                <a:cs typeface="Arial" panose="020B0604020202020204" pitchFamily="34" charset="0"/>
              </a:rPr>
              <a:t>Tiefe neuronale Netzwerke:</a:t>
            </a:r>
            <a:endParaRPr lang="de-DE" sz="279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3200" indent="-457200" algn="just">
              <a:lnSpc>
                <a:spcPct val="100000"/>
              </a:lnSpc>
              <a:spcBef>
                <a:spcPts val="0"/>
              </a:spcBef>
            </a:pP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Ein trainiertes </a:t>
            </a:r>
            <a:r>
              <a:rPr lang="de-DE" sz="2799" i="1" dirty="0" err="1">
                <a:latin typeface="Arial" panose="020B0604020202020204" pitchFamily="34" charset="0"/>
                <a:cs typeface="Arial" panose="020B0604020202020204" pitchFamily="34" charset="0"/>
              </a:rPr>
              <a:t>Convolutional</a:t>
            </a:r>
            <a:r>
              <a:rPr lang="de-DE" sz="2799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799" i="1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de-DE" sz="2799" i="1" dirty="0">
                <a:latin typeface="Arial" panose="020B0604020202020204" pitchFamily="34" charset="0"/>
                <a:cs typeface="Arial" panose="020B0604020202020204" pitchFamily="34" charset="0"/>
              </a:rPr>
              <a:t> Network </a:t>
            </a: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(CNN) mit Autoencoder-Architektur extrahiert implizit relevante Bildfeatures.</a:t>
            </a:r>
          </a:p>
          <a:p>
            <a:pPr marL="673200" indent="-457200" algn="just">
              <a:lnSpc>
                <a:spcPct val="100000"/>
              </a:lnSpc>
              <a:spcBef>
                <a:spcPts val="0"/>
              </a:spcBef>
            </a:pPr>
            <a:r>
              <a:rPr lang="de-DE" sz="2799" dirty="0">
                <a:latin typeface="Arial" panose="020B0604020202020204" pitchFamily="34" charset="0"/>
                <a:cs typeface="Arial" panose="020B0604020202020204" pitchFamily="34" charset="0"/>
              </a:rPr>
              <a:t>Das Netzwerk wurde dabei zunächst darauf trainiert, Bilder in einen latenten Raum zu komprimieren und dann möglichst exakt zu rekonstruieren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B6700DE1-C93B-D417-56D0-94D2C1CB6A0C}"/>
              </a:ext>
            </a:extLst>
          </p:cNvPr>
          <p:cNvSpPr/>
          <p:nvPr/>
        </p:nvSpPr>
        <p:spPr>
          <a:xfrm>
            <a:off x="2032000" y="21343030"/>
            <a:ext cx="3526971" cy="18608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de-DE" b="1" dirty="0"/>
              <a:t>Durchlauf:</a:t>
            </a:r>
          </a:p>
          <a:p>
            <a:pPr algn="ctr"/>
            <a:endParaRPr lang="de-DE" dirty="0"/>
          </a:p>
          <a:p>
            <a:pPr marL="285750" indent="-285750">
              <a:buFontTx/>
              <a:buChar char="-"/>
            </a:pPr>
            <a:r>
              <a:rPr lang="en-US" dirty="0"/>
              <a:t>Feature </a:t>
            </a:r>
            <a:r>
              <a:rPr lang="en-US" dirty="0" err="1"/>
              <a:t>Extraktion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Aufnahme</a:t>
            </a:r>
            <a:r>
              <a:rPr lang="en-US" dirty="0"/>
              <a:t> von </a:t>
            </a:r>
            <a:r>
              <a:rPr lang="en-US" dirty="0" err="1"/>
              <a:t>Objektbildern</a:t>
            </a:r>
            <a:endParaRPr lang="en-US" dirty="0"/>
          </a:p>
          <a:p>
            <a:pPr marL="285750" indent="-285750" algn="ctr">
              <a:buFontTx/>
              <a:buChar char="-"/>
            </a:pPr>
            <a:endParaRPr lang="de-DE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209A3F76-B854-CB75-044A-5970F44C1551}"/>
              </a:ext>
            </a:extLst>
          </p:cNvPr>
          <p:cNvSpPr/>
          <p:nvPr/>
        </p:nvSpPr>
        <p:spPr>
          <a:xfrm>
            <a:off x="6399695" y="21343030"/>
            <a:ext cx="3526971" cy="18608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Zwischen den Durchläufen:</a:t>
            </a:r>
          </a:p>
          <a:p>
            <a:pPr algn="ctr"/>
            <a:endParaRPr lang="de-DE" dirty="0"/>
          </a:p>
          <a:p>
            <a:pPr marL="285750" indent="-285750">
              <a:buFontTx/>
              <a:buChar char="-"/>
            </a:pPr>
            <a:r>
              <a:rPr lang="en-US" dirty="0"/>
              <a:t>PCA </a:t>
            </a:r>
            <a:r>
              <a:rPr lang="en-US" dirty="0" err="1"/>
              <a:t>zur</a:t>
            </a:r>
            <a:r>
              <a:rPr lang="en-US" dirty="0"/>
              <a:t> Feature-</a:t>
            </a:r>
            <a:r>
              <a:rPr lang="en-US" dirty="0" err="1"/>
              <a:t>Reduktion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K-Means-Clustering</a:t>
            </a:r>
          </a:p>
          <a:p>
            <a:pPr marL="285750" indent="-285750" algn="ctr">
              <a:buFontTx/>
              <a:buChar char="-"/>
            </a:pPr>
            <a:endParaRPr lang="de-DE" dirty="0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7206897D-6C46-83E1-46E6-38D4AC86B4C3}"/>
              </a:ext>
            </a:extLst>
          </p:cNvPr>
          <p:cNvSpPr/>
          <p:nvPr/>
        </p:nvSpPr>
        <p:spPr>
          <a:xfrm>
            <a:off x="10767390" y="21343030"/>
            <a:ext cx="3526971" cy="18608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2. Durchlauf:</a:t>
            </a:r>
          </a:p>
          <a:p>
            <a:pPr algn="ctr"/>
            <a:endParaRPr lang="de-DE" dirty="0"/>
          </a:p>
          <a:p>
            <a:pPr marL="285750" indent="-285750">
              <a:buFontTx/>
              <a:buChar char="-"/>
            </a:pPr>
            <a:r>
              <a:rPr lang="en-US" dirty="0"/>
              <a:t>Live Feature </a:t>
            </a:r>
            <a:r>
              <a:rPr lang="en-US" dirty="0" err="1"/>
              <a:t>Extraktion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Zuordnung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Clustern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Einsortieren</a:t>
            </a:r>
            <a:endParaRPr lang="en-US" dirty="0"/>
          </a:p>
          <a:p>
            <a:pPr marL="285750" indent="-285750" algn="ctr">
              <a:buFontTx/>
              <a:buChar char="-"/>
            </a:pPr>
            <a:endParaRPr lang="de-DE" dirty="0"/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36627E09-FCDE-D4AD-530B-9EEECFFF97BD}"/>
              </a:ext>
            </a:extLst>
          </p:cNvPr>
          <p:cNvSpPr/>
          <p:nvPr/>
        </p:nvSpPr>
        <p:spPr>
          <a:xfrm>
            <a:off x="5735225" y="22190245"/>
            <a:ext cx="491950" cy="259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940BB841-1365-B5E4-F7FF-C02CFDA878AE}"/>
              </a:ext>
            </a:extLst>
          </p:cNvPr>
          <p:cNvSpPr/>
          <p:nvPr/>
        </p:nvSpPr>
        <p:spPr>
          <a:xfrm>
            <a:off x="10099186" y="22188325"/>
            <a:ext cx="491950" cy="259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fik 45" descr="Ein Bild, das Im Haus, mehrere enthält.&#10;&#10;Automatisch generierte Beschreibung">
            <a:extLst>
              <a:ext uri="{FF2B5EF4-FFF2-40B4-BE49-F238E27FC236}">
                <a16:creationId xmlns:a16="http://schemas.microsoft.com/office/drawing/2014/main" id="{89A856B8-0598-491D-C44C-A1120EC581F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6461"/>
          <a:stretch/>
        </p:blipFill>
        <p:spPr>
          <a:xfrm>
            <a:off x="15537900" y="20742680"/>
            <a:ext cx="5660759" cy="2700698"/>
          </a:xfrm>
          <a:prstGeom prst="rect">
            <a:avLst/>
          </a:prstGeom>
        </p:spPr>
      </p:pic>
      <p:pic>
        <p:nvPicPr>
          <p:cNvPr id="48" name="Grafik 4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7304A92-9783-9208-C664-D1AC0F3137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06295" y="21454700"/>
            <a:ext cx="2343477" cy="552527"/>
          </a:xfrm>
          <a:prstGeom prst="rect">
            <a:avLst/>
          </a:prstGeom>
        </p:spPr>
      </p:pic>
      <p:pic>
        <p:nvPicPr>
          <p:cNvPr id="50" name="Grafik 49" descr="Ein Bild, das Text enthält.&#10;&#10;Automatisch generierte Beschreibung">
            <a:extLst>
              <a:ext uri="{FF2B5EF4-FFF2-40B4-BE49-F238E27FC236}">
                <a16:creationId xmlns:a16="http://schemas.microsoft.com/office/drawing/2014/main" id="{90AF0DFF-978B-1E8A-0F25-0D4E07908A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009939" y="22305840"/>
            <a:ext cx="2391109" cy="543001"/>
          </a:xfrm>
          <a:prstGeom prst="rect">
            <a:avLst/>
          </a:prstGeom>
        </p:spPr>
      </p:pic>
      <p:sp>
        <p:nvSpPr>
          <p:cNvPr id="51" name="Pfeil: nach rechts 50">
            <a:extLst>
              <a:ext uri="{FF2B5EF4-FFF2-40B4-BE49-F238E27FC236}">
                <a16:creationId xmlns:a16="http://schemas.microsoft.com/office/drawing/2014/main" id="{10FCF54B-35E9-F027-3E88-ADF35C9D7EF9}"/>
              </a:ext>
            </a:extLst>
          </p:cNvPr>
          <p:cNvSpPr/>
          <p:nvPr/>
        </p:nvSpPr>
        <p:spPr>
          <a:xfrm>
            <a:off x="21356502" y="21958703"/>
            <a:ext cx="491950" cy="259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feil: nach rechts 51">
            <a:extLst>
              <a:ext uri="{FF2B5EF4-FFF2-40B4-BE49-F238E27FC236}">
                <a16:creationId xmlns:a16="http://schemas.microsoft.com/office/drawing/2014/main" id="{B7A48E9D-0BD0-22C2-5EA0-B3BA321F8011}"/>
              </a:ext>
            </a:extLst>
          </p:cNvPr>
          <p:cNvSpPr/>
          <p:nvPr/>
        </p:nvSpPr>
        <p:spPr>
          <a:xfrm>
            <a:off x="24670069" y="21958703"/>
            <a:ext cx="491950" cy="259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A0E38175-DE9F-A655-6010-E6C1FCE76E3F}"/>
              </a:ext>
            </a:extLst>
          </p:cNvPr>
          <p:cNvSpPr/>
          <p:nvPr/>
        </p:nvSpPr>
        <p:spPr>
          <a:xfrm>
            <a:off x="25449572" y="20763697"/>
            <a:ext cx="3526971" cy="249165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Bildfeatures</a:t>
            </a:r>
          </a:p>
          <a:p>
            <a:pPr algn="ctr"/>
            <a:endParaRPr lang="de-DE" dirty="0"/>
          </a:p>
          <a:p>
            <a:pPr marL="285750" indent="-285750">
              <a:buFontTx/>
              <a:buChar char="-"/>
            </a:pPr>
            <a:r>
              <a:rPr lang="en-US" dirty="0" err="1"/>
              <a:t>Mittlere</a:t>
            </a:r>
            <a:r>
              <a:rPr lang="en-US" dirty="0"/>
              <a:t> </a:t>
            </a:r>
            <a:r>
              <a:rPr lang="en-US" dirty="0" err="1"/>
              <a:t>Objektfarbe</a:t>
            </a:r>
            <a:r>
              <a:rPr lang="en-US" dirty="0"/>
              <a:t>,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Objekt-Fläche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Hu-</a:t>
            </a:r>
            <a:r>
              <a:rPr lang="en-US" dirty="0" err="1"/>
              <a:t>Momente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Solidität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…</a:t>
            </a:r>
          </a:p>
          <a:p>
            <a:pPr marL="285750" indent="-285750" algn="ctr">
              <a:buFontTx/>
              <a:buChar char="-"/>
            </a:pPr>
            <a:endParaRPr lang="de-DE" dirty="0"/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55B2F968-A91B-1CF0-7E04-F2C9F634BF3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7989" r="3059"/>
          <a:stretch/>
        </p:blipFill>
        <p:spPr>
          <a:xfrm>
            <a:off x="10396375" y="38203800"/>
            <a:ext cx="4354045" cy="2012602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8C61282F-9925-FFB9-2937-95D5A144DD52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244"/>
          <a:stretch/>
        </p:blipFill>
        <p:spPr>
          <a:xfrm>
            <a:off x="15290006" y="37066024"/>
            <a:ext cx="4598366" cy="2077310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BB5C0A10-37AD-161B-4D2B-975D089D619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705" r="2070"/>
          <a:stretch/>
        </p:blipFill>
        <p:spPr>
          <a:xfrm>
            <a:off x="10420014" y="35647009"/>
            <a:ext cx="4323719" cy="2054247"/>
          </a:xfrm>
          <a:prstGeom prst="rect">
            <a:avLst/>
          </a:prstGeom>
        </p:spPr>
      </p:pic>
      <p:sp>
        <p:nvSpPr>
          <p:cNvPr id="62" name="Textfeld 61">
            <a:extLst>
              <a:ext uri="{FF2B5EF4-FFF2-40B4-BE49-F238E27FC236}">
                <a16:creationId xmlns:a16="http://schemas.microsoft.com/office/drawing/2014/main" id="{03CB09A1-AE33-E418-69E3-FD8FA7ECEB40}"/>
              </a:ext>
            </a:extLst>
          </p:cNvPr>
          <p:cNvSpPr txBox="1"/>
          <p:nvPr/>
        </p:nvSpPr>
        <p:spPr>
          <a:xfrm>
            <a:off x="15505088" y="30197121"/>
            <a:ext cx="4892234" cy="662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Abbildung 5: Features im PCA reduzierten 3D-Raum mit acht ermittelten Clustern. </a:t>
            </a:r>
          </a:p>
        </p:txBody>
      </p:sp>
    </p:spTree>
    <p:extLst>
      <p:ext uri="{BB962C8B-B14F-4D97-AF65-F5344CB8AC3E}">
        <p14:creationId xmlns:p14="http://schemas.microsoft.com/office/powerpoint/2010/main" val="1018630232"/>
      </p:ext>
    </p:extLst>
  </p:cSld>
  <p:clrMapOvr>
    <a:masterClrMapping/>
  </p:clrMapOvr>
</p:sld>
</file>

<file path=ppt/theme/theme1.xml><?xml version="1.0" encoding="utf-8"?>
<a:theme xmlns:a="http://schemas.openxmlformats.org/drawingml/2006/main" name="HHN_Deutsc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HN_Engl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HN_Campus_KU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711</Words>
  <Application>Microsoft Office PowerPoint</Application>
  <PresentationFormat>Benutzerdefiniert</PresentationFormat>
  <Paragraphs>70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 Neue</vt:lpstr>
      <vt:lpstr>HHN_Deutsch</vt:lpstr>
      <vt:lpstr>HHN_English</vt:lpstr>
      <vt:lpstr>HHN_Campus_KUEN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Lena Amon</dc:creator>
  <cp:lastModifiedBy>Pascal Graf</cp:lastModifiedBy>
  <cp:revision>158</cp:revision>
  <cp:lastPrinted>2019-04-12T08:59:46Z</cp:lastPrinted>
  <dcterms:created xsi:type="dcterms:W3CDTF">2019-04-01T08:48:23Z</dcterms:created>
  <dcterms:modified xsi:type="dcterms:W3CDTF">2023-05-09T11:45:32Z</dcterms:modified>
</cp:coreProperties>
</file>