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58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01"/>
  </p:normalViewPr>
  <p:slideViewPr>
    <p:cSldViewPr snapToGrid="0" snapToObjects="1">
      <p:cViewPr>
        <p:scale>
          <a:sx n="119" d="100"/>
          <a:sy n="119" d="100"/>
        </p:scale>
        <p:origin x="312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5F82-5562-0143-9D58-EC525A6C5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512" y="1876301"/>
            <a:ext cx="9357130" cy="2684942"/>
          </a:xfrm>
        </p:spPr>
        <p:txBody>
          <a:bodyPr/>
          <a:lstStyle/>
          <a:p>
            <a:pPr algn="ctr"/>
            <a:br>
              <a:rPr lang="en-DE" sz="4400" u="sng" dirty="0">
                <a:solidFill>
                  <a:schemeClr val="tx1"/>
                </a:solidFill>
              </a:rPr>
            </a:br>
            <a:br>
              <a:rPr lang="en-DE" sz="4400" u="sng" dirty="0">
                <a:solidFill>
                  <a:schemeClr val="tx1"/>
                </a:solidFill>
              </a:rPr>
            </a:br>
            <a:br>
              <a:rPr lang="en-DE" sz="4400" u="sng" dirty="0">
                <a:solidFill>
                  <a:schemeClr val="tx1"/>
                </a:solidFill>
              </a:rPr>
            </a:br>
            <a:r>
              <a:rPr lang="en-DE" sz="4400" u="sng" dirty="0">
                <a:solidFill>
                  <a:schemeClr val="tx1"/>
                </a:solidFill>
              </a:rPr>
              <a:t>Master Thesis </a:t>
            </a:r>
            <a:br>
              <a:rPr lang="en-DE" sz="4400" u="sng" dirty="0">
                <a:solidFill>
                  <a:schemeClr val="tx1"/>
                </a:solidFill>
              </a:rPr>
            </a:br>
            <a:br>
              <a:rPr lang="en-DE" sz="4400" dirty="0">
                <a:solidFill>
                  <a:schemeClr val="tx1"/>
                </a:solidFill>
              </a:rPr>
            </a:br>
            <a:r>
              <a:rPr lang="en-DE" sz="4000" i="1" dirty="0">
                <a:solidFill>
                  <a:schemeClr val="tx1"/>
                </a:solidFill>
              </a:rPr>
              <a:t>Video Representation Analysis</a:t>
            </a:r>
            <a:endParaRPr lang="en-DE" sz="4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7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Experiments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Content Understanding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12073" cy="4605971"/>
          </a:xfrm>
        </p:spPr>
        <p:txBody>
          <a:bodyPr>
            <a:normAutofit/>
          </a:bodyPr>
          <a:lstStyle/>
          <a:p>
            <a:r>
              <a:rPr lang="en-DE" dirty="0"/>
              <a:t>Results</a:t>
            </a:r>
          </a:p>
          <a:p>
            <a:pPr lvl="1"/>
            <a:r>
              <a:rPr lang="en-DE" dirty="0"/>
              <a:t>CNN-based models perform best. Some examples: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  <a:p>
            <a:pPr lvl="1"/>
            <a:r>
              <a:rPr lang="en-DE" dirty="0"/>
              <a:t>All models show a strong bias to towards a center position </a:t>
            </a:r>
            <a:br>
              <a:rPr lang="en-DE" dirty="0"/>
            </a:br>
            <a:r>
              <a:rPr lang="en-DE" dirty="0">
                <a:sym typeface="Wingdings" pitchFamily="2" charset="2"/>
              </a:rPr>
              <a:t> high error for bounding boxes at the sides</a:t>
            </a:r>
          </a:p>
          <a:p>
            <a:pPr lvl="1"/>
            <a:r>
              <a:rPr lang="en-DE" dirty="0">
                <a:sym typeface="Wingdings" pitchFamily="2" charset="2"/>
              </a:rPr>
              <a:t>Performance varies strongly between video classes </a:t>
            </a:r>
            <a:br>
              <a:rPr lang="en-DE" dirty="0">
                <a:sym typeface="Wingdings" pitchFamily="2" charset="2"/>
              </a:rPr>
            </a:br>
            <a:r>
              <a:rPr lang="en-DE" dirty="0">
                <a:sym typeface="Wingdings" pitchFamily="2" charset="2"/>
              </a:rPr>
              <a:t>(person less relevant for some classes than for others?)</a:t>
            </a:r>
          </a:p>
          <a:p>
            <a:pPr marL="457200" lvl="1" indent="0">
              <a:buNone/>
            </a:pPr>
            <a:r>
              <a:rPr lang="en-DE" u="sng" dirty="0">
                <a:solidFill>
                  <a:srgbClr val="C00000"/>
                </a:solidFill>
              </a:rPr>
              <a:t>Further ideas:</a:t>
            </a:r>
            <a:r>
              <a:rPr lang="en-DE" dirty="0">
                <a:solidFill>
                  <a:srgbClr val="C00000"/>
                </a:solidFill>
              </a:rPr>
              <a:t> </a:t>
            </a:r>
            <a:r>
              <a:rPr lang="en-DE" dirty="0">
                <a:solidFill>
                  <a:schemeClr val="tx1"/>
                </a:solidFill>
              </a:rPr>
              <a:t>• compare classification performance when removing bbox/segmentation mask 				   and the background</a:t>
            </a:r>
            <a:br>
              <a:rPr lang="en-DE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			• label other relevant features (guitar, basketball etc.)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335690-6585-B948-8FD2-3FE1FF344765}"/>
              </a:ext>
            </a:extLst>
          </p:cNvPr>
          <p:cNvGrpSpPr/>
          <p:nvPr/>
        </p:nvGrpSpPr>
        <p:grpSpPr>
          <a:xfrm>
            <a:off x="1578796" y="2927082"/>
            <a:ext cx="4280908" cy="1440000"/>
            <a:chOff x="1569171" y="2850082"/>
            <a:chExt cx="4280908" cy="1440000"/>
          </a:xfrm>
        </p:grpSpPr>
        <p:pic>
          <p:nvPicPr>
            <p:cNvPr id="5" name="Picture 4" descr="A person with his hand on his face&#10;&#10;Description automatically generated with medium confidence">
              <a:extLst>
                <a:ext uri="{FF2B5EF4-FFF2-40B4-BE49-F238E27FC236}">
                  <a16:creationId xmlns:a16="http://schemas.microsoft.com/office/drawing/2014/main" id="{ACC38747-31EB-A443-A09B-EE29E9DD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171" y="2850082"/>
              <a:ext cx="1440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A person playing golf&#10;&#10;Description automatically generated with medium confidence">
              <a:extLst>
                <a:ext uri="{FF2B5EF4-FFF2-40B4-BE49-F238E27FC236}">
                  <a16:creationId xmlns:a16="http://schemas.microsoft.com/office/drawing/2014/main" id="{B842FE2C-2970-654B-8686-B32D5B62C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723" y="2850082"/>
              <a:ext cx="145152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2BD605-6CC5-A04E-ADBB-AB462453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144" y="2850082"/>
              <a:ext cx="1381935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5294A-4B61-3E45-A49B-EC3AD341C55A}"/>
              </a:ext>
            </a:extLst>
          </p:cNvPr>
          <p:cNvGrpSpPr/>
          <p:nvPr/>
        </p:nvGrpSpPr>
        <p:grpSpPr>
          <a:xfrm>
            <a:off x="6332298" y="2217599"/>
            <a:ext cx="3240000" cy="2149483"/>
            <a:chOff x="6368112" y="1801042"/>
            <a:chExt cx="3240000" cy="2149483"/>
          </a:xfrm>
        </p:grpSpPr>
        <p:pic>
          <p:nvPicPr>
            <p:cNvPr id="13" name="Picture 12" descr="A person swinging a golf club&#10;&#10;Description automatically generated with medium confidence">
              <a:extLst>
                <a:ext uri="{FF2B5EF4-FFF2-40B4-BE49-F238E27FC236}">
                  <a16:creationId xmlns:a16="http://schemas.microsoft.com/office/drawing/2014/main" id="{D50B095A-4291-A746-8DBC-EB9F3CEF23D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8112" y="2870525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 descr="A person writing on a whiteboard&#10;&#10;Description automatically generated">
              <a:extLst>
                <a:ext uri="{FF2B5EF4-FFF2-40B4-BE49-F238E27FC236}">
                  <a16:creationId xmlns:a16="http://schemas.microsoft.com/office/drawing/2014/main" id="{BB71DD6A-6788-3E4C-8A2B-8E541AAE3F4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68112" y="1808582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 descr="No image&#10;&#10;Description automatically generated">
              <a:extLst>
                <a:ext uri="{FF2B5EF4-FFF2-40B4-BE49-F238E27FC236}">
                  <a16:creationId xmlns:a16="http://schemas.microsoft.com/office/drawing/2014/main" id="{10D93FE9-D3D3-9A45-95F1-8FD45D62247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8112" y="1801042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Picture 2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95E2615-4EE5-7E46-AECA-440D3F647F4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48112" y="1808582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Picture 30" descr="A picture containing text, light&#10;&#10;Description automatically generated">
              <a:extLst>
                <a:ext uri="{FF2B5EF4-FFF2-40B4-BE49-F238E27FC236}">
                  <a16:creationId xmlns:a16="http://schemas.microsoft.com/office/drawing/2014/main" id="{FBDEDFA7-2577-EB40-8C90-03811B463BA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48112" y="2870525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7A6A78D-8C01-A941-BA98-3DCE0B48800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8112" y="2870525"/>
              <a:ext cx="108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129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Experiments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KNN Classification and Visualization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12073" cy="4605971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Generation of 2D representations with ScaNN (Google Research)</a:t>
            </a:r>
          </a:p>
          <a:p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Compare classification performance based on nearest neighbors </a:t>
            </a:r>
          </a:p>
          <a:p>
            <a:pPr lvl="1"/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As expected, supervised models perform much better</a:t>
            </a:r>
          </a:p>
          <a:p>
            <a:pPr lvl="1"/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VideoMAE significantly better than VIMPAC</a:t>
            </a:r>
          </a:p>
          <a:p>
            <a:endParaRPr lang="en-DE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Visualization with t-sne</a:t>
            </a:r>
          </a:p>
          <a:p>
            <a:endParaRPr lang="en-DE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DE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613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D9EF958-9999-284C-AAE3-DB5D7B96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1" y="312568"/>
            <a:ext cx="5760000" cy="406646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42FC206-E3DE-5A49-A035-2333A162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45" y="2283454"/>
            <a:ext cx="5760000" cy="4066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1AAC8-F52F-4644-8823-9F3A9AA93C6A}"/>
              </a:ext>
            </a:extLst>
          </p:cNvPr>
          <p:cNvSpPr txBox="1"/>
          <p:nvPr/>
        </p:nvSpPr>
        <p:spPr>
          <a:xfrm>
            <a:off x="4187537" y="929249"/>
            <a:ext cx="6816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C00000"/>
                </a:solidFill>
              </a:rPr>
              <a:t>MViT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33C42-C182-CF4D-B500-95AB3DA0FD69}"/>
              </a:ext>
            </a:extLst>
          </p:cNvPr>
          <p:cNvSpPr txBox="1"/>
          <p:nvPr/>
        </p:nvSpPr>
        <p:spPr>
          <a:xfrm>
            <a:off x="6719455" y="2858495"/>
            <a:ext cx="5728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C00000"/>
                </a:solidFill>
              </a:rPr>
              <a:t>X3D</a:t>
            </a:r>
          </a:p>
        </p:txBody>
      </p:sp>
    </p:spTree>
    <p:extLst>
      <p:ext uri="{BB962C8B-B14F-4D97-AF65-F5344CB8AC3E}">
        <p14:creationId xmlns:p14="http://schemas.microsoft.com/office/powerpoint/2010/main" val="310882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5AC99FB-AD84-A948-9375-E1993B30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4" y="312569"/>
            <a:ext cx="5760000" cy="406646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20CF40-6ED7-AF46-9558-C3482C20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08" y="2283454"/>
            <a:ext cx="5760000" cy="4066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58688-C6BE-5048-B240-F1DCE1F2CEAD}"/>
              </a:ext>
            </a:extLst>
          </p:cNvPr>
          <p:cNvSpPr txBox="1"/>
          <p:nvPr/>
        </p:nvSpPr>
        <p:spPr>
          <a:xfrm>
            <a:off x="4308763" y="884222"/>
            <a:ext cx="937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VIMPAC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82528-497C-F94A-9234-F073F0A83771}"/>
              </a:ext>
            </a:extLst>
          </p:cNvPr>
          <p:cNvSpPr txBox="1"/>
          <p:nvPr/>
        </p:nvSpPr>
        <p:spPr>
          <a:xfrm>
            <a:off x="6324603" y="2875813"/>
            <a:ext cx="120776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C00000"/>
                </a:solidFill>
              </a:rPr>
              <a:t>VideoMAE</a:t>
            </a:r>
          </a:p>
        </p:txBody>
      </p:sp>
    </p:spTree>
    <p:extLst>
      <p:ext uri="{BB962C8B-B14F-4D97-AF65-F5344CB8AC3E}">
        <p14:creationId xmlns:p14="http://schemas.microsoft.com/office/powerpoint/2010/main" val="41979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Experiments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KNN Classification and Visualization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12073" cy="4605971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Generation of 2D representations with ScaNN (Google Research)</a:t>
            </a:r>
          </a:p>
          <a:p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Compare classification performance based on nearest neighbors </a:t>
            </a:r>
          </a:p>
          <a:p>
            <a:pPr lvl="1"/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As expected, supervised models perform much better</a:t>
            </a:r>
          </a:p>
          <a:p>
            <a:pPr lvl="1"/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VideoMAE significantly better than VIMPAC</a:t>
            </a:r>
          </a:p>
          <a:p>
            <a:endParaRPr lang="en-DE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Visualization with t-sne</a:t>
            </a:r>
          </a:p>
          <a:p>
            <a:pPr lvl="1"/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Supervised models have much more compact representations</a:t>
            </a:r>
          </a:p>
          <a:p>
            <a:pPr lvl="1"/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Some representations denser than others (MViT vs. X3D)</a:t>
            </a:r>
          </a:p>
          <a:p>
            <a:pPr lvl="1"/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VideoMAE seems to have more compact clusters than VIMPAC</a:t>
            </a:r>
          </a:p>
          <a:p>
            <a:pPr marL="457200" lvl="1" indent="0">
              <a:buNone/>
            </a:pPr>
            <a:endParaRPr lang="en-DE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DE" u="sng" dirty="0">
                <a:solidFill>
                  <a:srgbClr val="C00000"/>
                </a:solidFill>
                <a:sym typeface="Wingdings" pitchFamily="2" charset="2"/>
              </a:rPr>
              <a:t>Further ideas:</a:t>
            </a:r>
            <a:r>
              <a:rPr lang="en-DE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• Inspect commonalities between outliers and “wrong” clusters</a:t>
            </a:r>
          </a:p>
          <a:p>
            <a:pPr marL="0" indent="0">
              <a:buNone/>
            </a:pPr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			  • Analyze relationships between clusters (basketball – football - baseball)</a:t>
            </a:r>
          </a:p>
        </p:txBody>
      </p:sp>
    </p:spTree>
    <p:extLst>
      <p:ext uri="{BB962C8B-B14F-4D97-AF65-F5344CB8AC3E}">
        <p14:creationId xmlns:p14="http://schemas.microsoft.com/office/powerpoint/2010/main" val="3643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5422AD-937B-E145-94D9-13EB2DD694EE}"/>
              </a:ext>
            </a:extLst>
          </p:cNvPr>
          <p:cNvSpPr/>
          <p:nvPr/>
        </p:nvSpPr>
        <p:spPr>
          <a:xfrm>
            <a:off x="985838" y="1857565"/>
            <a:ext cx="6757987" cy="20002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9FE73-FD4E-734F-91A9-8A82E68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Video Representation Analysis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Objectives</a:t>
            </a:r>
            <a:endParaRPr lang="en-DE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4EE1-4959-B644-B3D0-36C7D164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294643" cy="4268786"/>
          </a:xfrm>
        </p:spPr>
        <p:txBody>
          <a:bodyPr>
            <a:normAutofit/>
          </a:bodyPr>
          <a:lstStyle/>
          <a:p>
            <a:endParaRPr lang="en-DE" sz="2400" dirty="0"/>
          </a:p>
          <a:p>
            <a:endParaRPr lang="en-DE" sz="2400" dirty="0"/>
          </a:p>
          <a:p>
            <a:endParaRPr lang="en-DE" sz="2400" dirty="0"/>
          </a:p>
          <a:p>
            <a:endParaRPr lang="en-DE" sz="2400" dirty="0"/>
          </a:p>
          <a:p>
            <a:r>
              <a:rPr lang="en-DE" dirty="0"/>
              <a:t>What information is stored in the internal representations?</a:t>
            </a:r>
          </a:p>
          <a:p>
            <a:pPr lvl="1"/>
            <a:r>
              <a:rPr lang="en-DE" dirty="0"/>
              <a:t>Temporal information</a:t>
            </a:r>
          </a:p>
          <a:p>
            <a:pPr lvl="1"/>
            <a:r>
              <a:rPr lang="en-DE" dirty="0"/>
              <a:t>Content information (about objects, background etc.)</a:t>
            </a:r>
          </a:p>
          <a:p>
            <a:pPr lvl="1"/>
            <a:r>
              <a:rPr lang="en-DE" dirty="0"/>
              <a:t>Differences between training objectives (supervised vs. unsupervised)</a:t>
            </a:r>
          </a:p>
          <a:p>
            <a:pPr lvl="1"/>
            <a:r>
              <a:rPr lang="en-DE" dirty="0"/>
              <a:t>Differences between architectures (CNN vs Transformer)</a:t>
            </a:r>
          </a:p>
          <a:p>
            <a:pPr lvl="1"/>
            <a:r>
              <a:rPr lang="en-DE" dirty="0"/>
              <a:t>Importance of pre-training dataset (spatially-heavy vs. temporally-heavy)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7F971-C36C-974F-85FB-D21076E8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4" y="2059176"/>
            <a:ext cx="1580326" cy="1588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iagonal Stripe 5">
            <a:extLst>
              <a:ext uri="{FF2B5EF4-FFF2-40B4-BE49-F238E27FC236}">
                <a16:creationId xmlns:a16="http://schemas.microsoft.com/office/drawing/2014/main" id="{A342E059-F0B1-1C45-AE8D-B9F4D74E5CDC}"/>
              </a:ext>
            </a:extLst>
          </p:cNvPr>
          <p:cNvSpPr/>
          <p:nvPr/>
        </p:nvSpPr>
        <p:spPr>
          <a:xfrm rot="2700000" flipH="1">
            <a:off x="2646688" y="2245490"/>
            <a:ext cx="1177438" cy="1155220"/>
          </a:xfrm>
          <a:prstGeom prst="diagStrip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140D55-9D26-FC41-9413-8927D5D1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38" y="2327679"/>
            <a:ext cx="35052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8FB16E-BF6E-DD47-B1CC-17D3848F0D90}"/>
              </a:ext>
            </a:extLst>
          </p:cNvPr>
          <p:cNvSpPr txBox="1"/>
          <p:nvPr/>
        </p:nvSpPr>
        <p:spPr>
          <a:xfrm>
            <a:off x="4047996" y="191471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 Classifcation</a:t>
            </a:r>
          </a:p>
        </p:txBody>
      </p:sp>
    </p:spTree>
    <p:extLst>
      <p:ext uri="{BB962C8B-B14F-4D97-AF65-F5344CB8AC3E}">
        <p14:creationId xmlns:p14="http://schemas.microsoft.com/office/powerpoint/2010/main" val="27089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275A-35AA-0041-9C0B-4718006A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Video Representation Analysis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Objectives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5871-73A2-C342-B616-B4C2B363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9220154" cy="30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Use video representation of pretrained model for different </a:t>
            </a:r>
            <a:r>
              <a:rPr lang="en-DE" b="1" dirty="0"/>
              <a:t>readout tasks</a:t>
            </a:r>
            <a:br>
              <a:rPr lang="en-DE" dirty="0"/>
            </a:br>
            <a:r>
              <a:rPr lang="en-DE" dirty="0"/>
              <a:t>(freeze backbone model &amp; train small network on top)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84191-C98F-DE46-ACA3-E88A4FE25D47}"/>
              </a:ext>
            </a:extLst>
          </p:cNvPr>
          <p:cNvSpPr/>
          <p:nvPr/>
        </p:nvSpPr>
        <p:spPr>
          <a:xfrm>
            <a:off x="828675" y="3071072"/>
            <a:ext cx="6172200" cy="21716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79D8A-E206-3746-8FBC-86E5CA4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8" y="3346867"/>
            <a:ext cx="1580326" cy="1588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72514A0-2E50-7441-BBA9-A4977F44AF56}"/>
              </a:ext>
            </a:extLst>
          </p:cNvPr>
          <p:cNvSpPr/>
          <p:nvPr/>
        </p:nvSpPr>
        <p:spPr>
          <a:xfrm rot="2700000" flipH="1">
            <a:off x="2530514" y="3533181"/>
            <a:ext cx="1177438" cy="1155220"/>
          </a:xfrm>
          <a:prstGeom prst="diagStrip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6D2B97-7DB8-654E-BB30-0F4A556B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33841"/>
              </p:ext>
            </p:extLst>
          </p:nvPr>
        </p:nvGraphicFramePr>
        <p:xfrm>
          <a:off x="3902963" y="3227720"/>
          <a:ext cx="2934928" cy="18542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928">
                  <a:extLst>
                    <a:ext uri="{9D8B030D-6E8A-4147-A177-3AD203B41FA5}">
                      <a16:colId xmlns:a16="http://schemas.microsoft.com/office/drawing/2014/main" val="4091102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Temporal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6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Object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/>
                        <a:t>Segmentation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2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KNN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5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4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Video Representation Analysis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Analyzed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CNN-based </a:t>
            </a:r>
          </a:p>
          <a:p>
            <a:pPr lvl="1"/>
            <a:r>
              <a:rPr lang="en-DE" dirty="0"/>
              <a:t>X3D (supervised, 16 input frames)</a:t>
            </a:r>
          </a:p>
          <a:p>
            <a:pPr lvl="1"/>
            <a:r>
              <a:rPr lang="en-DE" dirty="0"/>
              <a:t>Slow (supervised, 8 input frames)</a:t>
            </a:r>
          </a:p>
          <a:p>
            <a:pPr lvl="1"/>
            <a:r>
              <a:rPr lang="en-DE" dirty="0"/>
              <a:t>Slow-Fast (supervised, two-stream: 8 and 32 input frames)</a:t>
            </a:r>
          </a:p>
          <a:p>
            <a:endParaRPr lang="en-DE" dirty="0"/>
          </a:p>
          <a:p>
            <a:r>
              <a:rPr lang="en-DE" dirty="0"/>
              <a:t>Transformer-based</a:t>
            </a:r>
          </a:p>
          <a:p>
            <a:pPr lvl="1"/>
            <a:r>
              <a:rPr lang="en-DE" dirty="0"/>
              <a:t>VIMPAC (unsupervised, 5 input frames)</a:t>
            </a:r>
          </a:p>
          <a:p>
            <a:pPr lvl="1"/>
            <a:r>
              <a:rPr lang="en-DE" dirty="0"/>
              <a:t>MViT (supervised, 16 input frames)</a:t>
            </a:r>
          </a:p>
          <a:p>
            <a:pPr lvl="1"/>
            <a:r>
              <a:rPr lang="en-DE" dirty="0"/>
              <a:t>VideoMAE (unsupervised, 16 input frames)</a:t>
            </a:r>
          </a:p>
        </p:txBody>
      </p:sp>
    </p:spTree>
    <p:extLst>
      <p:ext uri="{BB962C8B-B14F-4D97-AF65-F5344CB8AC3E}">
        <p14:creationId xmlns:p14="http://schemas.microsoft.com/office/powerpoint/2010/main" val="309733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Experiments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Temporal Understanding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Original Video 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Permutation Prediction (defined as a classifcation task)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3D4EF-B6DE-1942-AB7C-7D0437B1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08" y="2616200"/>
            <a:ext cx="1440000" cy="1440000"/>
          </a:xfrm>
          <a:prstGeom prst="rect">
            <a:avLst/>
          </a:prstGeom>
        </p:spPr>
      </p:pic>
      <p:pic>
        <p:nvPicPr>
          <p:cNvPr id="7" name="Picture 6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C29E2F17-44E0-D648-A0C5-E015A8C4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28" y="2616200"/>
            <a:ext cx="1440000" cy="1440000"/>
          </a:xfrm>
          <a:prstGeom prst="rect">
            <a:avLst/>
          </a:prstGeom>
        </p:spPr>
      </p:pic>
      <p:pic>
        <p:nvPicPr>
          <p:cNvPr id="9" name="Picture 8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A8F9FD0A-50DF-B548-9CE8-854D16B3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36" y="2616200"/>
            <a:ext cx="1440000" cy="1440000"/>
          </a:xfrm>
          <a:prstGeom prst="rect">
            <a:avLst/>
          </a:prstGeom>
        </p:spPr>
      </p:pic>
      <p:pic>
        <p:nvPicPr>
          <p:cNvPr id="11" name="Picture 10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F00446AE-E577-634F-AFCB-648E1ED9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44" y="2616200"/>
            <a:ext cx="1440000" cy="1440000"/>
          </a:xfrm>
          <a:prstGeom prst="rect">
            <a:avLst/>
          </a:prstGeom>
        </p:spPr>
      </p:pic>
      <p:pic>
        <p:nvPicPr>
          <p:cNvPr id="13" name="Picture 12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A0E200AE-6391-B245-B9AB-4DF74824E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52" y="2616200"/>
            <a:ext cx="1440000" cy="14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4E47CC-2248-F346-AC2D-1F69F7BE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6" y="4793865"/>
            <a:ext cx="1440000" cy="1440000"/>
          </a:xfrm>
          <a:prstGeom prst="rect">
            <a:avLst/>
          </a:prstGeom>
        </p:spPr>
      </p:pic>
      <p:pic>
        <p:nvPicPr>
          <p:cNvPr id="15" name="Picture 14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62C8F05C-5664-4C4E-8AEF-ED9FA85C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40" y="4791428"/>
            <a:ext cx="1440000" cy="1440000"/>
          </a:xfrm>
          <a:prstGeom prst="rect">
            <a:avLst/>
          </a:prstGeom>
        </p:spPr>
      </p:pic>
      <p:pic>
        <p:nvPicPr>
          <p:cNvPr id="16" name="Picture 15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F67FEAE9-E801-C648-84F3-189DD65B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08" y="4793865"/>
            <a:ext cx="1440000" cy="1440000"/>
          </a:xfrm>
          <a:prstGeom prst="rect">
            <a:avLst/>
          </a:prstGeom>
        </p:spPr>
      </p:pic>
      <p:pic>
        <p:nvPicPr>
          <p:cNvPr id="17" name="Picture 16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A287AD21-EE0E-4E43-97D4-533061D0E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424" y="4793865"/>
            <a:ext cx="1440000" cy="1440000"/>
          </a:xfrm>
          <a:prstGeom prst="rect">
            <a:avLst/>
          </a:prstGeom>
        </p:spPr>
      </p:pic>
      <p:pic>
        <p:nvPicPr>
          <p:cNvPr id="18" name="Picture 17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29BC2CCB-29DD-0444-A94F-74C219E17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332" y="4793865"/>
            <a:ext cx="14400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33BE30-3934-5F40-9CF6-314C85072135}"/>
              </a:ext>
            </a:extLst>
          </p:cNvPr>
          <p:cNvSpPr txBox="1"/>
          <p:nvPr/>
        </p:nvSpPr>
        <p:spPr>
          <a:xfrm>
            <a:off x="1667361" y="4441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EFFCE-9A8C-7A4F-86B5-EB8D8E6A2024}"/>
              </a:ext>
            </a:extLst>
          </p:cNvPr>
          <p:cNvSpPr txBox="1"/>
          <p:nvPr/>
        </p:nvSpPr>
        <p:spPr>
          <a:xfrm>
            <a:off x="3152269" y="44460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B44D7C-B967-344F-A50D-A467B32035EB}"/>
              </a:ext>
            </a:extLst>
          </p:cNvPr>
          <p:cNvSpPr txBox="1"/>
          <p:nvPr/>
        </p:nvSpPr>
        <p:spPr>
          <a:xfrm>
            <a:off x="4637177" y="4441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E9D53-20FE-AA42-AF1C-B6E476A7B4C7}"/>
              </a:ext>
            </a:extLst>
          </p:cNvPr>
          <p:cNvSpPr txBox="1"/>
          <p:nvPr/>
        </p:nvSpPr>
        <p:spPr>
          <a:xfrm>
            <a:off x="6122085" y="4441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B1BD8-AA8E-0946-A85A-CF7B9EF3F124}"/>
              </a:ext>
            </a:extLst>
          </p:cNvPr>
          <p:cNvSpPr txBox="1"/>
          <p:nvPr/>
        </p:nvSpPr>
        <p:spPr>
          <a:xfrm>
            <a:off x="7606993" y="4441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284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Experiments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Temporal Understanding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Reversed (50 % probability for the video to be reversed </a:t>
            </a:r>
            <a:r>
              <a:rPr lang="en-DE" dirty="0">
                <a:sym typeface="Wingdings" pitchFamily="2" charset="2"/>
              </a:rPr>
              <a:t> classification)</a:t>
            </a: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sz="100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Blackout (predict which frame is blacked-out </a:t>
            </a:r>
            <a:r>
              <a:rPr lang="en-DE" dirty="0">
                <a:sym typeface="Wingdings" pitchFamily="2" charset="2"/>
              </a:rPr>
              <a:t> classification)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3D4EF-B6DE-1942-AB7C-7D0437B1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40" y="276643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C29E2F17-44E0-D648-A0C5-E015A8C4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32" y="276643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A8F9FD0A-50DF-B548-9CE8-854D16B3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36" y="2770202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F00446AE-E577-634F-AFCB-648E1ED9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516" y="276643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A0E200AE-6391-B245-B9AB-4DF74824E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608" y="2770202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E19040-A7AE-4C40-AC5B-3E5EB63673BE}"/>
              </a:ext>
            </a:extLst>
          </p:cNvPr>
          <p:cNvSpPr txBox="1"/>
          <p:nvPr/>
        </p:nvSpPr>
        <p:spPr>
          <a:xfrm>
            <a:off x="1718669" y="2425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E3C73-467E-8D4B-A223-01EDC3C23D59}"/>
              </a:ext>
            </a:extLst>
          </p:cNvPr>
          <p:cNvSpPr txBox="1"/>
          <p:nvPr/>
        </p:nvSpPr>
        <p:spPr>
          <a:xfrm>
            <a:off x="3203577" y="2430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7F6A7D-B60B-B548-9BCD-F74CD1CE2DBE}"/>
              </a:ext>
            </a:extLst>
          </p:cNvPr>
          <p:cNvSpPr txBox="1"/>
          <p:nvPr/>
        </p:nvSpPr>
        <p:spPr>
          <a:xfrm>
            <a:off x="4688485" y="2425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CC0D89-0452-CB40-8CB3-97EB05C8DC74}"/>
              </a:ext>
            </a:extLst>
          </p:cNvPr>
          <p:cNvSpPr txBox="1"/>
          <p:nvPr/>
        </p:nvSpPr>
        <p:spPr>
          <a:xfrm>
            <a:off x="6173393" y="2425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54657-7ADD-7B4A-94E1-2B95AEA86118}"/>
              </a:ext>
            </a:extLst>
          </p:cNvPr>
          <p:cNvSpPr txBox="1"/>
          <p:nvPr/>
        </p:nvSpPr>
        <p:spPr>
          <a:xfrm>
            <a:off x="7658301" y="2425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D05907F0-F7C6-BC4A-BF15-1FD7330EC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5332" y="4724051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269194-1028-A84C-8EFE-2977F57C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96" y="4724051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7186B210-58F0-3546-B0AB-0ED06481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16" y="4724051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86DC26FB-25E3-084D-9818-78711A50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24" y="4724051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6B83A50E-1CA4-7D4B-A57A-14D4D5F7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240" y="4724051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4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Experiments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Temporal Understanding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94439" cy="4605971"/>
          </a:xfrm>
        </p:spPr>
        <p:txBody>
          <a:bodyPr>
            <a:normAutofit/>
          </a:bodyPr>
          <a:lstStyle/>
          <a:p>
            <a:r>
              <a:rPr lang="en-DE" dirty="0"/>
              <a:t>Whiteout (predict which frame is whitened-out </a:t>
            </a:r>
            <a:r>
              <a:rPr lang="en-DE" dirty="0">
                <a:sym typeface="Wingdings" pitchFamily="2" charset="2"/>
              </a:rPr>
              <a:t> classification)</a:t>
            </a: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Results:</a:t>
            </a:r>
          </a:p>
          <a:p>
            <a:pPr lvl="1"/>
            <a:r>
              <a:rPr lang="en-DE" dirty="0"/>
              <a:t>Permutation &amp; Reverse prediction is not solvable for any model</a:t>
            </a:r>
          </a:p>
          <a:p>
            <a:pPr lvl="1"/>
            <a:r>
              <a:rPr lang="en-DE" dirty="0"/>
              <a:t>Unsupervised models perform best in all tasks (particularly well in Blackout / Whiteout)</a:t>
            </a:r>
          </a:p>
          <a:p>
            <a:pPr lvl="1"/>
            <a:r>
              <a:rPr lang="en-DE" dirty="0"/>
              <a:t>No difference between MViT and CNN-based models </a:t>
            </a:r>
            <a:br>
              <a:rPr lang="en-DE" dirty="0"/>
            </a:br>
            <a:r>
              <a:rPr lang="en-DE" dirty="0"/>
              <a:t>	</a:t>
            </a:r>
            <a:r>
              <a:rPr lang="en-DE" dirty="0">
                <a:sym typeface="Wingdings" pitchFamily="2" charset="2"/>
              </a:rPr>
              <a:t> temporal understanding seems to be subject to training objective, not architecture)</a:t>
            </a:r>
          </a:p>
          <a:p>
            <a:pPr marL="457200" lvl="1" indent="0">
              <a:buNone/>
            </a:pPr>
            <a:r>
              <a:rPr lang="en-DE" u="sng" dirty="0">
                <a:solidFill>
                  <a:srgbClr val="C00000"/>
                </a:solidFill>
                <a:sym typeface="Wingdings" pitchFamily="2" charset="2"/>
              </a:rPr>
              <a:t>Further ideas:</a:t>
            </a:r>
            <a:r>
              <a:rPr lang="en-DE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DE" dirty="0">
                <a:sym typeface="Wingdings" pitchFamily="2" charset="2"/>
              </a:rPr>
              <a:t>	• How does the classifcation performance change for these augmentations?</a:t>
            </a:r>
            <a:br>
              <a:rPr lang="en-DE" dirty="0">
                <a:sym typeface="Wingdings" pitchFamily="2" charset="2"/>
              </a:rPr>
            </a:br>
            <a:r>
              <a:rPr lang="en-DE" dirty="0">
                <a:sym typeface="Wingdings" pitchFamily="2" charset="2"/>
              </a:rPr>
              <a:t>			</a:t>
            </a:r>
            <a:r>
              <a:rPr lang="en-DE" dirty="0">
                <a:solidFill>
                  <a:schemeClr val="tx1"/>
                </a:solidFill>
                <a:sym typeface="Wingdings" pitchFamily="2" charset="2"/>
              </a:rPr>
              <a:t>• </a:t>
            </a:r>
            <a:r>
              <a:rPr lang="en-DE" dirty="0">
                <a:sym typeface="Wingdings" pitchFamily="2" charset="2"/>
              </a:rPr>
              <a:t>Is the pre-training dataset relevant for the temporal understanding? </a:t>
            </a:r>
            <a:br>
              <a:rPr lang="en-DE" dirty="0">
                <a:sym typeface="Wingdings" pitchFamily="2" charset="2"/>
              </a:rPr>
            </a:br>
            <a:r>
              <a:rPr lang="en-DE" dirty="0">
                <a:sym typeface="Wingdings" pitchFamily="2" charset="2"/>
              </a:rPr>
              <a:t>			  (all models pretrained on kinetics-400)</a:t>
            </a:r>
          </a:p>
          <a:p>
            <a:pPr marL="457200" lvl="1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3D4EF-B6DE-1942-AB7C-7D0437B1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08" y="251995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A8F9FD0A-50DF-B548-9CE8-854D16B3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336" y="251995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erson playing tennis&#10;&#10;Description automatically generated with medium confidence">
            <a:extLst>
              <a:ext uri="{FF2B5EF4-FFF2-40B4-BE49-F238E27FC236}">
                <a16:creationId xmlns:a16="http://schemas.microsoft.com/office/drawing/2014/main" id="{F00446AE-E577-634F-AFCB-648E1ED94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44" y="251995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A0E200AE-6391-B245-B9AB-4DF74824E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152" y="251995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2DA5C339-BADB-6B48-884F-7E046814C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428" y="251995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09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B8-BF35-1C46-A99F-EFF984A6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Video Representation Analysis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Temporal Understanding: Initial Findings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FE7A-EEA0-6F43-9A4E-E595D14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38230" cy="3880773"/>
          </a:xfrm>
        </p:spPr>
        <p:txBody>
          <a:bodyPr>
            <a:normAutofit/>
          </a:bodyPr>
          <a:lstStyle/>
          <a:p>
            <a:r>
              <a:rPr lang="en-DE" dirty="0"/>
              <a:t>I3D: Sensitivity towards appearance augmentations (saturation, clahe, …)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pPr marL="0" indent="0">
              <a:buNone/>
            </a:pPr>
            <a:endParaRPr lang="en-DE" sz="2000" dirty="0"/>
          </a:p>
          <a:p>
            <a:r>
              <a:rPr lang="en-DE" dirty="0"/>
              <a:t>Dataset analysis: single frame prediction with Resnet50 (Imagenet pretrained)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E284E-2DCA-2641-A9DC-7ABE2552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4" y="2639751"/>
            <a:ext cx="1539273" cy="1530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9DFDA-6316-3E4B-B9BB-4C542072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80" y="2626725"/>
            <a:ext cx="1539273" cy="1531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2258A9E-55DA-784C-B711-4D871723077E}"/>
              </a:ext>
            </a:extLst>
          </p:cNvPr>
          <p:cNvGraphicFramePr>
            <a:graphicFrameLocks noGrp="1"/>
          </p:cNvGraphicFramePr>
          <p:nvPr/>
        </p:nvGraphicFramePr>
        <p:xfrm>
          <a:off x="2609047" y="2836114"/>
          <a:ext cx="263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463">
                  <a:extLst>
                    <a:ext uri="{9D8B030D-6E8A-4147-A177-3AD203B41FA5}">
                      <a16:colId xmlns:a16="http://schemas.microsoft.com/office/drawing/2014/main" val="1610150822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29057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66.8 %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(-10.1 %)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83.9 %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(-7.1 %)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88.9 %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(-5.3 %)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394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48C3EE-B8BC-774F-8FC0-745DB12A9B96}"/>
              </a:ext>
            </a:extLst>
          </p:cNvPr>
          <p:cNvGraphicFramePr>
            <a:graphicFrameLocks noGrp="1"/>
          </p:cNvGraphicFramePr>
          <p:nvPr/>
        </p:nvGraphicFramePr>
        <p:xfrm>
          <a:off x="7389630" y="2836114"/>
          <a:ext cx="263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463">
                  <a:extLst>
                    <a:ext uri="{9D8B030D-6E8A-4147-A177-3AD203B41FA5}">
                      <a16:colId xmlns:a16="http://schemas.microsoft.com/office/drawing/2014/main" val="1610150822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29057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50.9 %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(-26.0 %)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69.8 %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(-21.2 %)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76.5 %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(-17.7 %)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3941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639E9A3F-B6A3-AD49-8A46-835D5A77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76829"/>
              </p:ext>
            </p:extLst>
          </p:nvPr>
        </p:nvGraphicFramePr>
        <p:xfrm>
          <a:off x="1108038" y="4796754"/>
          <a:ext cx="4550842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833">
                  <a:extLst>
                    <a:ext uri="{9D8B030D-6E8A-4147-A177-3AD203B41FA5}">
                      <a16:colId xmlns:a16="http://schemas.microsoft.com/office/drawing/2014/main" val="1610150822"/>
                    </a:ext>
                  </a:extLst>
                </a:gridCol>
                <a:gridCol w="2838009">
                  <a:extLst>
                    <a:ext uri="{9D8B030D-6E8A-4147-A177-3AD203B41FA5}">
                      <a16:colId xmlns:a16="http://schemas.microsoft.com/office/drawing/2014/main" val="29057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>
                          <a:solidFill>
                            <a:schemeClr val="tx1"/>
                          </a:solidFill>
                        </a:rPr>
                        <a:t>Top 1 Accuracy (vs. I3D)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0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HMDB51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49.9 % </a:t>
                      </a:r>
                      <a:r>
                        <a:rPr lang="en-DE" dirty="0">
                          <a:solidFill>
                            <a:schemeClr val="accent2"/>
                          </a:solidFill>
                        </a:rPr>
                        <a:t>(+0.1 %)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UCF101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81.7 %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(-2.8 %)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3554"/>
                  </a:ext>
                </a:extLst>
              </a:tr>
              <a:tr h="271489">
                <a:tc>
                  <a:txBody>
                    <a:bodyPr/>
                    <a:lstStyle/>
                    <a:p>
                      <a:r>
                        <a:rPr lang="en-DE" dirty="0"/>
                        <a:t>Kinetics400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63.0 %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(-8.2 %)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39419"/>
                  </a:ext>
                </a:extLst>
              </a:tr>
              <a:tr h="271489">
                <a:tc>
                  <a:txBody>
                    <a:bodyPr/>
                    <a:lstStyle/>
                    <a:p>
                      <a:r>
                        <a:rPr lang="en-DE" dirty="0"/>
                        <a:t>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26.7 %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(-48.6 %)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4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4C0-E702-154E-BC2D-29675C2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Experiments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Content Understanding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B85-449A-6647-BB8F-00D177D4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12073" cy="4605971"/>
          </a:xfrm>
        </p:spPr>
        <p:txBody>
          <a:bodyPr>
            <a:normAutofit/>
          </a:bodyPr>
          <a:lstStyle/>
          <a:p>
            <a:r>
              <a:rPr lang="en-DE" dirty="0"/>
              <a:t>Person Detection (on subset of videos with exactly 1 person present in all frames)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Person </a:t>
            </a:r>
            <a:r>
              <a:rPr lang="de-DE" dirty="0"/>
              <a:t>Segmentation </a:t>
            </a:r>
            <a:r>
              <a:rPr lang="en-DE" dirty="0"/>
              <a:t>(on subset of videos with exactly 1 person present in all frames)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For both tasks, the prediction of the first / middle / last / all frames was carried out</a:t>
            </a:r>
          </a:p>
        </p:txBody>
      </p:sp>
      <p:pic>
        <p:nvPicPr>
          <p:cNvPr id="7" name="Picture 6" descr="A person running on a tennis court&#10;&#10;Description automatically generated with medium confidence">
            <a:extLst>
              <a:ext uri="{FF2B5EF4-FFF2-40B4-BE49-F238E27FC236}">
                <a16:creationId xmlns:a16="http://schemas.microsoft.com/office/drawing/2014/main" id="{878477CD-063B-C44E-86FC-9A852FAA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20" y="256807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person running on a tennis court&#10;&#10;Description automatically generated with low confidence">
            <a:extLst>
              <a:ext uri="{FF2B5EF4-FFF2-40B4-BE49-F238E27FC236}">
                <a16:creationId xmlns:a16="http://schemas.microsoft.com/office/drawing/2014/main" id="{F069B791-CCEE-5A40-A263-82DB5838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28" y="256807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picture containing sport, tennis&#10;&#10;Description automatically generated">
            <a:extLst>
              <a:ext uri="{FF2B5EF4-FFF2-40B4-BE49-F238E27FC236}">
                <a16:creationId xmlns:a16="http://schemas.microsoft.com/office/drawing/2014/main" id="{6843F28A-971D-9A4A-96F0-C6A4F6B15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36" y="256807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picture containing sport, tennis, athletic game&#10;&#10;Description automatically generated">
            <a:extLst>
              <a:ext uri="{FF2B5EF4-FFF2-40B4-BE49-F238E27FC236}">
                <a16:creationId xmlns:a16="http://schemas.microsoft.com/office/drawing/2014/main" id="{E57578E6-CD91-E844-A7B8-12E07FE83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44" y="256807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A person standing in a batting cage&#10;&#10;Description automatically generated with low confidence">
            <a:extLst>
              <a:ext uri="{FF2B5EF4-FFF2-40B4-BE49-F238E27FC236}">
                <a16:creationId xmlns:a16="http://schemas.microsoft.com/office/drawing/2014/main" id="{C5403021-59E9-1B4B-8556-C4DB393F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52" y="2568076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06E06A1A-46B6-CC49-8112-495EA63B0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336" y="4592318"/>
            <a:ext cx="1440000" cy="14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FCDA4B-17A5-CE49-9481-9C7A98D34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1152" y="4592318"/>
            <a:ext cx="1440000" cy="1440000"/>
          </a:xfrm>
          <a:prstGeom prst="rect">
            <a:avLst/>
          </a:prstGeom>
        </p:spPr>
      </p:pic>
      <p:pic>
        <p:nvPicPr>
          <p:cNvPr id="24" name="Picture 23" descr="A picture containing weapon&#10;&#10;Description automatically generated">
            <a:extLst>
              <a:ext uri="{FF2B5EF4-FFF2-40B4-BE49-F238E27FC236}">
                <a16:creationId xmlns:a16="http://schemas.microsoft.com/office/drawing/2014/main" id="{B1E277B4-E1A4-9247-BE63-1938925DD0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6244" y="4592318"/>
            <a:ext cx="1440000" cy="144000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58E5762-B331-8543-9E78-7AA9DBDE8C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520" y="4592318"/>
            <a:ext cx="1440000" cy="1440000"/>
          </a:xfrm>
          <a:prstGeom prst="rect">
            <a:avLst/>
          </a:prstGeom>
        </p:spPr>
      </p:pic>
      <p:pic>
        <p:nvPicPr>
          <p:cNvPr id="28" name="Picture 27" descr="Logo&#10;&#10;Description automatically generated with medium confidence">
            <a:extLst>
              <a:ext uri="{FF2B5EF4-FFF2-40B4-BE49-F238E27FC236}">
                <a16:creationId xmlns:a16="http://schemas.microsoft.com/office/drawing/2014/main" id="{55ACD4E0-0435-DB46-9D0C-2FE36F173F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6428" y="4592318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5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3091</TotalTime>
  <Words>708</Words>
  <Application>Microsoft Macintosh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   Master Thesis   Video Representation Analysis</vt:lpstr>
      <vt:lpstr>Video Representation Analysis Objectives</vt:lpstr>
      <vt:lpstr>Video Representation Analysis Objectives</vt:lpstr>
      <vt:lpstr>Video Representation Analysis Analyzed Models</vt:lpstr>
      <vt:lpstr>Experiments Temporal Understanding</vt:lpstr>
      <vt:lpstr>Experiments Temporal Understanding</vt:lpstr>
      <vt:lpstr>Experiments Temporal Understanding</vt:lpstr>
      <vt:lpstr>Video Representation Analysis Temporal Understanding: Initial Findings</vt:lpstr>
      <vt:lpstr>Experiments Content Understanding</vt:lpstr>
      <vt:lpstr>Experiments Content Understanding</vt:lpstr>
      <vt:lpstr>Experiments KNN Classification and Visualization</vt:lpstr>
      <vt:lpstr>PowerPoint Presentation</vt:lpstr>
      <vt:lpstr>PowerPoint Presentation</vt:lpstr>
      <vt:lpstr>Experiments KNN Classification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Seminar  Student Presentation</dc:title>
  <dc:creator>Pascal Huber1</dc:creator>
  <cp:lastModifiedBy>Pascal Huber1</cp:lastModifiedBy>
  <cp:revision>15</cp:revision>
  <dcterms:created xsi:type="dcterms:W3CDTF">2022-02-14T07:12:36Z</dcterms:created>
  <dcterms:modified xsi:type="dcterms:W3CDTF">2022-06-02T13:45:17Z</dcterms:modified>
</cp:coreProperties>
</file>