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2" r:id="rId3"/>
    <p:sldId id="263" r:id="rId4"/>
    <p:sldId id="271" r:id="rId5"/>
    <p:sldId id="292" r:id="rId6"/>
    <p:sldId id="273" r:id="rId7"/>
    <p:sldId id="264" r:id="rId8"/>
    <p:sldId id="274" r:id="rId9"/>
    <p:sldId id="265" r:id="rId10"/>
    <p:sldId id="279" r:id="rId11"/>
    <p:sldId id="277" r:id="rId12"/>
    <p:sldId id="266" r:id="rId13"/>
    <p:sldId id="280" r:id="rId14"/>
    <p:sldId id="267" r:id="rId15"/>
    <p:sldId id="297" r:id="rId16"/>
    <p:sldId id="290" r:id="rId17"/>
    <p:sldId id="296" r:id="rId18"/>
    <p:sldId id="298" r:id="rId19"/>
    <p:sldId id="288" r:id="rId20"/>
    <p:sldId id="295" r:id="rId21"/>
    <p:sldId id="268" r:id="rId22"/>
    <p:sldId id="281" r:id="rId23"/>
    <p:sldId id="269" r:id="rId24"/>
    <p:sldId id="287" r:id="rId25"/>
    <p:sldId id="283" r:id="rId26"/>
    <p:sldId id="284" r:id="rId27"/>
    <p:sldId id="258" r:id="rId28"/>
  </p:sldIdLst>
  <p:sldSz cx="9144000" cy="5143500" type="screen16x9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41" autoAdjust="0"/>
  </p:normalViewPr>
  <p:slideViewPr>
    <p:cSldViewPr>
      <p:cViewPr varScale="1">
        <p:scale>
          <a:sx n="106" d="100"/>
          <a:sy n="106" d="100"/>
        </p:scale>
        <p:origin x="16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2514" y="-3204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Testresultate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1E-4687-B970-10D990A339F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41E-4687-B970-10D990A339F1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1E-4687-B970-10D990A339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Bestanden</c:v>
                </c:pt>
                <c:pt idx="1">
                  <c:v>Bestanden mit Fehlerkorrektur</c:v>
                </c:pt>
                <c:pt idx="2">
                  <c:v>Fehlgeschlagen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27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E-4687-B970-10D990A339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17686" y="9277548"/>
            <a:ext cx="619833" cy="40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7309" y="9290537"/>
            <a:ext cx="5872467" cy="4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November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74" y="195189"/>
            <a:ext cx="1344735" cy="4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17686" y="9277548"/>
            <a:ext cx="619833" cy="40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‹Nr.›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7309" y="9290537"/>
            <a:ext cx="5872467" cy="4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 logo, Atos Codex, Atos Consulting, Atos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Bull,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Canopy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equensWorldline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Unify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Zero Email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registered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trademarks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group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. November 2017. © 2017 Atos.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owned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recipient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only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. This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part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may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not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reproduced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copied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circulated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distributed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nor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quoted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without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prior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written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approval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5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de-DE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74" y="143399"/>
            <a:ext cx="1344735" cy="4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9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11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2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38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22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03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24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3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26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27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0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3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6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7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5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7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6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5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de-DE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de-DE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5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8309346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4879" y="2320746"/>
            <a:ext cx="8312194" cy="1115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Sub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17612" y="3723878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11.04.2018</a:t>
            </a:r>
            <a:endParaRPr lang="nl-NL" sz="12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296924" y="4652161"/>
            <a:ext cx="5501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</a:t>
            </a:r>
            <a:endParaRPr lang="en-US" sz="800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4737600"/>
            <a:ext cx="1635224" cy="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1995686"/>
            <a:ext cx="4464496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04048" y="1995686"/>
            <a:ext cx="403244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9" y="1203598"/>
            <a:ext cx="4950000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6" y="4208250"/>
            <a:ext cx="4914048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November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13480" y="2307166"/>
            <a:ext cx="88305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6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Basic">
    <p:bg bwMode="gray"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96923" y="288070"/>
            <a:ext cx="874800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stijl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10" name="object 24"/>
          <p:cNvSpPr txBox="1">
            <a:spLocks noGrp="1"/>
          </p:cNvSpPr>
          <p:nvPr>
            <p:ph type="sldNum" sz="quarter" idx="4"/>
          </p:nvPr>
        </p:nvSpPr>
        <p:spPr>
          <a:xfrm>
            <a:off x="362648" y="4806739"/>
            <a:ext cx="335028" cy="12824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9012">
              <a:lnSpc>
                <a:spcPts val="999"/>
              </a:lnSpc>
            </a:pPr>
            <a:r>
              <a:rPr lang="en-US" sz="800">
                <a:cs typeface="Verdana"/>
              </a:rPr>
              <a:t>0</a:t>
            </a:r>
            <a:fld id="{81D60167-4931-47E6-BA6A-407CBD079E47}" type="slidenum">
              <a:rPr lang="en-US" sz="800" smtClean="0">
                <a:cs typeface="Verdana"/>
              </a:rPr>
              <a:pPr marL="19012">
                <a:lnSpc>
                  <a:spcPts val="999"/>
                </a:lnSpc>
              </a:pPr>
              <a:t>‹Nr.›</a:t>
            </a:fld>
            <a:endParaRPr lang="en-US" sz="8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2303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1150978"/>
            <a:ext cx="8748000" cy="34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88" y="843558"/>
            <a:ext cx="8748000" cy="3723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16488" y="123478"/>
            <a:ext cx="87480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3848" y="1995686"/>
            <a:ext cx="5472608" cy="1080120"/>
          </a:xfrm>
        </p:spPr>
        <p:txBody>
          <a:bodyPr anchor="t"/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3217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| 11.04.2018 | Pascal Honegger | © Atos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55" r:id="rId24"/>
    <p:sldLayoutId id="2147483676" r:id="rId2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26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y-im-in.azurewebsites.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IPA Präsentation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Hey, </a:t>
            </a:r>
            <a:r>
              <a:rPr lang="de-DE" dirty="0" err="1"/>
              <a:t>I‘m</a:t>
            </a:r>
            <a:r>
              <a:rPr lang="de-DE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6488" y="843558"/>
            <a:ext cx="5377380" cy="3723613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Use</a:t>
            </a:r>
            <a:r>
              <a:rPr lang="de-CH" dirty="0"/>
              <a:t>-Cases</a:t>
            </a:r>
          </a:p>
          <a:p>
            <a:r>
              <a:rPr lang="de-CH" dirty="0"/>
              <a:t>In drei Gruppen unterteilt</a:t>
            </a:r>
          </a:p>
          <a:p>
            <a:r>
              <a:rPr lang="de-CH" dirty="0"/>
              <a:t>Benutzer: 6 Use-Cases</a:t>
            </a:r>
          </a:p>
          <a:p>
            <a:r>
              <a:rPr lang="de-CH" dirty="0"/>
              <a:t>Teilnehmer: 5 Use-Cases</a:t>
            </a:r>
          </a:p>
          <a:p>
            <a:r>
              <a:rPr lang="de-CH" dirty="0"/>
              <a:t>Organisator: 8 Use-Cases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Testfälle</a:t>
            </a:r>
          </a:p>
          <a:p>
            <a:r>
              <a:rPr lang="de-CH" dirty="0"/>
              <a:t>Pro Use-Case mindestens ein Testfall</a:t>
            </a:r>
          </a:p>
          <a:p>
            <a:r>
              <a:rPr lang="de-CH" dirty="0"/>
              <a:t>Benutzer: 8 Testfälle</a:t>
            </a:r>
          </a:p>
          <a:p>
            <a:r>
              <a:rPr lang="de-CH" dirty="0"/>
              <a:t>Teilnehmer: 11 Testfälle</a:t>
            </a:r>
          </a:p>
          <a:p>
            <a:r>
              <a:rPr lang="de-CH" dirty="0"/>
              <a:t>Organisator: 10 Testfälle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</a:t>
            </a:r>
            <a:r>
              <a:rPr lang="de-CH" dirty="0"/>
              <a:t>-Cases &amp; Testfälle</a:t>
            </a:r>
          </a:p>
        </p:txBody>
      </p:sp>
      <p:pic>
        <p:nvPicPr>
          <p:cNvPr id="6" name="Grafik 5" descr="C:\Users\A610222\Source\Repos\HeyImIn\Dokumentation\PlantUMLs\UseCases_Relationen.png">
            <a:extLst>
              <a:ext uri="{FF2B5EF4-FFF2-40B4-BE49-F238E27FC236}">
                <a16:creationId xmlns:a16="http://schemas.microsoft.com/office/drawing/2014/main" id="{17E013BB-8809-4DA4-84FA-BC38031133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27" y="1131590"/>
            <a:ext cx="3870661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43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Datenbank-Design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40300" y="1150978"/>
            <a:ext cx="4767503" cy="3474900"/>
          </a:xfrm>
        </p:spPr>
        <p:txBody>
          <a:bodyPr/>
          <a:lstStyle/>
          <a:p>
            <a:r>
              <a:rPr lang="de-CH" dirty="0"/>
              <a:t>Code-First =&gt; C#-Klassen</a:t>
            </a:r>
          </a:p>
          <a:p>
            <a:r>
              <a:rPr lang="de-CH" dirty="0"/>
              <a:t>Kein SQL =&gt; DBMS-unabhängig</a:t>
            </a:r>
          </a:p>
          <a:p>
            <a:r>
              <a:rPr lang="de-CH" dirty="0"/>
              <a:t>Datenbank automatisch migrieren</a:t>
            </a:r>
          </a:p>
          <a:p>
            <a:r>
              <a:rPr lang="de-CH" dirty="0"/>
              <a:t>Explizites Löschen der Abhängigkeiten</a:t>
            </a:r>
          </a:p>
          <a:p>
            <a:pPr lvl="1"/>
            <a:r>
              <a:rPr lang="de-CH" dirty="0"/>
              <a:t>Notifikationen für gelöschte Elemente</a:t>
            </a:r>
          </a:p>
          <a:p>
            <a:r>
              <a:rPr lang="de-CH" dirty="0"/>
              <a:t>Primärschlüssel als GUID, falls per E-Mail versendet</a:t>
            </a:r>
          </a:p>
          <a:p>
            <a:pPr lvl="1"/>
            <a:r>
              <a:rPr lang="de-CH" dirty="0"/>
              <a:t>Beispiel:</a:t>
            </a:r>
            <a:br>
              <a:rPr lang="de-CH" dirty="0"/>
            </a:br>
            <a:r>
              <a:rPr lang="de-CH" sz="1300" i="1" dirty="0"/>
              <a:t>8CE75B20-FB3A-4CD8-ADCB-E9B7675C2D27</a:t>
            </a:r>
          </a:p>
          <a:p>
            <a:pPr lvl="1"/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6EEBB7-9998-4FF3-998C-2026E298D7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1779" y="1150978"/>
            <a:ext cx="3888227" cy="3364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94D1B1-F01E-4E67-A675-0B5C1C9380CC}"/>
              </a:ext>
            </a:extLst>
          </p:cNvPr>
          <p:cNvGrpSpPr>
            <a:grpSpLocks noChangeAspect="1"/>
          </p:cNvGrpSpPr>
          <p:nvPr/>
        </p:nvGrpSpPr>
        <p:grpSpPr>
          <a:xfrm>
            <a:off x="6267904" y="1014909"/>
            <a:ext cx="1332000" cy="3563789"/>
            <a:chOff x="6171796" y="706695"/>
            <a:chExt cx="1454370" cy="389119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CE88D28-6665-4D2A-A478-A2531D90D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7" t="2597" r="-105" b="75824"/>
            <a:stretch/>
          </p:blipFill>
          <p:spPr bwMode="auto">
            <a:xfrm>
              <a:off x="6171796" y="706695"/>
              <a:ext cx="1452276" cy="1334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FA54EE9-DA8E-477C-B0A3-E7D4A3813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30" t="45544" r="5444" b="32478"/>
            <a:stretch/>
          </p:blipFill>
          <p:spPr bwMode="auto">
            <a:xfrm>
              <a:off x="6173890" y="2010463"/>
              <a:ext cx="1452276" cy="1334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6F924A7-3CF7-4F2C-A18C-BBD3EF691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30" t="70594" r="5444" b="7429"/>
            <a:stretch/>
          </p:blipFill>
          <p:spPr bwMode="auto">
            <a:xfrm>
              <a:off x="6173890" y="3263215"/>
              <a:ext cx="1452276" cy="133467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343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43906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0300" y="1150978"/>
            <a:ext cx="8580172" cy="3474900"/>
          </a:xfrm>
        </p:spPr>
        <p:txBody>
          <a:bodyPr/>
          <a:lstStyle/>
          <a:p>
            <a:r>
              <a:rPr lang="de-CH" dirty="0"/>
              <a:t>Zeiten als UTC</a:t>
            </a:r>
          </a:p>
          <a:p>
            <a:pPr lvl="1"/>
            <a:r>
              <a:rPr lang="de-CH" dirty="0"/>
              <a:t>Während Entwicklung nur eine Zeitzone</a:t>
            </a:r>
          </a:p>
          <a:p>
            <a:pPr lvl="1"/>
            <a:r>
              <a:rPr lang="de-CH" dirty="0"/>
              <a:t>Azure-Server andere Zeitzone</a:t>
            </a:r>
          </a:p>
          <a:p>
            <a:pPr lvl="1"/>
            <a:r>
              <a:rPr lang="de-CH" dirty="0"/>
              <a:t>Zeitumstellung</a:t>
            </a:r>
          </a:p>
          <a:p>
            <a:r>
              <a:rPr lang="de-CH" dirty="0"/>
              <a:t>Authentifikation</a:t>
            </a:r>
          </a:p>
          <a:p>
            <a:pPr lvl="1"/>
            <a:r>
              <a:rPr lang="de-CH" dirty="0"/>
              <a:t>Passwort bei jeder Anfrage</a:t>
            </a:r>
          </a:p>
          <a:p>
            <a:pPr lvl="1"/>
            <a:r>
              <a:rPr lang="de-CH" dirty="0"/>
              <a:t>Standardisierte Protokolle wie </a:t>
            </a:r>
            <a:r>
              <a:rPr lang="de-CH" dirty="0" err="1"/>
              <a:t>OAuth</a:t>
            </a:r>
            <a:endParaRPr lang="de-CH" dirty="0"/>
          </a:p>
          <a:p>
            <a:pPr lvl="1"/>
            <a:r>
              <a:rPr lang="de-CH" dirty="0"/>
              <a:t>Eigene Sessions analog zu anderen Projekten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Entscheidungen</a:t>
            </a:r>
          </a:p>
        </p:txBody>
      </p:sp>
    </p:spTree>
    <p:extLst>
      <p:ext uri="{BB962C8B-B14F-4D97-AF65-F5344CB8AC3E}">
        <p14:creationId xmlns:p14="http://schemas.microsoft.com/office/powerpoint/2010/main" val="159263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Realisieren</a:t>
            </a:r>
          </a:p>
        </p:txBody>
      </p:sp>
    </p:spTree>
    <p:extLst>
      <p:ext uri="{BB962C8B-B14F-4D97-AF65-F5344CB8AC3E}">
        <p14:creationId xmlns:p14="http://schemas.microsoft.com/office/powerpoint/2010/main" val="109679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2C903-9D8F-494E-A2CB-658A8848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Azure Ressourcen erstellen</a:t>
            </a:r>
          </a:p>
          <a:p>
            <a:pPr lvl="1"/>
            <a:r>
              <a:rPr lang="de-CH" dirty="0"/>
              <a:t>Web-App</a:t>
            </a:r>
          </a:p>
          <a:p>
            <a:pPr lvl="1"/>
            <a:r>
              <a:rPr lang="de-CH" dirty="0"/>
              <a:t>Datenbank</a:t>
            </a:r>
          </a:p>
          <a:p>
            <a:pPr lvl="1"/>
            <a:r>
              <a:rPr lang="de-CH" dirty="0" err="1"/>
              <a:t>SendGrid</a:t>
            </a:r>
            <a:r>
              <a:rPr lang="de-CH" dirty="0"/>
              <a:t> Account (E-Mail)</a:t>
            </a:r>
          </a:p>
          <a:p>
            <a:pPr lvl="1"/>
            <a:r>
              <a:rPr lang="de-CH" dirty="0"/>
              <a:t>Scheduler (Cron-Job)</a:t>
            </a:r>
          </a:p>
          <a:p>
            <a:r>
              <a:rPr lang="de-CH" dirty="0"/>
              <a:t>Einstellungen vornehmen</a:t>
            </a:r>
          </a:p>
          <a:p>
            <a:r>
              <a:rPr lang="de-CH" dirty="0"/>
              <a:t>Automatisches </a:t>
            </a:r>
            <a:r>
              <a:rPr lang="de-CH" dirty="0" err="1"/>
              <a:t>Deployment</a:t>
            </a:r>
            <a:r>
              <a:rPr lang="de-CH" dirty="0"/>
              <a:t> via GitHub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1D4AC0-5461-4ECC-A518-79E92F32D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BA4A729-3205-4A8E-8257-67B42F0C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189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F13308-9CF7-4AC2-8673-207B8DEF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8724188" cy="34749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CH" dirty="0"/>
              <a:t>Aufruf Website</a:t>
            </a:r>
          </a:p>
          <a:p>
            <a:pPr marL="612900" lvl="1" indent="-342900">
              <a:buFont typeface="+mj-lt"/>
              <a:buAutoNum type="alphaLcParenR"/>
            </a:pPr>
            <a:r>
              <a:rPr lang="de-CH" dirty="0"/>
              <a:t>…/</a:t>
            </a:r>
            <a:r>
              <a:rPr lang="de-CH" i="1" dirty="0" err="1"/>
              <a:t>website</a:t>
            </a:r>
            <a:r>
              <a:rPr lang="de-CH" i="1" dirty="0"/>
              <a:t>/</a:t>
            </a:r>
            <a:r>
              <a:rPr lang="de-CH" i="1" dirty="0" err="1"/>
              <a:t>details?authToken</a:t>
            </a:r>
            <a:r>
              <a:rPr lang="de-CH" i="1" dirty="0"/>
              <a:t>=</a:t>
            </a:r>
            <a:r>
              <a:rPr lang="de-CH" i="1" dirty="0">
                <a:solidFill>
                  <a:srgbClr val="00B0F0"/>
                </a:solidFill>
              </a:rPr>
              <a:t>{</a:t>
            </a:r>
            <a:r>
              <a:rPr lang="de-CH" i="1" dirty="0" err="1">
                <a:solidFill>
                  <a:srgbClr val="00B0F0"/>
                </a:solidFill>
              </a:rPr>
              <a:t>AuthToken</a:t>
            </a:r>
            <a:r>
              <a:rPr lang="de-CH" i="1" dirty="0">
                <a:solidFill>
                  <a:srgbClr val="00B0F0"/>
                </a:solidFill>
              </a:rPr>
              <a:t>}</a:t>
            </a:r>
            <a:endParaRPr lang="de-CH" i="1" dirty="0"/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Angular </a:t>
            </a:r>
            <a:r>
              <a:rPr lang="de-CH" dirty="0" err="1"/>
              <a:t>Guard</a:t>
            </a:r>
            <a:r>
              <a:rPr lang="de-CH" dirty="0"/>
              <a:t> überprüft Session</a:t>
            </a:r>
          </a:p>
          <a:p>
            <a:pPr marL="612900" lvl="1" indent="-342900">
              <a:buFont typeface="+mj-lt"/>
              <a:buAutoNum type="alphaLcParenR"/>
            </a:pPr>
            <a:r>
              <a:rPr lang="de-CH" dirty="0"/>
              <a:t>Session in URL? (</a:t>
            </a:r>
            <a:r>
              <a:rPr lang="de-CH" dirty="0">
                <a:solidFill>
                  <a:srgbClr val="00B0F0"/>
                </a:solidFill>
              </a:rPr>
              <a:t>{</a:t>
            </a:r>
            <a:r>
              <a:rPr lang="de-CH" i="1" dirty="0" err="1">
                <a:solidFill>
                  <a:srgbClr val="00B0F0"/>
                </a:solidFill>
              </a:rPr>
              <a:t>AuthToken</a:t>
            </a:r>
            <a:r>
              <a:rPr lang="de-CH" dirty="0">
                <a:solidFill>
                  <a:srgbClr val="00B0F0"/>
                </a:solidFill>
              </a:rPr>
              <a:t>}</a:t>
            </a:r>
            <a:r>
              <a:rPr lang="de-CH" dirty="0"/>
              <a:t>)</a:t>
            </a:r>
          </a:p>
          <a:p>
            <a:pPr marL="612900" lvl="1" indent="-342900">
              <a:buFont typeface="+mj-lt"/>
              <a:buAutoNum type="alphaLcParenR"/>
            </a:pPr>
            <a:r>
              <a:rPr lang="de-CH" dirty="0"/>
              <a:t>Session In-Memory?</a:t>
            </a:r>
          </a:p>
          <a:p>
            <a:pPr marL="612900" lvl="1" indent="-342900">
              <a:buFont typeface="+mj-lt"/>
              <a:buAutoNum type="alphaLcParenR"/>
            </a:pPr>
            <a:r>
              <a:rPr lang="de-CH" dirty="0"/>
              <a:t>Session im Browserspeicher?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Website startet Serveranfrage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ASP.NET </a:t>
            </a:r>
            <a:r>
              <a:rPr lang="de-CH" dirty="0" err="1"/>
              <a:t>Authorize</a:t>
            </a:r>
            <a:r>
              <a:rPr lang="de-CH" dirty="0"/>
              <a:t>-Attribut überprüft Anfrage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Anfrage wird durch Controller verarbeitet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79642C-7B06-4DF7-847A-863A93BEC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6466354-3682-4C76-BD59-02232D3E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979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F2C4835-F935-4924-8513-874D8774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0" y="1150978"/>
            <a:ext cx="8748000" cy="3474900"/>
          </a:xfrm>
        </p:spPr>
        <p:txBody>
          <a:bodyPr/>
          <a:lstStyle/>
          <a:p>
            <a:r>
              <a:rPr lang="de-CH" dirty="0"/>
              <a:t>Maschinenfreundliches Format</a:t>
            </a:r>
          </a:p>
          <a:p>
            <a:pPr marL="0" indent="0">
              <a:buNone/>
            </a:pPr>
            <a:endParaRPr lang="de-CH" dirty="0"/>
          </a:p>
          <a:p>
            <a:pPr marL="0" indent="0" defTabSz="1185863">
              <a:buNone/>
              <a:tabLst>
                <a:tab pos="538163" algn="l"/>
                <a:tab pos="1435100" algn="l"/>
                <a:tab pos="2238375" algn="l"/>
                <a:tab pos="4306888" algn="l"/>
                <a:tab pos="5203825" algn="l"/>
                <a:tab pos="6281738" algn="l"/>
              </a:tabLst>
            </a:pPr>
            <a:r>
              <a:rPr lang="de-CH" sz="1000" b="1" i="1" dirty="0"/>
              <a:t>ZEIT	[THREAD]	LEVEL	NAMESPACE.KLASSE	[BENUTZER | SESSION]	METHODE(): NACHRICHT</a:t>
            </a:r>
            <a:endParaRPr lang="de-CH" sz="1000" b="1" dirty="0"/>
          </a:p>
          <a:p>
            <a:pPr marL="0" indent="0" defTabSz="1185863">
              <a:buNone/>
              <a:tabLst>
                <a:tab pos="538163" algn="l"/>
                <a:tab pos="1435100" algn="l"/>
                <a:tab pos="2238375" algn="l"/>
                <a:tab pos="4306888" algn="l"/>
                <a:tab pos="5203825" algn="l"/>
                <a:tab pos="6281738" algn="l"/>
              </a:tabLst>
            </a:pPr>
            <a:r>
              <a:rPr lang="de-CH" sz="1000" i="1" dirty="0"/>
              <a:t>09:15	[1]	DEBUG	HeyImIn.WebServer.Class1	[3	| 4A0AF93A]	</a:t>
            </a:r>
            <a:r>
              <a:rPr lang="de-CH" sz="1000" i="1" dirty="0" err="1"/>
              <a:t>StuffAsync</a:t>
            </a:r>
            <a:r>
              <a:rPr lang="de-CH" sz="1000" i="1" dirty="0"/>
              <a:t>(): </a:t>
            </a:r>
            <a:r>
              <a:rPr lang="de-CH" sz="1000" i="1" dirty="0" err="1"/>
              <a:t>Started</a:t>
            </a:r>
            <a:r>
              <a:rPr lang="de-CH" sz="1000" i="1" dirty="0"/>
              <a:t> </a:t>
            </a:r>
            <a:r>
              <a:rPr lang="de-CH" sz="1000" i="1" dirty="0" err="1"/>
              <a:t>operation</a:t>
            </a:r>
            <a:endParaRPr lang="de-CH" sz="1000" dirty="0"/>
          </a:p>
          <a:p>
            <a:pPr marL="0" indent="0" defTabSz="1185863">
              <a:buNone/>
              <a:tabLst>
                <a:tab pos="538163" algn="l"/>
                <a:tab pos="1435100" algn="l"/>
                <a:tab pos="2238375" algn="l"/>
                <a:tab pos="4306888" algn="l"/>
                <a:tab pos="5203825" algn="l"/>
                <a:tab pos="6281738" algn="l"/>
              </a:tabLst>
            </a:pPr>
            <a:r>
              <a:rPr lang="en-US" sz="1000" i="1" dirty="0"/>
              <a:t>09:16	[2]	INFO	HeyImIn.WebServer.Class2	[5	| B56CAD34]	Logout (): User was logged out</a:t>
            </a:r>
            <a:endParaRPr lang="de-CH" sz="1000" dirty="0"/>
          </a:p>
          <a:p>
            <a:pPr marL="0" indent="0" defTabSz="1185863">
              <a:buNone/>
              <a:tabLst>
                <a:tab pos="538163" algn="l"/>
                <a:tab pos="1435100" algn="l"/>
                <a:tab pos="2238375" algn="l"/>
                <a:tab pos="4306888" algn="l"/>
                <a:tab pos="5203825" algn="l"/>
                <a:tab pos="6281738" algn="l"/>
              </a:tabLst>
            </a:pPr>
            <a:r>
              <a:rPr lang="en-US" sz="1000" i="1" dirty="0"/>
              <a:t>09:18	[1]	DEBUG	HeyImIn.WebServer.Class1	[3	| 4A0AF93A]	</a:t>
            </a:r>
            <a:r>
              <a:rPr lang="en-US" sz="1000" i="1" dirty="0" err="1"/>
              <a:t>StuffAsync</a:t>
            </a:r>
            <a:r>
              <a:rPr lang="en-US" sz="1000" i="1" dirty="0"/>
              <a:t>(): Finished successfully</a:t>
            </a:r>
            <a:endParaRPr lang="de-CH" sz="1000" dirty="0"/>
          </a:p>
          <a:p>
            <a:endParaRPr lang="de-CH" dirty="0"/>
          </a:p>
          <a:p>
            <a:r>
              <a:rPr lang="de-CH" dirty="0"/>
              <a:t>Audit-Meldungen separat &amp; im All-Log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A24DA2-D4D9-4AEC-9284-82852744B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ED002FC-702D-4192-833C-5BDC17EB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Logging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F07998F-AA02-4405-9397-6FE9A1059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0010"/>
              </p:ext>
            </p:extLst>
          </p:nvPr>
        </p:nvGraphicFramePr>
        <p:xfrm>
          <a:off x="240300" y="3147814"/>
          <a:ext cx="8748408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713">
                  <a:extLst>
                    <a:ext uri="{9D8B030D-6E8A-4147-A177-3AD203B41FA5}">
                      <a16:colId xmlns:a16="http://schemas.microsoft.com/office/drawing/2014/main" val="4263707729"/>
                    </a:ext>
                  </a:extLst>
                </a:gridCol>
                <a:gridCol w="2509923">
                  <a:extLst>
                    <a:ext uri="{9D8B030D-6E8A-4147-A177-3AD203B41FA5}">
                      <a16:colId xmlns:a16="http://schemas.microsoft.com/office/drawing/2014/main" val="1673384251"/>
                    </a:ext>
                  </a:extLst>
                </a:gridCol>
                <a:gridCol w="4992772">
                  <a:extLst>
                    <a:ext uri="{9D8B030D-6E8A-4147-A177-3AD203B41FA5}">
                      <a16:colId xmlns:a16="http://schemas.microsoft.com/office/drawing/2014/main" val="4099846113"/>
                    </a:ext>
                  </a:extLst>
                </a:gridCol>
              </a:tblGrid>
              <a:tr h="349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Log</a:t>
                      </a:r>
                      <a:endParaRPr lang="de-CH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Lebensdauer</a:t>
                      </a:r>
                      <a:endParaRPr lang="de-CH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Inhalt</a:t>
                      </a:r>
                      <a:endParaRPr lang="de-CH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2501025"/>
                  </a:ext>
                </a:extLst>
              </a:tr>
              <a:tr h="2623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All.log</a:t>
                      </a:r>
                      <a:endParaRPr lang="de-CH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Fünf Dateien à 20MB</a:t>
                      </a:r>
                      <a:endParaRPr lang="de-CH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>
                          <a:effectLst/>
                        </a:rPr>
                        <a:t>Alle Einträge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3079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Audit.log</a:t>
                      </a:r>
                      <a:endParaRPr lang="de-CH" sz="105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Sechs Monate</a:t>
                      </a:r>
                      <a:endParaRPr lang="de-CH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>
                          <a:effectLst/>
                        </a:rPr>
                        <a:t>Benutzer erstellen / löschen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>
                          <a:effectLst/>
                        </a:rPr>
                        <a:t>Benutzer loggt sich ein / loggt sich aus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>
                          <a:effectLst/>
                        </a:rPr>
                        <a:t>Änderungen an Terminen und Zusagen</a:t>
                      </a:r>
                      <a:endParaRPr lang="de-CH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96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1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23F3A5-C843-47C2-93DD-F354D8A5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Benutzereingaben einschränken und überprüfen</a:t>
            </a:r>
          </a:p>
          <a:p>
            <a:r>
              <a:rPr lang="de-CH" dirty="0"/>
              <a:t>Zu erwartende Fehler explizit vorbeugen</a:t>
            </a:r>
          </a:p>
          <a:p>
            <a:r>
              <a:rPr lang="de-CH" dirty="0"/>
              <a:t>Datenbankanbindungen mit </a:t>
            </a:r>
            <a:r>
              <a:rPr lang="de-CH" dirty="0" err="1">
                <a:solidFill>
                  <a:schemeClr val="tx2"/>
                </a:solidFill>
              </a:rPr>
              <a:t>using</a:t>
            </a:r>
            <a:r>
              <a:rPr lang="de-CH" dirty="0"/>
              <a:t> =&gt; Aufräumen sichergestellt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Fehler grundsätzlich «unbehandelt» lassen</a:t>
            </a:r>
          </a:p>
          <a:p>
            <a:r>
              <a:rPr lang="de-CH" dirty="0"/>
              <a:t>Fehler durch </a:t>
            </a:r>
            <a:r>
              <a:rPr lang="de-CH" dirty="0" err="1"/>
              <a:t>ExceptionLogger</a:t>
            </a:r>
            <a:r>
              <a:rPr lang="de-CH" dirty="0"/>
              <a:t> speichern</a:t>
            </a:r>
          </a:p>
          <a:p>
            <a:r>
              <a:rPr lang="de-CH" dirty="0"/>
              <a:t>Generischer «Etwas ist schiefgelaufen» Dialog</a:t>
            </a:r>
          </a:p>
          <a:p>
            <a:endParaRPr lang="de-CH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B56C42-585A-4C74-9568-9E02A77E6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A05E10B-92CC-49DB-8BDF-D93186E1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68053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0300" y="1150978"/>
            <a:ext cx="8724188" cy="3474900"/>
          </a:xfrm>
        </p:spPr>
        <p:txBody>
          <a:bodyPr/>
          <a:lstStyle/>
          <a:p>
            <a:r>
              <a:rPr lang="de-CH" dirty="0"/>
              <a:t>ASP.NET </a:t>
            </a:r>
            <a:r>
              <a:rPr lang="de-CH" dirty="0" err="1"/>
              <a:t>WebAPI</a:t>
            </a:r>
            <a:r>
              <a:rPr lang="de-CH" dirty="0"/>
              <a:t> 2</a:t>
            </a:r>
          </a:p>
          <a:p>
            <a:r>
              <a:rPr lang="de-CH" dirty="0"/>
              <a:t>Leserlicher und testbarer Code durch Ok() und </a:t>
            </a:r>
            <a:r>
              <a:rPr lang="de-CH" dirty="0" err="1"/>
              <a:t>NotFound</a:t>
            </a:r>
            <a:r>
              <a:rPr lang="de-CH" dirty="0"/>
              <a:t>()</a:t>
            </a:r>
          </a:p>
          <a:p>
            <a:r>
              <a:rPr lang="de-CH" dirty="0"/>
              <a:t>Automatische JSON-Serialisierung</a:t>
            </a:r>
          </a:p>
          <a:p>
            <a:pPr lvl="1"/>
            <a:r>
              <a:rPr lang="de-CH" dirty="0"/>
              <a:t>Nahtloser Übergang zwischen Frontend &amp; Backend</a:t>
            </a:r>
          </a:p>
          <a:p>
            <a:r>
              <a:rPr lang="de-CH" dirty="0"/>
              <a:t>Effiziente Datenbank-Operationen dank </a:t>
            </a:r>
            <a:r>
              <a:rPr lang="de-CH" dirty="0" err="1"/>
              <a:t>Async-Await</a:t>
            </a:r>
            <a:endParaRPr lang="de-CH" dirty="0"/>
          </a:p>
          <a:p>
            <a:pPr lvl="1"/>
            <a:r>
              <a:rPr lang="de-CH" dirty="0"/>
              <a:t>Ohne: 50 Anfragen 50 Threads</a:t>
            </a:r>
          </a:p>
          <a:p>
            <a:pPr lvl="1"/>
            <a:r>
              <a:rPr lang="de-CH" dirty="0"/>
              <a:t>Mit: 50 Anfragen 15 Threads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Backend-Schnittstelle</a:t>
            </a:r>
          </a:p>
        </p:txBody>
      </p:sp>
    </p:spTree>
    <p:extLst>
      <p:ext uri="{BB962C8B-B14F-4D97-AF65-F5344CB8AC3E}">
        <p14:creationId xmlns:p14="http://schemas.microsoft.com/office/powerpoint/2010/main" val="233102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92" y="1192"/>
          <a:ext cx="1190" cy="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" y="1"/>
            <a:ext cx="9142519" cy="51450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eaLnBrk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8" y="629147"/>
            <a:ext cx="9141619" cy="874907"/>
          </a:xfrm>
          <a:prstGeom prst="rect">
            <a:avLst/>
          </a:prstGeom>
        </p:spPr>
      </p:pic>
      <p:pic>
        <p:nvPicPr>
          <p:cNvPr id="21" name="Imag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641494"/>
            <a:ext cx="9141619" cy="875691"/>
          </a:xfrm>
          <a:prstGeom prst="rect">
            <a:avLst/>
          </a:prstGeom>
        </p:spPr>
      </p:pic>
      <p:pic>
        <p:nvPicPr>
          <p:cNvPr id="22" name="Imag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2655071"/>
            <a:ext cx="9141619" cy="875691"/>
          </a:xfrm>
          <a:prstGeom prst="rect">
            <a:avLst/>
          </a:prstGeom>
        </p:spPr>
      </p:pic>
      <p:pic>
        <p:nvPicPr>
          <p:cNvPr id="23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3668036"/>
            <a:ext cx="9141619" cy="875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496" y="234717"/>
            <a:ext cx="8748000" cy="276999"/>
          </a:xfrm>
        </p:spPr>
        <p:txBody>
          <a:bodyPr/>
          <a:lstStyle/>
          <a:p>
            <a:r>
              <a:rPr lang="en-US" sz="1800" dirty="0" err="1">
                <a:solidFill>
                  <a:schemeClr val="bg1"/>
                </a:solidFill>
              </a:rPr>
              <a:t>Zusammenfassung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0949" y="4806739"/>
            <a:ext cx="84960" cy="128240"/>
          </a:xfrm>
        </p:spPr>
        <p:txBody>
          <a:bodyPr/>
          <a:lstStyle/>
          <a:p>
            <a:pPr marL="19012">
              <a:lnSpc>
                <a:spcPts val="999"/>
              </a:lnSpc>
            </a:pPr>
            <a:fld id="{81D60167-4931-47E6-BA6A-407CBD079E47}" type="slidenum">
              <a:rPr lang="en-US" sz="800">
                <a:solidFill>
                  <a:schemeClr val="bg1"/>
                </a:solidFill>
                <a:cs typeface="Verdana"/>
              </a:rPr>
              <a:pPr marL="19012">
                <a:lnSpc>
                  <a:spcPts val="999"/>
                </a:lnSpc>
              </a:pPr>
              <a:t>2</a:t>
            </a:fld>
            <a:endParaRPr lang="en-US" sz="800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2" y="4873884"/>
            <a:ext cx="218643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268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eaLnBrk="1"/>
            <a:endParaRPr lang="en-US" sz="1300" dirty="0"/>
          </a:p>
        </p:txBody>
      </p:sp>
      <p:sp>
        <p:nvSpPr>
          <p:cNvPr id="8" name="object 12"/>
          <p:cNvSpPr/>
          <p:nvPr/>
        </p:nvSpPr>
        <p:spPr>
          <a:xfrm>
            <a:off x="2" y="388605"/>
            <a:ext cx="218643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268" y="0"/>
                </a:lnTo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eaLnBrk="1"/>
            <a:endParaRPr lang="en-US" sz="13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1853178" y="689675"/>
            <a:ext cx="2714412" cy="540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627" rtl="0" eaLnBrk="1" latinLnBrk="0" hangingPunct="1"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3809">
              <a:lnSpc>
                <a:spcPct val="90000"/>
              </a:lnSpc>
            </a:pPr>
            <a:endParaRPr lang="en-US" sz="1300" b="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b="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b="0" dirty="0" err="1">
                <a:solidFill>
                  <a:srgbClr val="FFFFFF"/>
                </a:solidFill>
                <a:latin typeface="Verdana"/>
                <a:cs typeface="Verdana"/>
              </a:rPr>
              <a:t>Aufgabenstellung</a:t>
            </a:r>
            <a:r>
              <a:rPr lang="en-US" sz="1300" b="0" dirty="0">
                <a:solidFill>
                  <a:srgbClr val="FFFFFF"/>
                </a:solidFill>
                <a:latin typeface="Verdana"/>
                <a:cs typeface="Verdana"/>
              </a:rPr>
              <a:t> und </a:t>
            </a:r>
            <a:r>
              <a:rPr lang="en-US" sz="1300" b="0" dirty="0" err="1">
                <a:solidFill>
                  <a:srgbClr val="FFFFFF"/>
                </a:solidFill>
                <a:latin typeface="Verdana"/>
                <a:cs typeface="Verdana"/>
              </a:rPr>
              <a:t>Ablauf</a:t>
            </a:r>
            <a:endParaRPr lang="en-US" sz="1300" b="0" dirty="0">
              <a:latin typeface="Verdana"/>
              <a:cs typeface="Verdan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5540432" y="1701820"/>
            <a:ext cx="2703977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Entscheiden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5535704" y="2715600"/>
            <a:ext cx="3284769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Kontrollieren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1853178" y="3728564"/>
            <a:ext cx="2214767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Auswerten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5537045" y="3728564"/>
            <a:ext cx="2851379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Einsatz</a:t>
            </a:r>
            <a:r>
              <a:rPr lang="en-US" sz="1300" dirty="0">
                <a:solidFill>
                  <a:srgbClr val="FFFFFF"/>
                </a:solidFill>
                <a:cs typeface="Verdana"/>
              </a:rPr>
              <a:t> </a:t>
            </a:r>
            <a:r>
              <a:rPr lang="en-US" sz="1300" dirty="0" err="1">
                <a:solidFill>
                  <a:srgbClr val="FFFFFF"/>
                </a:solidFill>
                <a:cs typeface="Verdana"/>
              </a:rPr>
              <a:t>im</a:t>
            </a:r>
            <a:r>
              <a:rPr lang="en-US" sz="1300" dirty="0">
                <a:solidFill>
                  <a:srgbClr val="FFFFFF"/>
                </a:solidFill>
                <a:cs typeface="Verdana"/>
              </a:rPr>
              <a:t> </a:t>
            </a:r>
            <a:r>
              <a:rPr lang="en-US" sz="1300" dirty="0" err="1">
                <a:solidFill>
                  <a:srgbClr val="FFFFFF"/>
                </a:solidFill>
                <a:cs typeface="Verdana"/>
              </a:rPr>
              <a:t>Betrieb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1853178" y="1701820"/>
            <a:ext cx="2720525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Planen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17" name="object 21"/>
          <p:cNvSpPr txBox="1"/>
          <p:nvPr/>
        </p:nvSpPr>
        <p:spPr>
          <a:xfrm>
            <a:off x="5535704" y="689676"/>
            <a:ext cx="2564689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Informieren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1853177" y="2735625"/>
            <a:ext cx="2708705" cy="5401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  <a:cs typeface="Verdana"/>
            </a:endParaRPr>
          </a:p>
          <a:p>
            <a:pPr marR="3809">
              <a:lnSpc>
                <a:spcPct val="90000"/>
              </a:lnSpc>
            </a:pPr>
            <a:r>
              <a:rPr lang="en-US" sz="1300" dirty="0" err="1">
                <a:solidFill>
                  <a:srgbClr val="FFFFFF"/>
                </a:solidFill>
                <a:cs typeface="Verdana"/>
              </a:rPr>
              <a:t>Realisieren</a:t>
            </a:r>
            <a:endParaRPr lang="en-US" sz="1300" dirty="0">
              <a:solidFill>
                <a:srgbClr val="FFFFFF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8178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C7B152-3D04-4AF2-ADF2-4C9D10D2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Atos-Farbschema als Material Design </a:t>
            </a:r>
            <a:r>
              <a:rPr lang="de-CH" dirty="0" err="1"/>
              <a:t>Theme</a:t>
            </a:r>
            <a:r>
              <a:rPr lang="de-CH" dirty="0"/>
              <a:t> hinterlegt</a:t>
            </a:r>
          </a:p>
          <a:p>
            <a:r>
              <a:rPr lang="de-CH" dirty="0"/>
              <a:t>Gemeinsame Komponenten wo sinnvoll</a:t>
            </a:r>
          </a:p>
          <a:p>
            <a:pPr lvl="1"/>
            <a:r>
              <a:rPr lang="de-CH" dirty="0"/>
              <a:t>Globales Design</a:t>
            </a:r>
          </a:p>
          <a:p>
            <a:pPr lvl="1"/>
            <a:r>
              <a:rPr lang="de-CH" dirty="0"/>
              <a:t>Knöpfe zur Verwaltung der Zusage</a:t>
            </a:r>
          </a:p>
          <a:p>
            <a:pPr lvl="1"/>
            <a:r>
              <a:rPr lang="de-CH" dirty="0"/>
              <a:t>Event-Details</a:t>
            </a:r>
          </a:p>
          <a:p>
            <a:pPr lvl="1"/>
            <a:r>
              <a:rPr lang="de-CH" dirty="0"/>
              <a:t>«Sind Sie sicher?»-Dialog</a:t>
            </a:r>
          </a:p>
          <a:p>
            <a:r>
              <a:rPr lang="de-CH" dirty="0"/>
              <a:t>Responsive-Design dank </a:t>
            </a:r>
            <a:r>
              <a:rPr lang="de-CH" dirty="0" err="1"/>
              <a:t>FxFlex</a:t>
            </a:r>
            <a:endParaRPr lang="de-CH" dirty="0"/>
          </a:p>
          <a:p>
            <a:pPr lvl="1"/>
            <a:r>
              <a:rPr lang="de-CH" dirty="0" err="1"/>
              <a:t>Flexbox</a:t>
            </a:r>
            <a:r>
              <a:rPr lang="de-CH" dirty="0"/>
              <a:t> Layout</a:t>
            </a:r>
          </a:p>
          <a:p>
            <a:pPr lvl="1"/>
            <a:r>
              <a:rPr lang="de-CH" dirty="0"/>
              <a:t>Weniger Abstände bei kleinerem Bildschirm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8FFE5B5-327A-4E33-A16F-ADD16C999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17DD6BD-A15F-4C68-8CC1-3FFB7A51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Frontend Darstellung	</a:t>
            </a:r>
          </a:p>
        </p:txBody>
      </p:sp>
    </p:spTree>
    <p:extLst>
      <p:ext uri="{BB962C8B-B14F-4D97-AF65-F5344CB8AC3E}">
        <p14:creationId xmlns:p14="http://schemas.microsoft.com/office/powerpoint/2010/main" val="389167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Kontrollieren</a:t>
            </a:r>
          </a:p>
        </p:txBody>
      </p:sp>
    </p:spTree>
    <p:extLst>
      <p:ext uri="{BB962C8B-B14F-4D97-AF65-F5344CB8AC3E}">
        <p14:creationId xmlns:p14="http://schemas.microsoft.com/office/powerpoint/2010/main" val="288178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0300" y="1150978"/>
            <a:ext cx="5483828" cy="3474900"/>
          </a:xfrm>
        </p:spPr>
        <p:txBody>
          <a:bodyPr/>
          <a:lstStyle/>
          <a:p>
            <a:r>
              <a:rPr lang="de-CH" dirty="0"/>
              <a:t>Die 29 geplanten Tests bestanden</a:t>
            </a:r>
          </a:p>
          <a:p>
            <a:r>
              <a:rPr lang="de-CH" dirty="0"/>
              <a:t>Weitere Explorative Tests bestanden</a:t>
            </a:r>
          </a:p>
          <a:p>
            <a:r>
              <a:rPr lang="de-CH" dirty="0"/>
              <a:t>7+ Fehler korrigiert</a:t>
            </a:r>
          </a:p>
          <a:p>
            <a:r>
              <a:rPr lang="de-CH" dirty="0"/>
              <a:t>Browserkompatibilität erfüllt</a:t>
            </a:r>
          </a:p>
          <a:p>
            <a:pPr lvl="1"/>
            <a:r>
              <a:rPr lang="de-CH" dirty="0"/>
              <a:t>Chrome &amp; IE komplett getestet</a:t>
            </a:r>
          </a:p>
          <a:p>
            <a:pPr lvl="1"/>
            <a:r>
              <a:rPr lang="de-CH" dirty="0"/>
              <a:t>Firefox &amp; Safari grob getestet</a:t>
            </a:r>
          </a:p>
          <a:p>
            <a:r>
              <a:rPr lang="de-CH" dirty="0"/>
              <a:t>Positives Testfazit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772440925"/>
              </p:ext>
            </p:extLst>
          </p:nvPr>
        </p:nvGraphicFramePr>
        <p:xfrm>
          <a:off x="5292080" y="1059582"/>
          <a:ext cx="367240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475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Auswerten</a:t>
            </a:r>
          </a:p>
        </p:txBody>
      </p:sp>
    </p:spTree>
    <p:extLst>
      <p:ext uri="{BB962C8B-B14F-4D97-AF65-F5344CB8AC3E}">
        <p14:creationId xmlns:p14="http://schemas.microsoft.com/office/powerpoint/2010/main" val="174901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Zufrieden mit dem Projekt</a:t>
            </a:r>
          </a:p>
          <a:p>
            <a:r>
              <a:rPr lang="de-CH" dirty="0"/>
              <a:t>Erfahrungen für zukünftige Projekte</a:t>
            </a:r>
          </a:p>
          <a:p>
            <a:pPr lvl="1"/>
            <a:r>
              <a:rPr lang="de-CH" dirty="0"/>
              <a:t>Zeitzonen, Zeitverschiebung</a:t>
            </a:r>
          </a:p>
          <a:p>
            <a:pPr lvl="1"/>
            <a:r>
              <a:rPr lang="de-CH" dirty="0"/>
              <a:t>Formellen Aufwand nicht vernachlässigen</a:t>
            </a:r>
          </a:p>
          <a:p>
            <a:pPr lvl="1"/>
            <a:r>
              <a:rPr lang="de-CH" dirty="0"/>
              <a:t>OR-Mapping erleichtert das Leben meistens, aber nicht immer (Delete)</a:t>
            </a:r>
          </a:p>
          <a:p>
            <a:pPr lvl="1"/>
            <a:r>
              <a:rPr lang="de-CH" dirty="0" err="1"/>
              <a:t>Race</a:t>
            </a:r>
            <a:r>
              <a:rPr lang="de-CH" dirty="0"/>
              <a:t> </a:t>
            </a:r>
            <a:r>
              <a:rPr lang="de-CH" dirty="0" err="1"/>
              <a:t>Conditions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24983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 im Betrieb</a:t>
            </a:r>
          </a:p>
        </p:txBody>
      </p:sp>
    </p:spTree>
    <p:extLst>
      <p:ext uri="{BB962C8B-B14F-4D97-AF65-F5344CB8AC3E}">
        <p14:creationId xmlns:p14="http://schemas.microsoft.com/office/powerpoint/2010/main" val="410604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0300" y="1150978"/>
            <a:ext cx="8724188" cy="3474900"/>
          </a:xfrm>
        </p:spPr>
        <p:txBody>
          <a:bodyPr/>
          <a:lstStyle/>
          <a:p>
            <a:r>
              <a:rPr lang="de-CH" dirty="0"/>
              <a:t>IPA-Version unter </a:t>
            </a:r>
            <a:r>
              <a:rPr lang="de-CH" dirty="0">
                <a:hlinkClick r:id="rId3"/>
              </a:rPr>
              <a:t>https://hey-im-in.azurewebsites.net/</a:t>
            </a:r>
            <a:r>
              <a:rPr lang="de-CH" dirty="0"/>
              <a:t> erreichbar</a:t>
            </a:r>
          </a:p>
          <a:p>
            <a:r>
              <a:rPr lang="de-CH" dirty="0"/>
              <a:t>Badminton neu über «Hey, </a:t>
            </a:r>
            <a:r>
              <a:rPr lang="de-CH" dirty="0" err="1"/>
              <a:t>I’m</a:t>
            </a:r>
            <a:r>
              <a:rPr lang="de-CH" dirty="0"/>
              <a:t> in» organisiert</a:t>
            </a:r>
          </a:p>
          <a:p>
            <a:pPr lvl="1"/>
            <a:r>
              <a:rPr lang="de-CH" dirty="0"/>
              <a:t>Positives Feedback vom Auftraggeber Christoph </a:t>
            </a:r>
            <a:r>
              <a:rPr lang="de-CH" dirty="0" err="1"/>
              <a:t>Fauti</a:t>
            </a:r>
            <a:endParaRPr lang="de-CH" dirty="0"/>
          </a:p>
          <a:p>
            <a:pPr lvl="1"/>
            <a:r>
              <a:rPr lang="de-CH" dirty="0"/>
              <a:t>Kleine Änderungswünsche</a:t>
            </a:r>
          </a:p>
          <a:p>
            <a:pPr lvl="1"/>
            <a:r>
              <a:rPr lang="de-CH" dirty="0"/>
              <a:t>Dank Logs Fehler gefunden</a:t>
            </a:r>
          </a:p>
          <a:p>
            <a:r>
              <a:rPr lang="de-CH" dirty="0"/>
              <a:t>Zukünftige Weiterentwicklung und Verwendung</a:t>
            </a:r>
          </a:p>
          <a:p>
            <a:pPr lvl="1"/>
            <a:r>
              <a:rPr lang="de-CH" dirty="0" err="1"/>
              <a:t>Issues</a:t>
            </a:r>
            <a:r>
              <a:rPr lang="de-CH" dirty="0"/>
              <a:t> unter GitHub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Testlauf mit positivem Feedback</a:t>
            </a:r>
          </a:p>
        </p:txBody>
      </p:sp>
    </p:spTree>
    <p:extLst>
      <p:ext uri="{BB962C8B-B14F-4D97-AF65-F5344CB8AC3E}">
        <p14:creationId xmlns:p14="http://schemas.microsoft.com/office/powerpoint/2010/main" val="256915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753069"/>
            <a:ext cx="4950000" cy="1656184"/>
          </a:xfrm>
        </p:spPr>
        <p:txBody>
          <a:bodyPr anchor="t"/>
          <a:lstStyle/>
          <a:p>
            <a:r>
              <a:rPr lang="de-DE" dirty="0"/>
              <a:t>Demo</a:t>
            </a:r>
            <a:br>
              <a:rPr lang="de-DE" dirty="0"/>
            </a:br>
            <a:br>
              <a:rPr lang="de-DE" sz="1200" dirty="0"/>
            </a:br>
            <a:r>
              <a:rPr lang="de-DE" sz="1200" b="0" dirty="0"/>
              <a:t>Für weitere Informationen kontaktieren Sie bitte:</a:t>
            </a:r>
            <a:br>
              <a:rPr lang="de-DE" sz="1200" b="0" dirty="0"/>
            </a:br>
            <a:r>
              <a:rPr lang="de-DE" sz="1200" b="0" dirty="0"/>
              <a:t>T+ 41 58 70 21435</a:t>
            </a:r>
            <a:br>
              <a:rPr lang="de-DE" sz="1200" b="0" dirty="0"/>
            </a:br>
            <a:r>
              <a:rPr lang="de-DE" sz="1200" b="0" dirty="0"/>
              <a:t>pascal.honegger.external@atos.net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und Ablauf</a:t>
            </a:r>
          </a:p>
        </p:txBody>
      </p:sp>
    </p:spTree>
    <p:extLst>
      <p:ext uri="{BB962C8B-B14F-4D97-AF65-F5344CB8AC3E}">
        <p14:creationId xmlns:p14="http://schemas.microsoft.com/office/powerpoint/2010/main" val="274082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  <a:p>
            <a:pPr lvl="1"/>
            <a:r>
              <a:rPr lang="de-CH" dirty="0"/>
              <a:t>Christoph Fauti organisiert wiederkehrende Events</a:t>
            </a:r>
          </a:p>
          <a:p>
            <a:pPr lvl="1"/>
            <a:r>
              <a:rPr lang="de-CH" dirty="0"/>
              <a:t>15+ Jahre altes Tool</a:t>
            </a:r>
          </a:p>
          <a:p>
            <a:pPr lvl="1"/>
            <a:r>
              <a:rPr lang="de-CH" dirty="0"/>
              <a:t>Doodle Mangel an Komfortfunktionen</a:t>
            </a:r>
          </a:p>
          <a:p>
            <a:r>
              <a:rPr lang="de-CH" dirty="0"/>
              <a:t>Aufgabe</a:t>
            </a:r>
          </a:p>
          <a:p>
            <a:pPr lvl="1"/>
            <a:r>
              <a:rPr lang="de-CH" dirty="0"/>
              <a:t>«Hey, </a:t>
            </a:r>
            <a:r>
              <a:rPr lang="de-CH" dirty="0" err="1"/>
              <a:t>I’m</a:t>
            </a:r>
            <a:r>
              <a:rPr lang="de-CH" dirty="0"/>
              <a:t> in – Doodle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recurring</a:t>
            </a:r>
            <a:r>
              <a:rPr lang="de-CH" dirty="0"/>
              <a:t> </a:t>
            </a:r>
            <a:r>
              <a:rPr lang="de-CH" dirty="0" err="1"/>
              <a:t>events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Responsive Design</a:t>
            </a:r>
          </a:p>
          <a:p>
            <a:pPr lvl="1"/>
            <a:r>
              <a:rPr lang="de-CH" dirty="0"/>
              <a:t>Mockups als Vorarbeit erstellt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47442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5C351E-13AC-4916-968A-421F3E7D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8D5349-00CF-4BD8-ADD9-97AC5CA3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Mockup Startseite</a:t>
            </a:r>
          </a:p>
        </p:txBody>
      </p:sp>
      <p:pic>
        <p:nvPicPr>
          <p:cNvPr id="10" name="Inhaltsplatzhalter 9" descr="C:\Users\A610222\Source\Repos\HeyImIn\Dokumentation\Mockups\Events.PNG">
            <a:extLst>
              <a:ext uri="{FF2B5EF4-FFF2-40B4-BE49-F238E27FC236}">
                <a16:creationId xmlns:a16="http://schemas.microsoft.com/office/drawing/2014/main" id="{A34F0AAF-27FC-41F3-B6EE-55EEEDADCD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527" y="555526"/>
            <a:ext cx="3583921" cy="3958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20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6488" y="843558"/>
            <a:ext cx="8748000" cy="3723613"/>
          </a:xfrm>
        </p:spPr>
        <p:txBody>
          <a:bodyPr/>
          <a:lstStyle/>
          <a:p>
            <a:r>
              <a:rPr lang="de-CH" dirty="0"/>
              <a:t>Projektmanagement nach IPERKA</a:t>
            </a:r>
          </a:p>
          <a:p>
            <a:r>
              <a:rPr lang="de-CH" dirty="0"/>
              <a:t>Zeitrahmen eingehalten</a:t>
            </a:r>
          </a:p>
          <a:p>
            <a:pPr lvl="1"/>
            <a:r>
              <a:rPr lang="de-CH" dirty="0"/>
              <a:t>Soll: 80 Stunden</a:t>
            </a:r>
          </a:p>
          <a:p>
            <a:pPr lvl="1"/>
            <a:r>
              <a:rPr lang="de-CH" dirty="0"/>
              <a:t>Ist: 80 Stunden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Projektablauf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7870301-58CF-4FE5-B9D9-7037E145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41625"/>
              </p:ext>
            </p:extLst>
          </p:nvPr>
        </p:nvGraphicFramePr>
        <p:xfrm>
          <a:off x="241027" y="2139702"/>
          <a:ext cx="8723462" cy="2304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48">
                  <a:extLst>
                    <a:ext uri="{9D8B030D-6E8A-4147-A177-3AD203B41FA5}">
                      <a16:colId xmlns:a16="http://schemas.microsoft.com/office/drawing/2014/main" val="822089038"/>
                    </a:ext>
                  </a:extLst>
                </a:gridCol>
                <a:gridCol w="1824929">
                  <a:extLst>
                    <a:ext uri="{9D8B030D-6E8A-4147-A177-3AD203B41FA5}">
                      <a16:colId xmlns:a16="http://schemas.microsoft.com/office/drawing/2014/main" val="377985052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592761539"/>
                    </a:ext>
                  </a:extLst>
                </a:gridCol>
                <a:gridCol w="3240361">
                  <a:extLst>
                    <a:ext uri="{9D8B030D-6E8A-4147-A177-3AD203B41FA5}">
                      <a16:colId xmlns:a16="http://schemas.microsoft.com/office/drawing/2014/main" val="3388809749"/>
                    </a:ext>
                  </a:extLst>
                </a:gridCol>
              </a:tblGrid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Meilenstein</a:t>
                      </a:r>
                      <a:endParaRPr lang="de-CH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Gesetzes Datum</a:t>
                      </a:r>
                      <a:endParaRPr lang="de-CH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Effektives Datum</a:t>
                      </a:r>
                      <a:endParaRPr lang="de-CH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9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Abweichung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529820"/>
                  </a:ext>
                </a:extLst>
              </a:tr>
              <a:tr h="2061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Projektbeginn</a:t>
                      </a:r>
                      <a:endParaRPr lang="de-CH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06.03.2018 09:30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06.03.2018 09:30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CH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9610354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Informieren</a:t>
                      </a:r>
                      <a:endParaRPr lang="de-CH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06.03.2018 16:00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06.03.2018 15:30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CH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793565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Planen</a:t>
                      </a:r>
                      <a:endParaRPr lang="de-CH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08.03.2018 12:00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08.03.2018 12:00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CH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111206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dirty="0">
                          <a:effectLst/>
                        </a:rPr>
                        <a:t>Entscheiden</a:t>
                      </a:r>
                      <a:endParaRPr lang="de-CH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08.03.2018 17:00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08.03.2018 16:30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CH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9324925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16.03.2018 12:00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16.03.2018 11:00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Eine Stunde früher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260045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Realisieren</a:t>
                      </a:r>
                      <a:endParaRPr lang="de-CH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20.03.2018 10:00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20.03.2018 09:30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CH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921516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>
                          <a:effectLst/>
                        </a:rPr>
                        <a:t>Kontrollieren</a:t>
                      </a:r>
                      <a:endParaRPr lang="de-CH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20.03.2018 17:00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20.03.2018 15:00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Zwei Stunden früher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648647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100" b="1">
                          <a:effectLst/>
                        </a:rPr>
                        <a:t>Auswerten</a:t>
                      </a:r>
                      <a:endParaRPr lang="de-CH" sz="1050" b="1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21.03.2018 14:00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21.03.2018 11:00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Drei Stunden früher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554859"/>
                  </a:ext>
                </a:extLst>
              </a:tr>
              <a:tr h="2331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Projektabschluss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21.03.2018 16:00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21.03.2018 15:00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CH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Eine Stunde früher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574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Informieren</a:t>
            </a:r>
          </a:p>
        </p:txBody>
      </p:sp>
    </p:spTree>
    <p:extLst>
      <p:ext uri="{BB962C8B-B14F-4D97-AF65-F5344CB8AC3E}">
        <p14:creationId xmlns:p14="http://schemas.microsoft.com/office/powerpoint/2010/main" val="12329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0300" y="1150978"/>
            <a:ext cx="4374000" cy="347490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Ist-Analyse</a:t>
            </a:r>
          </a:p>
          <a:p>
            <a:r>
              <a:rPr lang="de-CH" dirty="0"/>
              <a:t>Veraltete Software-Lösung</a:t>
            </a:r>
          </a:p>
          <a:p>
            <a:r>
              <a:rPr lang="de-CH" dirty="0"/>
              <a:t>Unnötiger Aufwand für Organisator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Ist- und Soll-Analyse</a:t>
            </a:r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614300" y="1150978"/>
            <a:ext cx="4374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Sans Unicode" pitchFamily="34" charset="0"/>
              <a:buChar char="▶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40000" indent="-2700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1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08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50000" indent="-270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Soll-Analyse</a:t>
            </a:r>
          </a:p>
          <a:p>
            <a:r>
              <a:rPr lang="de-CH" dirty="0"/>
              <a:t>Organisieren von wiederkehrenden Events mit möglichst wenig Aufwand</a:t>
            </a:r>
          </a:p>
          <a:p>
            <a:r>
              <a:rPr lang="de-CH" dirty="0"/>
              <a:t>Notifikationen über E-Mail</a:t>
            </a:r>
          </a:p>
          <a:p>
            <a:r>
              <a:rPr lang="de-CH" dirty="0"/>
              <a:t>Gehostet auf Azure</a:t>
            </a:r>
          </a:p>
          <a:p>
            <a:pPr lvl="1"/>
            <a:r>
              <a:rPr lang="de-CH" dirty="0"/>
              <a:t>Einfaches Einspielen von Updates</a:t>
            </a:r>
          </a:p>
        </p:txBody>
      </p:sp>
    </p:spTree>
    <p:extLst>
      <p:ext uri="{BB962C8B-B14F-4D97-AF65-F5344CB8AC3E}">
        <p14:creationId xmlns:p14="http://schemas.microsoft.com/office/powerpoint/2010/main" val="102304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Planen</a:t>
            </a:r>
          </a:p>
        </p:txBody>
      </p:sp>
    </p:spTree>
    <p:extLst>
      <p:ext uri="{BB962C8B-B14F-4D97-AF65-F5344CB8AC3E}">
        <p14:creationId xmlns:p14="http://schemas.microsoft.com/office/powerpoint/2010/main" val="3653139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tos v4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624</Words>
  <Application>Microsoft Office PowerPoint</Application>
  <PresentationFormat>Bildschirmpräsentation (16:9)</PresentationFormat>
  <Paragraphs>247</Paragraphs>
  <Slides>27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Sans Unicode</vt:lpstr>
      <vt:lpstr>Times New Roman</vt:lpstr>
      <vt:lpstr>Verdana</vt:lpstr>
      <vt:lpstr>Atos v4.0</vt:lpstr>
      <vt:lpstr>think-cell Slide</vt:lpstr>
      <vt:lpstr>IPA Präsentation</vt:lpstr>
      <vt:lpstr>Zusammenfassung</vt:lpstr>
      <vt:lpstr>Aufgabenstellung und Ablauf</vt:lpstr>
      <vt:lpstr>Aufgabenstellung</vt:lpstr>
      <vt:lpstr>Mockup Startseite</vt:lpstr>
      <vt:lpstr>Projektablauf</vt:lpstr>
      <vt:lpstr>Informieren</vt:lpstr>
      <vt:lpstr>Ist- und Soll-Analyse</vt:lpstr>
      <vt:lpstr>Planen</vt:lpstr>
      <vt:lpstr>Use-Cases &amp; Testfälle</vt:lpstr>
      <vt:lpstr>Datenbank-Design</vt:lpstr>
      <vt:lpstr>Entscheiden</vt:lpstr>
      <vt:lpstr>Entscheidungen</vt:lpstr>
      <vt:lpstr>Realisieren</vt:lpstr>
      <vt:lpstr>Deployment</vt:lpstr>
      <vt:lpstr>Authentifizierung</vt:lpstr>
      <vt:lpstr>Logging</vt:lpstr>
      <vt:lpstr>Error Handling</vt:lpstr>
      <vt:lpstr>Backend-Schnittstelle</vt:lpstr>
      <vt:lpstr>Frontend Darstellung </vt:lpstr>
      <vt:lpstr>Kontrollieren</vt:lpstr>
      <vt:lpstr>Tests</vt:lpstr>
      <vt:lpstr>Auswerten</vt:lpstr>
      <vt:lpstr>Reflexion</vt:lpstr>
      <vt:lpstr>Einsatz im Betrieb</vt:lpstr>
      <vt:lpstr>Testlauf mit positivem Feedback</vt:lpstr>
      <vt:lpstr>Demo  Für weitere Informationen kontaktieren Sie bitte: T+ 41 58 70 21435 pascal.honegger.external@atos.net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a610222</dc:creator>
  <cp:lastModifiedBy>Honegger, Pascal (ext)</cp:lastModifiedBy>
  <cp:revision>220</cp:revision>
  <cp:lastPrinted>2018-04-11T08:37:42Z</cp:lastPrinted>
  <dcterms:created xsi:type="dcterms:W3CDTF">2017-11-23T08:59:15Z</dcterms:created>
  <dcterms:modified xsi:type="dcterms:W3CDTF">2018-04-11T14:02:43Z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11.04.2018</vt:lpwstr>
  </property>
  <property fmtid="{D5CDD505-2E9C-101B-9397-08002B2CF9AE}" pid="3" name="Author">
    <vt:lpwstr>Pascal Honegger</vt:lpwstr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</vt:lpwstr>
  </property>
  <property fmtid="{D5CDD505-2E9C-101B-9397-08002B2CF9AE}" pid="8" name="_AdHocReviewCycleID">
    <vt:i4>-2067759642</vt:i4>
  </property>
  <property fmtid="{D5CDD505-2E9C-101B-9397-08002B2CF9AE}" pid="9" name="_NewReviewCycle">
    <vt:lpwstr/>
  </property>
  <property fmtid="{D5CDD505-2E9C-101B-9397-08002B2CF9AE}" pid="10" name="_EmailSubject">
    <vt:lpwstr>IPA Präsi v4</vt:lpwstr>
  </property>
  <property fmtid="{D5CDD505-2E9C-101B-9397-08002B2CF9AE}" pid="11" name="_AuthorEmail">
    <vt:lpwstr>pascal.honegger.external@atos.net</vt:lpwstr>
  </property>
  <property fmtid="{D5CDD505-2E9C-101B-9397-08002B2CF9AE}" pid="12" name="_AuthorEmailDisplayName">
    <vt:lpwstr>Honegger, Pascal (ext)</vt:lpwstr>
  </property>
  <property fmtid="{D5CDD505-2E9C-101B-9397-08002B2CF9AE}" pid="13" name="_PreviousAdHocReviewCycleID">
    <vt:i4>-2067759642</vt:i4>
  </property>
</Properties>
</file>