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1" r:id="rId3"/>
    <p:sldId id="288" r:id="rId4"/>
    <p:sldId id="289" r:id="rId5"/>
    <p:sldId id="292" r:id="rId6"/>
    <p:sldId id="297" r:id="rId7"/>
    <p:sldId id="294" r:id="rId8"/>
    <p:sldId id="295" r:id="rId9"/>
    <p:sldId id="298" r:id="rId10"/>
    <p:sldId id="290" r:id="rId11"/>
    <p:sldId id="293" r:id="rId12"/>
    <p:sldId id="291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GNERON Thibault" initials="TV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FFF"/>
    <a:srgbClr val="9FF3A1"/>
    <a:srgbClr val="5FE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87" autoAdjust="0"/>
  </p:normalViewPr>
  <p:slideViewPr>
    <p:cSldViewPr>
      <p:cViewPr>
        <p:scale>
          <a:sx n="100" d="100"/>
          <a:sy n="100" d="100"/>
        </p:scale>
        <p:origin x="121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5-20T10:00:36.098" idx="1">
    <p:pos x="5350" y="1516"/>
    <p:text>Menu déroulant simple ou à double détente avec par ex. IPR&gt;Métriques&gt;moy/min/mx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0118C-FF36-49FD-9C04-4EA7844E6649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C2EB-E955-4A2C-BA52-5CD56EACEF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86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79A-9B96-4DAC-A521-A5EEABD93F6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F08B-ACB5-42FA-89B2-3C88147D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76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79A-9B96-4DAC-A521-A5EEABD93F6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F08B-ACB5-42FA-89B2-3C88147D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8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79A-9B96-4DAC-A521-A5EEABD93F6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F08B-ACB5-42FA-89B2-3C88147D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96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>
            <a:extLst>
              <a:ext uri="{FF2B5EF4-FFF2-40B4-BE49-F238E27FC236}">
                <a16:creationId xmlns:a16="http://schemas.microsoft.com/office/drawing/2014/main" id="{B0EFB66A-677E-4387-846A-AD74569A7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681" y="2403108"/>
            <a:ext cx="7346880" cy="448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7">
            <a:extLst>
              <a:ext uri="{FF2B5EF4-FFF2-40B4-BE49-F238E27FC236}">
                <a16:creationId xmlns:a16="http://schemas.microsoft.com/office/drawing/2014/main" id="{EB123C39-9908-460B-9F9D-33529AA91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59520" cy="26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E53C037-7CD6-4873-91E7-105A4C6EB3FB}"/>
              </a:ext>
            </a:extLst>
          </p:cNvPr>
          <p:cNvSpPr txBox="1"/>
          <p:nvPr/>
        </p:nvSpPr>
        <p:spPr>
          <a:xfrm>
            <a:off x="5287680" y="6593068"/>
            <a:ext cx="3378240" cy="156943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fr-FR" sz="900" dirty="0">
                <a:solidFill>
                  <a:schemeClr val="bg1"/>
                </a:solidFill>
                <a:cs typeface="Arial" charset="0"/>
              </a:rPr>
              <a:t>Office français de la biodiversité  -  Pôle de Vincennes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30B0C7-7C29-48C4-89DA-AED5DB05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1680" y="6544113"/>
            <a:ext cx="414720" cy="2807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C2E984DB-8E26-4E68-9CB1-9AC00B4BAFEF}" type="slidenum">
              <a:rPr lang="fr-FR" altLang="fr-FR" sz="110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‹N°›</a:t>
            </a:fld>
            <a:endParaRPr lang="fr-FR" altLang="fr-FR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3977" name="Espace réservé du titre 1"/>
          <p:cNvSpPr>
            <a:spLocks noGrp="1"/>
          </p:cNvSpPr>
          <p:nvPr>
            <p:ph type="ctrTitle"/>
          </p:nvPr>
        </p:nvSpPr>
        <p:spPr>
          <a:xfrm>
            <a:off x="786870" y="2217569"/>
            <a:ext cx="8226720" cy="1146120"/>
          </a:xfrm>
        </p:spPr>
        <p:txBody>
          <a:bodyPr/>
          <a:lstStyle>
            <a:lvl1pPr algn="l">
              <a:defRPr sz="3600" baseline="0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9716AD87-8A28-430E-8761-09B925C051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62721" y="6593068"/>
            <a:ext cx="4972320" cy="156943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900" baseline="0" dirty="0">
                <a:solidFill>
                  <a:srgbClr val="00206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dirty="0"/>
              <a:t>Prénom Nom du rédacteur à modifier dans en-tête et pied de page</a:t>
            </a:r>
          </a:p>
        </p:txBody>
      </p:sp>
    </p:spTree>
    <p:extLst>
      <p:ext uri="{BB962C8B-B14F-4D97-AF65-F5344CB8AC3E}">
        <p14:creationId xmlns:p14="http://schemas.microsoft.com/office/powerpoint/2010/main" val="20197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79A-9B96-4DAC-A521-A5EEABD93F6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F08B-ACB5-42FA-89B2-3C88147D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92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79A-9B96-4DAC-A521-A5EEABD93F6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F08B-ACB5-42FA-89B2-3C88147D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8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79A-9B96-4DAC-A521-A5EEABD93F6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F08B-ACB5-42FA-89B2-3C88147D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6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79A-9B96-4DAC-A521-A5EEABD93F6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F08B-ACB5-42FA-89B2-3C88147D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79A-9B96-4DAC-A521-A5EEABD93F6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F08B-ACB5-42FA-89B2-3C88147D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6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79A-9B96-4DAC-A521-A5EEABD93F6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F08B-ACB5-42FA-89B2-3C88147D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79A-9B96-4DAC-A521-A5EEABD93F6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F08B-ACB5-42FA-89B2-3C88147D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63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79A-9B96-4DAC-A521-A5EEABD93F6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F08B-ACB5-42FA-89B2-3C88147D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47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679A-9B96-4DAC-A521-A5EEABD93F6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F08B-ACB5-42FA-89B2-3C88147D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kamoke.shinyapps.io/2020_06_30_colonisation_extinction/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amoke.shinyapps.io/2020_06_25_point_avance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E54907AC-F24A-4E70-A435-A2A61C106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181640" cy="3265532"/>
          </a:xfrm>
        </p:spPr>
        <p:txBody>
          <a:bodyPr>
            <a:normAutofit/>
          </a:bodyPr>
          <a:lstStyle/>
          <a:p>
            <a:r>
              <a:rPr lang="fr-FR" altLang="fr-FR" b="1" dirty="0"/>
              <a:t>Production d’un prototype de Tableau de bord data-visualisation des données Poissons</a:t>
            </a:r>
            <a:br>
              <a:rPr lang="fr-FR" altLang="fr-FR" sz="2000" b="1" dirty="0"/>
            </a:br>
            <a:r>
              <a:rPr lang="fr-FR" altLang="fr-FR" sz="2000" b="1" dirty="0"/>
              <a:t>04/2021</a:t>
            </a:r>
            <a:endParaRPr lang="fr-FR" altLang="fr-F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34772"/>
          </a:xfrm>
        </p:spPr>
        <p:txBody>
          <a:bodyPr>
            <a:normAutofit/>
          </a:bodyPr>
          <a:lstStyle/>
          <a:p>
            <a:r>
              <a:rPr lang="fr-FR" dirty="0"/>
              <a:t>Onglet 3 : Les espèces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473362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géographique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44524" y="3140968"/>
            <a:ext cx="2448272" cy="19401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590 Stations présence/absence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07411" y="1473362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paramètres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6093" y="1912268"/>
            <a:ext cx="1944216" cy="1228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1-Présence /absence</a:t>
            </a:r>
          </a:p>
          <a:p>
            <a:r>
              <a:rPr lang="fr-FR" sz="1400" dirty="0">
                <a:solidFill>
                  <a:schemeClr val="tx1"/>
                </a:solidFill>
              </a:rPr>
              <a:t>2-densité moyenne</a:t>
            </a:r>
          </a:p>
          <a:p>
            <a:r>
              <a:rPr lang="fr-FR" sz="1400" dirty="0">
                <a:solidFill>
                  <a:schemeClr val="tx1"/>
                </a:solidFill>
              </a:rPr>
              <a:t>3-enveloppe répartition</a:t>
            </a:r>
          </a:p>
          <a:p>
            <a:r>
              <a:rPr lang="fr-FR" sz="1400" dirty="0">
                <a:solidFill>
                  <a:schemeClr val="tx1"/>
                </a:solidFill>
              </a:rPr>
              <a:t>4 –poids moyen</a:t>
            </a:r>
          </a:p>
          <a:p>
            <a:r>
              <a:rPr lang="fr-FR" sz="1400" dirty="0">
                <a:solidFill>
                  <a:schemeClr val="tx1"/>
                </a:solidFill>
              </a:rPr>
              <a:t>5- longueur </a:t>
            </a:r>
            <a:r>
              <a:rPr lang="fr-FR" sz="1400" dirty="0" err="1">
                <a:solidFill>
                  <a:schemeClr val="tx1"/>
                </a:solidFill>
              </a:rPr>
              <a:t>moy</a:t>
            </a:r>
            <a:r>
              <a:rPr lang="fr-FR" sz="1400" dirty="0">
                <a:solidFill>
                  <a:schemeClr val="tx1"/>
                </a:solidFill>
              </a:rPr>
              <a:t>.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948264" y="6479017"/>
            <a:ext cx="1296144" cy="3077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Download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011630" y="980728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espèce : </a:t>
            </a:r>
          </a:p>
          <a:p>
            <a:r>
              <a:rPr lang="fr-FR" sz="1400" dirty="0">
                <a:solidFill>
                  <a:schemeClr val="tx1"/>
                </a:solidFill>
              </a:rPr>
              <a:t>Chabot, TRF...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DC19AED-9C49-4181-B7CE-6088F029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60" y="1518573"/>
            <a:ext cx="3500239" cy="2400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7994EF6-61A9-4EEC-BA00-417C22B864FB}"/>
              </a:ext>
            </a:extLst>
          </p:cNvPr>
          <p:cNvSpPr/>
          <p:nvPr/>
        </p:nvSpPr>
        <p:spPr>
          <a:xfrm>
            <a:off x="3515016" y="3904261"/>
            <a:ext cx="1944216" cy="3286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</a:rPr>
              <a:t>Richesse spécifique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A57ADAE-8C74-4864-B5D4-72D1A567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" y="1811771"/>
            <a:ext cx="2314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5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71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/>
              <a:t>Onglet 3 : Les espèces – </a:t>
            </a:r>
            <a:r>
              <a:rPr lang="fr-FR" sz="3600" dirty="0" err="1"/>
              <a:t>Répart</a:t>
            </a:r>
            <a:r>
              <a:rPr lang="fr-FR" sz="3600" dirty="0"/>
              <a:t> géo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4098" y="1553031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géographique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948264" y="6354747"/>
            <a:ext cx="1296144" cy="432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Download</a:t>
            </a:r>
            <a:r>
              <a:rPr lang="fr-FR" dirty="0"/>
              <a:t> liste espèces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93280" y="2435322"/>
            <a:ext cx="2028825" cy="10809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Anguilla </a:t>
            </a:r>
            <a:r>
              <a:rPr lang="fr-FR" sz="1400" dirty="0" err="1">
                <a:solidFill>
                  <a:srgbClr val="FF0000"/>
                </a:solidFill>
              </a:rPr>
              <a:t>anguilla</a:t>
            </a:r>
            <a:endParaRPr lang="fr-FR" sz="1400" dirty="0">
              <a:solidFill>
                <a:srgbClr val="FF0000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Danger critique extinction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x individus capturés sur X stations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9792" y="4689284"/>
            <a:ext cx="3228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4122" y="1233177"/>
            <a:ext cx="1507143" cy="102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948264" y="5696381"/>
            <a:ext cx="1728192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Lien fiche INPN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75EF52-DE93-4BA8-B060-AB684F268CFC}"/>
              </a:ext>
            </a:extLst>
          </p:cNvPr>
          <p:cNvSpPr/>
          <p:nvPr/>
        </p:nvSpPr>
        <p:spPr>
          <a:xfrm>
            <a:off x="3515016" y="3904261"/>
            <a:ext cx="1944216" cy="3286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</a:rPr>
              <a:t>Abondance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582E4BC-C461-4E5D-9E3B-5D8866C82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757" y="1881085"/>
            <a:ext cx="2314575" cy="762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1028A28-7004-4171-A4FD-A7F51754ECCE}"/>
              </a:ext>
            </a:extLst>
          </p:cNvPr>
          <p:cNvSpPr txBox="1"/>
          <p:nvPr/>
        </p:nvSpPr>
        <p:spPr>
          <a:xfrm>
            <a:off x="6948264" y="6006077"/>
            <a:ext cx="1728192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Lien </a:t>
            </a:r>
            <a:r>
              <a:rPr lang="fr-FR" sz="1400" dirty="0" err="1"/>
              <a:t>ficheBase</a:t>
            </a:r>
            <a:endParaRPr lang="fr-FR" sz="1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34602EB-DB29-4A3C-8230-14D19B75B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729" y="1301941"/>
            <a:ext cx="4229395" cy="251637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EA5A380-D7D1-4BDB-883A-B74A9EFAD5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1" r="4625" b="4332"/>
          <a:stretch/>
        </p:blipFill>
        <p:spPr>
          <a:xfrm>
            <a:off x="-20228" y="2643085"/>
            <a:ext cx="2139617" cy="244209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5E06FEA-36D7-476C-82AB-AD84BDB71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101158"/>
            <a:ext cx="20288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5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-1714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Onglet 3 : Les espèces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467478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géographique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2804196"/>
            <a:ext cx="2448272" cy="19401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500 Stations présence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</a:rPr>
              <a:t>400 absence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07411" y="1041314"/>
            <a:ext cx="1944216" cy="8755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paramètres :</a:t>
            </a:r>
          </a:p>
          <a:p>
            <a:r>
              <a:rPr lang="fr-FR" sz="1400" dirty="0">
                <a:solidFill>
                  <a:schemeClr val="tx1"/>
                </a:solidFill>
              </a:rPr>
              <a:t>enveloppe géographique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948264" y="6479017"/>
            <a:ext cx="1296144" cy="3077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Download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6454" y="1796160"/>
            <a:ext cx="3840033" cy="379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2235" y="2364787"/>
            <a:ext cx="2931764" cy="140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2235" y="3900559"/>
            <a:ext cx="2931764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444208" y="5586484"/>
            <a:ext cx="250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evol</a:t>
            </a:r>
            <a:r>
              <a:rPr lang="fr-FR" sz="1600" dirty="0"/>
              <a:t>. apparition/disparition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44208" y="3645024"/>
            <a:ext cx="25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apparition/ disparition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C32B1CE-8FA7-43C0-AE9B-18D6C9ADBCEB}"/>
              </a:ext>
            </a:extLst>
          </p:cNvPr>
          <p:cNvSpPr txBox="1"/>
          <p:nvPr/>
        </p:nvSpPr>
        <p:spPr>
          <a:xfrm>
            <a:off x="2555776" y="909454"/>
            <a:ext cx="47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Possibilité de s’inspirer de </a:t>
            </a:r>
            <a:r>
              <a:rPr lang="fr-FR" dirty="0">
                <a:hlinkClick r:id="rId5"/>
              </a:rPr>
              <a:t>cette appli </a:t>
            </a:r>
            <a:r>
              <a:rPr lang="fr-FR" dirty="0" err="1">
                <a:hlinkClick r:id="rId5"/>
              </a:rPr>
              <a:t>shiny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684EDD3-823E-4C48-846C-E24F0777A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221" y="1814835"/>
            <a:ext cx="23526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5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112D6-B9ED-4707-BFAA-022E78695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1240452"/>
            <a:ext cx="7990656" cy="1470025"/>
          </a:xfrm>
        </p:spPr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8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Objectifs de la valorisation</a:t>
            </a:r>
            <a:br>
              <a:rPr lang="fr-FR" sz="48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fr-FR" sz="48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fr-FR" sz="48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fr-FR" sz="48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733E8D-3FB5-4BA8-A5F9-1DDDAEFA3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23728" y="2420888"/>
            <a:ext cx="55446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2"/>
                </a:solidFill>
              </a:rPr>
              <a:t>large accès à connaissance donnée s poissons OFB</a:t>
            </a:r>
            <a:br>
              <a:rPr lang="fr-FR" b="1" dirty="0">
                <a:solidFill>
                  <a:schemeClr val="tx2"/>
                </a:solidFill>
              </a:rPr>
            </a:br>
            <a:r>
              <a:rPr lang="fr-FR" b="1" dirty="0">
                <a:solidFill>
                  <a:schemeClr val="tx2"/>
                </a:solidFill>
              </a:rPr>
              <a:t>retour d’information et outil pour les </a:t>
            </a:r>
            <a:r>
              <a:rPr lang="fr-FR" b="1" dirty="0" err="1">
                <a:solidFill>
                  <a:schemeClr val="tx2"/>
                </a:solidFill>
              </a:rPr>
              <a:t>sds</a:t>
            </a:r>
            <a:endParaRPr lang="fr-F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tx2"/>
                </a:solidFill>
              </a:rPr>
              <a:t>expression des besoins cf.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fr-FR" sz="2000" b="1" dirty="0">
                <a:solidFill>
                  <a:schemeClr val="tx2"/>
                </a:solidFill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79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d’accueil : échantillon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44352" y="3985736"/>
            <a:ext cx="2275234" cy="1368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590 Stations</a:t>
            </a:r>
          </a:p>
        </p:txBody>
      </p:sp>
      <p:sp>
        <p:nvSpPr>
          <p:cNvPr id="18" name="AutoShape 4" descr="Histogramme Coloré Croissant Avec Le Conce Rouge De Réussite Commerciale De  Flèche Illustration Stock - Illustration du diagramme, bureau: 39609874"/>
          <p:cNvSpPr>
            <a:spLocks noChangeAspect="1" noChangeArrowheads="1"/>
          </p:cNvSpPr>
          <p:nvPr/>
        </p:nvSpPr>
        <p:spPr bwMode="auto">
          <a:xfrm>
            <a:off x="155575" y="-822325"/>
            <a:ext cx="1895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F3080B-6870-423E-81A1-6C0329EECA1C}"/>
              </a:ext>
            </a:extLst>
          </p:cNvPr>
          <p:cNvSpPr txBox="1"/>
          <p:nvPr/>
        </p:nvSpPr>
        <p:spPr>
          <a:xfrm>
            <a:off x="2843807" y="1268760"/>
            <a:ext cx="47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Possibilité de s’inspirer de </a:t>
            </a:r>
            <a:r>
              <a:rPr lang="fr-FR" dirty="0">
                <a:hlinkClick r:id="rId2"/>
              </a:rPr>
              <a:t>cette appli </a:t>
            </a:r>
            <a:r>
              <a:rPr lang="fr-FR" dirty="0" err="1">
                <a:hlinkClick r:id="rId2"/>
              </a:rPr>
              <a:t>shiny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3CB3A8-6D58-4A53-A3B7-1C963C77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6" y="1638092"/>
            <a:ext cx="2314575" cy="762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43BAF5B-64B6-41F1-B1A7-D25613C6D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741" y="1690077"/>
            <a:ext cx="3724672" cy="36638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7E56B8-7919-4985-99C4-21C497F01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936" y="2008795"/>
            <a:ext cx="2476849" cy="185225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F5A75A4-18F6-4226-92FB-D4C254F9B0ED}"/>
              </a:ext>
            </a:extLst>
          </p:cNvPr>
          <p:cNvSpPr/>
          <p:nvPr/>
        </p:nvSpPr>
        <p:spPr>
          <a:xfrm>
            <a:off x="128886" y="2447505"/>
            <a:ext cx="2669094" cy="19896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>
                <a:solidFill>
                  <a:schemeClr val="tx1"/>
                </a:solidFill>
              </a:rPr>
              <a:t>Par défaut, affichage échelle nationale.</a:t>
            </a:r>
          </a:p>
          <a:p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En fonction du choix, affichage soit des régions soit des grands bassins, zoomables jusqu’au dépt ou sous-unités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83368BB-0FA5-4C48-BE93-AF9D95681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74" y="2610593"/>
            <a:ext cx="1638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2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Onglet 2 : Peuplement ou assemblage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23928" y="645333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double sélecteur année (période)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4248" y="1329346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paramètres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4248" y="1768252"/>
            <a:ext cx="2448271" cy="14447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Indicateur IPR (min/</a:t>
            </a:r>
            <a:r>
              <a:rPr lang="fr-FR" sz="1400" dirty="0" err="1">
                <a:solidFill>
                  <a:schemeClr val="tx1"/>
                </a:solidFill>
              </a:rPr>
              <a:t>moy</a:t>
            </a:r>
            <a:r>
              <a:rPr lang="fr-FR" sz="1400" dirty="0">
                <a:solidFill>
                  <a:schemeClr val="tx1"/>
                </a:solidFill>
              </a:rPr>
              <a:t>/max)</a:t>
            </a:r>
          </a:p>
          <a:p>
            <a:r>
              <a:rPr lang="fr-FR" sz="1400" dirty="0">
                <a:solidFill>
                  <a:schemeClr val="tx1"/>
                </a:solidFill>
              </a:rPr>
              <a:t>Métrique IPR</a:t>
            </a:r>
          </a:p>
          <a:p>
            <a:r>
              <a:rPr lang="fr-FR" sz="1400" dirty="0">
                <a:solidFill>
                  <a:schemeClr val="tx1"/>
                </a:solidFill>
              </a:rPr>
              <a:t>Richesse </a:t>
            </a:r>
            <a:r>
              <a:rPr lang="fr-FR" sz="1400" dirty="0" err="1">
                <a:solidFill>
                  <a:schemeClr val="tx1"/>
                </a:solidFill>
              </a:rPr>
              <a:t>sp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moy</a:t>
            </a:r>
            <a:r>
              <a:rPr lang="fr-FR" sz="1400" dirty="0">
                <a:solidFill>
                  <a:schemeClr val="tx1"/>
                </a:solidFill>
              </a:rPr>
              <a:t>./</a:t>
            </a:r>
            <a:r>
              <a:rPr lang="fr-FR" sz="1400" dirty="0" err="1">
                <a:solidFill>
                  <a:schemeClr val="tx1"/>
                </a:solidFill>
              </a:rPr>
              <a:t>méd</a:t>
            </a:r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effectif total</a:t>
            </a:r>
          </a:p>
          <a:p>
            <a:r>
              <a:rPr lang="fr-FR" sz="1400" dirty="0">
                <a:solidFill>
                  <a:schemeClr val="tx1"/>
                </a:solidFill>
              </a:rPr>
              <a:t>densité </a:t>
            </a:r>
            <a:r>
              <a:rPr lang="fr-FR" sz="1400" dirty="0" err="1">
                <a:solidFill>
                  <a:schemeClr val="tx1"/>
                </a:solidFill>
              </a:rPr>
              <a:t>ind</a:t>
            </a:r>
            <a:r>
              <a:rPr lang="fr-FR" sz="1400" dirty="0">
                <a:solidFill>
                  <a:schemeClr val="tx1"/>
                </a:solidFill>
              </a:rPr>
              <a:t>/100m²</a:t>
            </a:r>
          </a:p>
          <a:p>
            <a:r>
              <a:rPr lang="fr-FR" sz="1400" dirty="0">
                <a:solidFill>
                  <a:schemeClr val="tx1"/>
                </a:solidFill>
              </a:rPr>
              <a:t>biomasse g/100m²...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948264" y="6479017"/>
            <a:ext cx="1296144" cy="3077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Download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04248" y="3435858"/>
            <a:ext cx="2843808" cy="184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dirty="0">
                <a:solidFill>
                  <a:schemeClr val="tx1"/>
                </a:solidFill>
              </a:rPr>
              <a:t>GRAF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891C3918-CBBB-4981-A664-A44E5F70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4781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lèche vers le bas 11">
            <a:extLst>
              <a:ext uri="{FF2B5EF4-FFF2-40B4-BE49-F238E27FC236}">
                <a16:creationId xmlns:a16="http://schemas.microsoft.com/office/drawing/2014/main" id="{A6D5355A-A183-4BF6-B57D-E84CF4CC0356}"/>
              </a:ext>
            </a:extLst>
          </p:cNvPr>
          <p:cNvSpPr/>
          <p:nvPr/>
        </p:nvSpPr>
        <p:spPr>
          <a:xfrm>
            <a:off x="4067944" y="2492896"/>
            <a:ext cx="360040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B1F4F85-19B4-4823-9F18-D3D56D575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4588102"/>
            <a:ext cx="3731692" cy="225566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36512" y="3240760"/>
            <a:ext cx="2160240" cy="19884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Chiffres clés</a:t>
            </a:r>
            <a:r>
              <a:rPr lang="fr-FR" dirty="0">
                <a:solidFill>
                  <a:schemeClr val="tx1"/>
                </a:solidFill>
              </a:rPr>
              <a:t>....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F00D4B-6449-4E71-BD0B-9F733B837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5801"/>
            <a:ext cx="2352675" cy="809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7504" y="1467478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géographique </a:t>
            </a:r>
          </a:p>
        </p:txBody>
      </p:sp>
    </p:spTree>
    <p:extLst>
      <p:ext uri="{BB962C8B-B14F-4D97-AF65-F5344CB8AC3E}">
        <p14:creationId xmlns:p14="http://schemas.microsoft.com/office/powerpoint/2010/main" val="38022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Onglet 2 : Peuplement –état IPR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4781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1628800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géographique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" y="3468537"/>
            <a:ext cx="2110867" cy="19401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300 stations en Bon état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500 000 poissons capturés....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4248" y="1329346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paramètres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4249" y="1768252"/>
            <a:ext cx="1944216" cy="29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IPR 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948264" y="6479017"/>
            <a:ext cx="1296144" cy="3077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Download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56430" y="3207216"/>
            <a:ext cx="2879812" cy="2200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8" name="AutoShape 2" descr="Développement durable - L'Observatoire des Territoires"/>
          <p:cNvSpPr>
            <a:spLocks noChangeAspect="1" noChangeArrowheads="1"/>
          </p:cNvSpPr>
          <p:nvPr/>
        </p:nvSpPr>
        <p:spPr bwMode="auto">
          <a:xfrm>
            <a:off x="155575" y="-715963"/>
            <a:ext cx="21907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3933" y="3241508"/>
            <a:ext cx="25812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312005" y="5039389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Graf IPR/années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770F028-7C51-4AC4-8032-2FD3CFA85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" y="1957482"/>
            <a:ext cx="23526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Onglet 2 : Peuplement –</a:t>
            </a:r>
            <a:br>
              <a:rPr lang="fr-FR" dirty="0"/>
            </a:br>
            <a:r>
              <a:rPr lang="fr-FR" dirty="0"/>
              <a:t>état IPR pour un ensemble de station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4781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068" y="1639854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géographique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" y="3468537"/>
            <a:ext cx="2110867" cy="19401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Liste des stations de la sélection géo.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4248" y="1329346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paramètres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4249" y="1768252"/>
            <a:ext cx="1944216" cy="29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IPR 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948264" y="6479017"/>
            <a:ext cx="1296144" cy="3077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Download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56430" y="3207216"/>
            <a:ext cx="2879812" cy="2200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8" name="AutoShape 2" descr="Développement durable - L'Observatoire des Territoires"/>
          <p:cNvSpPr>
            <a:spLocks noChangeAspect="1" noChangeArrowheads="1"/>
          </p:cNvSpPr>
          <p:nvPr/>
        </p:nvSpPr>
        <p:spPr bwMode="auto">
          <a:xfrm>
            <a:off x="155575" y="-715963"/>
            <a:ext cx="21907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312005" y="5039389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Graf IPR/années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999" y="2899015"/>
            <a:ext cx="3645914" cy="215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1069847-851B-4444-AAAC-549E684C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675" y="1949908"/>
            <a:ext cx="23526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6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Onglet 2 : Peuplement-Richesse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4781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1244849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géographique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337262"/>
            <a:ext cx="2448272" cy="19401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4248" y="1329346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paramètres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4249" y="1768252"/>
            <a:ext cx="1944216" cy="4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Richesse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948264" y="6479017"/>
            <a:ext cx="1296144" cy="3077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Download</a:t>
            </a:r>
            <a:endParaRPr lang="fr-FR" dirty="0"/>
          </a:p>
        </p:txBody>
      </p:sp>
      <p:sp>
        <p:nvSpPr>
          <p:cNvPr id="8" name="AutoShape 2" descr="Développement durable - L'Observatoire des Territoires"/>
          <p:cNvSpPr>
            <a:spLocks noChangeAspect="1" noChangeArrowheads="1"/>
          </p:cNvSpPr>
          <p:nvPr/>
        </p:nvSpPr>
        <p:spPr bwMode="auto">
          <a:xfrm>
            <a:off x="155575" y="-715963"/>
            <a:ext cx="21907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02093" y="3573015"/>
            <a:ext cx="2144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une moyenne de 16,1 </a:t>
            </a:r>
          </a:p>
          <a:p>
            <a:r>
              <a:rPr lang="fr-FR" sz="1600" dirty="0"/>
              <a:t>médiane de 15 </a:t>
            </a:r>
            <a:r>
              <a:rPr lang="fr-FR" sz="1600" dirty="0" err="1"/>
              <a:t>sp</a:t>
            </a:r>
            <a:endParaRPr lang="fr-FR" sz="1600" dirty="0"/>
          </a:p>
          <a:p>
            <a:r>
              <a:rPr lang="fr-FR" sz="1600" dirty="0"/>
              <a:t>valeur mini : 1 </a:t>
            </a:r>
            <a:r>
              <a:rPr lang="fr-FR" sz="1600" dirty="0" err="1"/>
              <a:t>sp</a:t>
            </a:r>
            <a:endParaRPr lang="fr-FR" sz="1600" dirty="0"/>
          </a:p>
          <a:p>
            <a:r>
              <a:rPr lang="fr-FR" sz="1600" dirty="0"/>
              <a:t>Maxi : </a:t>
            </a:r>
          </a:p>
          <a:p>
            <a:r>
              <a:rPr lang="fr-FR" sz="1600" dirty="0"/>
              <a:t>dans 1245 opérations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6012668" y="3077172"/>
            <a:ext cx="2879812" cy="2200275"/>
            <a:chOff x="6156430" y="3993416"/>
            <a:chExt cx="2879812" cy="2200275"/>
          </a:xfrm>
        </p:grpSpPr>
        <p:sp>
          <p:nvSpPr>
            <p:cNvPr id="4" name="Rectangle 3"/>
            <p:cNvSpPr/>
            <p:nvPr/>
          </p:nvSpPr>
          <p:spPr>
            <a:xfrm>
              <a:off x="6156430" y="3993416"/>
              <a:ext cx="2879812" cy="220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312004" y="5825589"/>
              <a:ext cx="2256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Graf </a:t>
              </a:r>
              <a:r>
                <a:rPr lang="fr-FR" sz="1400" dirty="0" err="1"/>
                <a:t>évol</a:t>
              </a:r>
              <a:r>
                <a:rPr lang="fr-FR" sz="1400" dirty="0"/>
                <a:t>. richesse</a:t>
              </a: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6398" y="4167983"/>
              <a:ext cx="2706082" cy="1605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A33E232D-AFCE-4526-85E4-E1E8A0953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922" y="1581745"/>
            <a:ext cx="23526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5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Onglet 2 : Peuplement- traits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4781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087" y="1629464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géographique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337262"/>
            <a:ext cx="2448272" cy="19401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4248" y="1329346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paramètres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4249" y="1768252"/>
            <a:ext cx="1944216" cy="3646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Rhéophiles (d’après IPR)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948264" y="6479017"/>
            <a:ext cx="1296144" cy="3077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Download</a:t>
            </a:r>
            <a:endParaRPr lang="fr-FR" dirty="0"/>
          </a:p>
        </p:txBody>
      </p:sp>
      <p:sp>
        <p:nvSpPr>
          <p:cNvPr id="8" name="AutoShape 2" descr="Développement durable - L'Observatoire des Territoires"/>
          <p:cNvSpPr>
            <a:spLocks noChangeAspect="1" noChangeArrowheads="1"/>
          </p:cNvSpPr>
          <p:nvPr/>
        </p:nvSpPr>
        <p:spPr bwMode="auto">
          <a:xfrm>
            <a:off x="155575" y="-715963"/>
            <a:ext cx="21907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02093" y="3573015"/>
            <a:ext cx="2144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une moyenne de 16,1 </a:t>
            </a:r>
          </a:p>
          <a:p>
            <a:r>
              <a:rPr lang="fr-FR" sz="1600" dirty="0"/>
              <a:t>médiane de 15 </a:t>
            </a:r>
            <a:r>
              <a:rPr lang="fr-FR" sz="1600" dirty="0" err="1"/>
              <a:t>sp</a:t>
            </a:r>
            <a:endParaRPr lang="fr-FR" sz="1600" dirty="0"/>
          </a:p>
          <a:p>
            <a:r>
              <a:rPr lang="fr-FR" sz="1600" dirty="0"/>
              <a:t>valeur mini : 1 </a:t>
            </a:r>
            <a:r>
              <a:rPr lang="fr-FR" sz="1600" dirty="0" err="1"/>
              <a:t>sp</a:t>
            </a:r>
            <a:endParaRPr lang="fr-FR" sz="1600" dirty="0"/>
          </a:p>
          <a:p>
            <a:r>
              <a:rPr lang="fr-FR" sz="1600" dirty="0"/>
              <a:t>Maxi : </a:t>
            </a:r>
          </a:p>
          <a:p>
            <a:r>
              <a:rPr lang="fr-FR" sz="1600" dirty="0"/>
              <a:t>dans 1245 opérations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6012668" y="3077172"/>
            <a:ext cx="2879812" cy="2355393"/>
            <a:chOff x="6156430" y="3993416"/>
            <a:chExt cx="2879812" cy="2355393"/>
          </a:xfrm>
        </p:grpSpPr>
        <p:sp>
          <p:nvSpPr>
            <p:cNvPr id="4" name="Rectangle 3"/>
            <p:cNvSpPr/>
            <p:nvPr/>
          </p:nvSpPr>
          <p:spPr>
            <a:xfrm>
              <a:off x="6156430" y="3993416"/>
              <a:ext cx="2879812" cy="220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312004" y="5825589"/>
              <a:ext cx="25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Graf </a:t>
              </a:r>
              <a:r>
                <a:rPr lang="fr-FR" sz="1400" dirty="0" err="1"/>
                <a:t>évol</a:t>
              </a:r>
              <a:r>
                <a:rPr lang="fr-FR" sz="1400" dirty="0"/>
                <a:t>. richesse rhéophiles</a:t>
              </a:r>
            </a:p>
            <a:p>
              <a:r>
                <a:rPr lang="fr-FR" sz="1400" dirty="0" err="1"/>
                <a:t>Evol</a:t>
              </a:r>
              <a:r>
                <a:rPr lang="fr-FR" sz="1400" dirty="0"/>
                <a:t> nb </a:t>
              </a:r>
              <a:r>
                <a:rPr lang="fr-FR" sz="1400" dirty="0" err="1"/>
                <a:t>sp</a:t>
              </a:r>
              <a:r>
                <a:rPr lang="fr-FR" sz="1400" dirty="0"/>
                <a:t> </a:t>
              </a:r>
              <a:r>
                <a:rPr lang="fr-FR" sz="1400" dirty="0" err="1"/>
                <a:t>moy</a:t>
              </a:r>
              <a:r>
                <a:rPr lang="fr-FR" sz="1400" dirty="0"/>
                <a:t>. </a:t>
              </a:r>
              <a:r>
                <a:rPr lang="fr-FR" sz="1400" dirty="0" err="1"/>
                <a:t>rhéo</a:t>
              </a:r>
              <a:r>
                <a:rPr lang="fr-FR" sz="1400" dirty="0"/>
                <a:t>. </a:t>
              </a:r>
              <a:r>
                <a:rPr lang="fr-FR" sz="1400" dirty="0" err="1"/>
                <a:t>moy</a:t>
              </a:r>
              <a:r>
                <a:rPr lang="fr-FR" sz="1400" dirty="0"/>
                <a:t> ....</a:t>
              </a: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6398" y="4167983"/>
              <a:ext cx="2706082" cy="1605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6824" y="2242978"/>
            <a:ext cx="1482261" cy="39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4932" y="2636912"/>
            <a:ext cx="901425" cy="44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4A6F258-8671-459A-8762-6AA39133C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351" y="1923844"/>
            <a:ext cx="23526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5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Onglet 2 : Peuplement station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4781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893799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géographique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87538" y="4177309"/>
            <a:ext cx="2448272" cy="19401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4248" y="1329346"/>
            <a:ext cx="1944216" cy="328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Sélecteur paramètres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4249" y="1768252"/>
            <a:ext cx="1944216" cy="4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Richesse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AutoShape 2" descr="Développement durable - L'Observatoire des Territoires"/>
          <p:cNvSpPr>
            <a:spLocks noChangeAspect="1" noChangeArrowheads="1"/>
          </p:cNvSpPr>
          <p:nvPr/>
        </p:nvSpPr>
        <p:spPr bwMode="auto">
          <a:xfrm>
            <a:off x="155575" y="-715963"/>
            <a:ext cx="21907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5154" y="4441610"/>
            <a:ext cx="2144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une moyenne de 16,1 </a:t>
            </a:r>
          </a:p>
          <a:p>
            <a:r>
              <a:rPr lang="fr-FR" sz="1600" dirty="0"/>
              <a:t>médiane de 15 </a:t>
            </a:r>
            <a:r>
              <a:rPr lang="fr-FR" sz="1600" dirty="0" err="1"/>
              <a:t>sp</a:t>
            </a:r>
            <a:endParaRPr lang="fr-FR" sz="1600" dirty="0"/>
          </a:p>
          <a:p>
            <a:r>
              <a:rPr lang="fr-FR" sz="1600" dirty="0"/>
              <a:t>valeur mini : 1 </a:t>
            </a:r>
            <a:r>
              <a:rPr lang="fr-FR" sz="1600" dirty="0" err="1"/>
              <a:t>sp</a:t>
            </a:r>
            <a:endParaRPr lang="fr-FR" sz="1600" dirty="0"/>
          </a:p>
          <a:p>
            <a:r>
              <a:rPr lang="fr-FR" sz="1600" dirty="0"/>
              <a:t>Maxi : </a:t>
            </a:r>
          </a:p>
          <a:p>
            <a:r>
              <a:rPr lang="fr-FR" sz="1600" dirty="0"/>
              <a:t>dans 1245 opérations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6012668" y="3077172"/>
            <a:ext cx="2879812" cy="2200275"/>
            <a:chOff x="6156430" y="3993416"/>
            <a:chExt cx="2879812" cy="2200275"/>
          </a:xfrm>
        </p:grpSpPr>
        <p:sp>
          <p:nvSpPr>
            <p:cNvPr id="4" name="Rectangle 3"/>
            <p:cNvSpPr/>
            <p:nvPr/>
          </p:nvSpPr>
          <p:spPr>
            <a:xfrm>
              <a:off x="6156430" y="3993416"/>
              <a:ext cx="2879812" cy="220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312004" y="5825589"/>
              <a:ext cx="2724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Graf </a:t>
              </a:r>
              <a:r>
                <a:rPr lang="fr-FR" sz="1400" dirty="0" err="1"/>
                <a:t>évol</a:t>
              </a:r>
              <a:r>
                <a:rPr lang="fr-FR" sz="1400" dirty="0"/>
                <a:t>. richesse Seine à Paris</a:t>
              </a: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6398" y="4167983"/>
              <a:ext cx="2706082" cy="1605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lèche vers le bas 11"/>
          <p:cNvSpPr/>
          <p:nvPr/>
        </p:nvSpPr>
        <p:spPr>
          <a:xfrm>
            <a:off x="4067944" y="2492896"/>
            <a:ext cx="360040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948264" y="6354747"/>
            <a:ext cx="1296144" cy="432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/>
              <a:t>Download</a:t>
            </a:r>
            <a:r>
              <a:rPr lang="fr-FR" dirty="0"/>
              <a:t> liste espèces</a:t>
            </a:r>
          </a:p>
        </p:txBody>
      </p:sp>
      <p:pic>
        <p:nvPicPr>
          <p:cNvPr id="3" name="Picture 2" descr="image001">
            <a:extLst>
              <a:ext uri="{FF2B5EF4-FFF2-40B4-BE49-F238E27FC236}">
                <a16:creationId xmlns:a16="http://schemas.microsoft.com/office/drawing/2014/main" id="{2A4D09CC-E25B-46DF-A2F2-84FD9F4A1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1"/>
          <a:stretch/>
        </p:blipFill>
        <p:spPr bwMode="auto">
          <a:xfrm>
            <a:off x="2576560" y="3077172"/>
            <a:ext cx="3292346" cy="266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691E317-3938-4FF3-A0B0-74E6A1479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385" y="1286768"/>
            <a:ext cx="23526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982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8824</TotalTime>
  <Words>408</Words>
  <Application>Microsoft Office PowerPoint</Application>
  <PresentationFormat>Affichage à l'écran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Thème Office</vt:lpstr>
      <vt:lpstr>Production d’un prototype de Tableau de bord data-visualisation des données Poissons 04/2021</vt:lpstr>
      <vt:lpstr>Objectifs de la valorisation   </vt:lpstr>
      <vt:lpstr>Ecran d’accueil : échantillon</vt:lpstr>
      <vt:lpstr>Onglet 2 : Peuplement ou assemblage</vt:lpstr>
      <vt:lpstr>Onglet 2 : Peuplement –état IPR</vt:lpstr>
      <vt:lpstr>Onglet 2 : Peuplement – état IPR pour un ensemble de station</vt:lpstr>
      <vt:lpstr>Onglet 2 : Peuplement-Richesse</vt:lpstr>
      <vt:lpstr>Onglet 2 : Peuplement- traits</vt:lpstr>
      <vt:lpstr>Onglet 2 : Peuplement station</vt:lpstr>
      <vt:lpstr>Onglet 3 : Les espèces</vt:lpstr>
      <vt:lpstr>Onglet 3 : Les espèces – Répart géo</vt:lpstr>
      <vt:lpstr>Onglet 3 : Les espèces</vt:lpstr>
    </vt:vector>
  </TitlesOfParts>
  <Company>Onema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d’avancement sur l’outil de suivi des opérations de pêche à l’électricité</dc:title>
  <dc:creator>Eddy COSSON</dc:creator>
  <cp:lastModifiedBy>IRZ Pascal</cp:lastModifiedBy>
  <cp:revision>119</cp:revision>
  <dcterms:created xsi:type="dcterms:W3CDTF">2020-06-09T06:59:53Z</dcterms:created>
  <dcterms:modified xsi:type="dcterms:W3CDTF">2021-05-21T04:02:34Z</dcterms:modified>
</cp:coreProperties>
</file>