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8" r:id="rId3"/>
    <p:sldId id="257" r:id="rId4"/>
    <p:sldId id="287" r:id="rId5"/>
    <p:sldId id="259" r:id="rId6"/>
    <p:sldId id="307" r:id="rId7"/>
    <p:sldId id="260" r:id="rId8"/>
    <p:sldId id="309" r:id="rId9"/>
    <p:sldId id="306" r:id="rId10"/>
    <p:sldId id="279" r:id="rId11"/>
    <p:sldId id="269" r:id="rId12"/>
    <p:sldId id="312" r:id="rId13"/>
    <p:sldId id="313" r:id="rId14"/>
    <p:sldId id="298" r:id="rId15"/>
    <p:sldId id="300" r:id="rId16"/>
    <p:sldId id="301" r:id="rId17"/>
    <p:sldId id="267" r:id="rId18"/>
    <p:sldId id="311" r:id="rId19"/>
    <p:sldId id="308" r:id="rId20"/>
    <p:sldId id="310" r:id="rId21"/>
    <p:sldId id="276" r:id="rId22"/>
    <p:sldId id="303" r:id="rId23"/>
    <p:sldId id="302" r:id="rId24"/>
    <p:sldId id="270" r:id="rId25"/>
    <p:sldId id="299" r:id="rId26"/>
    <p:sldId id="277" r:id="rId27"/>
    <p:sldId id="31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6311D1-97FB-D6EE-282D-16BBCD80DDE1}" v="105" dt="2023-08-10T22:21:11.250"/>
    <p1510:client id="{2D390BE2-60BE-E4E6-555E-8E4F6665FCB0}" v="1" dt="2023-08-11T01:10:37.477"/>
    <p1510:client id="{4978016A-2BB0-4673-071E-D0DF70A331A6}" v="22" dt="2023-08-12T00:04:36.953"/>
    <p1510:client id="{66ED951B-99EA-41A1-A64F-0796F5F12C16}" v="17" dt="2023-08-11T18:28:14.220"/>
    <p1510:client id="{8018CEC3-AAC0-4F52-BAF4-9D5986416C00}" v="1" dt="2023-08-11T02:05:45.828"/>
    <p1510:client id="{8089215C-0B69-187A-8E6A-31C651EA986B}" v="6" dt="2023-08-11T21:19:02.247"/>
    <p1510:client id="{8D80A405-B910-DE81-2BA9-8AC509FFC82A}" v="48" dt="2023-08-11T21:08:15.438"/>
    <p1510:client id="{8F6AB6B5-93E5-4295-A4BA-54C39B6AFD1D}" v="2" dt="2023-08-11T21:13:33.587"/>
    <p1510:client id="{907C464F-B892-767F-408A-85288503ED10}" v="51" dt="2023-08-12T00:02:10.748"/>
    <p1510:client id="{955309FB-EE5C-8949-0164-8BBD272747E5}" v="591" dt="2023-08-11T18:01:17.333"/>
    <p1510:client id="{AB273909-5682-2A4A-A405-F14989680719}" v="9" dt="2023-08-11T20:16:17.599"/>
    <p1510:client id="{C6C62845-4B5E-0ECE-37B7-D010AEB41C75}" v="8" dt="2023-08-12T00:08:48.950"/>
    <p1510:client id="{C760A972-42AC-CD91-2F36-772D5D41771F}" v="29" dt="2023-08-10T22:10:47.475"/>
    <p1510:client id="{C8F90A83-197F-AAB2-C2F5-19E87F794162}" v="5" dt="2023-08-11T21:53:24.478"/>
    <p1510:client id="{D3558769-DDEC-9C12-66CD-C50055E8FC75}" v="54" dt="2023-08-11T01:00:28.387"/>
    <p1510:client id="{DA1E5BAA-0602-CF7F-3BC5-811F33A664AE}" v="678" dt="2023-08-11T20:04:37.058"/>
    <p1510:client id="{E4D89F39-DB30-16AF-1DDB-BA4213F195FC}" v="99" dt="2023-08-11T03:10:02.143"/>
    <p1510:client id="{ED9D1A63-FD75-A802-D8E8-E74F4F5A9049}" v="2190" dt="2023-08-11T06:14:50.252"/>
    <p1510:client id="{FE8A8829-78F8-00BE-C805-9F67A39D2AA6}" v="88" dt="2023-08-11T04:13:20.1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3F321C-473E-46A6-9073-5E18C88E1398}" type="datetimeFigureOut">
              <a:rPr lang="en-US" smtClean="0"/>
              <a:t>8/11/2023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73F8F5-074D-4322-A10E-8ACE5F4A6D44}" type="slidenum">
              <a:rPr lang="en-US" smtClean="0"/>
              <a:t>‹#›</a:t>
            </a:fld>
            <a:endParaRPr lang="en-US"/>
          </a:p>
        </p:txBody>
      </p:sp>
    </p:spTree>
    <p:extLst>
      <p:ext uri="{BB962C8B-B14F-4D97-AF65-F5344CB8AC3E}">
        <p14:creationId xmlns:p14="http://schemas.microsoft.com/office/powerpoint/2010/main" val="3433743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9A73F8F5-074D-4322-A10E-8ACE5F4A6D44}" type="slidenum">
              <a:rPr lang="en-US" smtClean="0"/>
              <a:t>1</a:t>
            </a:fld>
            <a:endParaRPr lang="en-US"/>
          </a:p>
        </p:txBody>
      </p:sp>
    </p:spTree>
    <p:extLst>
      <p:ext uri="{BB962C8B-B14F-4D97-AF65-F5344CB8AC3E}">
        <p14:creationId xmlns:p14="http://schemas.microsoft.com/office/powerpoint/2010/main" val="1124049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9A73F8F5-074D-4322-A10E-8ACE5F4A6D44}" type="slidenum">
              <a:rPr lang="en-US" smtClean="0"/>
              <a:t>2</a:t>
            </a:fld>
            <a:endParaRPr lang="en-US"/>
          </a:p>
        </p:txBody>
      </p:sp>
    </p:spTree>
    <p:extLst>
      <p:ext uri="{BB962C8B-B14F-4D97-AF65-F5344CB8AC3E}">
        <p14:creationId xmlns:p14="http://schemas.microsoft.com/office/powerpoint/2010/main" val="1409022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9A73F8F5-074D-4322-A10E-8ACE5F4A6D44}" type="slidenum">
              <a:rPr lang="en-US" smtClean="0"/>
              <a:t>3</a:t>
            </a:fld>
            <a:endParaRPr lang="en-US"/>
          </a:p>
        </p:txBody>
      </p:sp>
    </p:spTree>
    <p:extLst>
      <p:ext uri="{BB962C8B-B14F-4D97-AF65-F5344CB8AC3E}">
        <p14:creationId xmlns:p14="http://schemas.microsoft.com/office/powerpoint/2010/main" val="4161854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9A73F8F5-074D-4322-A10E-8ACE5F4A6D44}" type="slidenum">
              <a:rPr lang="en-US" smtClean="0"/>
              <a:t>4</a:t>
            </a:fld>
            <a:endParaRPr lang="en-US"/>
          </a:p>
        </p:txBody>
      </p:sp>
    </p:spTree>
    <p:extLst>
      <p:ext uri="{BB962C8B-B14F-4D97-AF65-F5344CB8AC3E}">
        <p14:creationId xmlns:p14="http://schemas.microsoft.com/office/powerpoint/2010/main" val="3894015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PCA is used for dimensionality reduction, which transforms the original features into uncorrelated principal components</a:t>
            </a:r>
          </a:p>
          <a:p>
            <a:pPr marL="285750" indent="-285750">
              <a:buFont typeface="Arial"/>
              <a:buChar char="•"/>
            </a:pPr>
            <a:r>
              <a:rPr lang="en-US"/>
              <a:t>In Principal Component Analysis , we have used the Scree Plots which is an effective way to understand and decide how many principal components we should retain for our analysis</a:t>
            </a:r>
            <a:endParaRPr lang="en-US">
              <a:cs typeface="Calibri"/>
            </a:endParaRPr>
          </a:p>
          <a:p>
            <a:pPr marL="285750" indent="-285750">
              <a:buFont typeface="Arial"/>
              <a:buChar char="•"/>
            </a:pPr>
            <a:endParaRPr lang="en-US">
              <a:cs typeface="Calibri"/>
            </a:endParaRPr>
          </a:p>
          <a:p>
            <a:pPr>
              <a:buFont typeface="Arial"/>
              <a:buChar char="•"/>
            </a:pPr>
            <a:r>
              <a:rPr lang="en-US"/>
              <a:t>Principal Component Analysis (PCA) is a technique employed for dimensionality reduction. It transforms original features into uncorrelated principal components, aiding in simplifying complex datasets. To determine the optimal number of principal components for our analysis, we used Scree Plots, a valuable visualization tool.</a:t>
            </a:r>
            <a:endParaRPr lang="en-US">
              <a:cs typeface="Calibri"/>
            </a:endParaRPr>
          </a:p>
          <a:p>
            <a:pPr>
              <a:buFont typeface="Arial"/>
              <a:buChar char="•"/>
            </a:pPr>
            <a:r>
              <a:rPr lang="en-US"/>
              <a:t>In our analysis, a Scree Plot (refer to Fig xxx in the appendix) revealed that the variance decreases as we increase the number of components. Notably, after reaching around k=28 components, the variance plateaus. This observation led us to select k=28 as the appropriate number of components for our subsequent analysis.</a:t>
            </a:r>
            <a:endParaRPr lang="en-US">
              <a:cs typeface="Calibri"/>
            </a:endParaRPr>
          </a:p>
          <a:p>
            <a:pPr>
              <a:buFont typeface="Arial"/>
              <a:buChar char="•"/>
            </a:pPr>
            <a:r>
              <a:rPr lang="en-US"/>
              <a:t>Addressing our first problem statement, we sought to identify key features influencing Residential property Sales Prices, both pre and post Covid. Feature selection is vital for pinpointing relevant features and their importance values. This process grants insights into changes in feature significance between the Pre-Covid and Post-Covid eras.</a:t>
            </a:r>
            <a:endParaRPr lang="en-US">
              <a:cs typeface="Calibri"/>
            </a:endParaRPr>
          </a:p>
          <a:p>
            <a:pPr>
              <a:buFont typeface="Arial"/>
              <a:buChar char="•"/>
            </a:pPr>
            <a:r>
              <a:rPr lang="en-US"/>
              <a:t>A noteworthy point is that higher model accuracy enhances the reliability of feature importance measures and their interpretations. For Sales data in 2019, the Random Forest Regressor identified significant features including 'Land Net Square Feet', 'Quality', 'Porch Square Feet', 'Attached Garage Square Feet', 'Built-As Square Feet', 'Physical Age', '</a:t>
            </a:r>
            <a:r>
              <a:rPr lang="en-US" err="1"/>
              <a:t>ZipCode</a:t>
            </a:r>
            <a:r>
              <a:rPr lang="en-US"/>
              <a:t>', and 'Average School Score'.</a:t>
            </a:r>
            <a:endParaRPr lang="en-US">
              <a:cs typeface="Calibri"/>
            </a:endParaRPr>
          </a:p>
          <a:p>
            <a:pPr>
              <a:buFont typeface="Arial"/>
              <a:buChar char="•"/>
            </a:pPr>
            <a:r>
              <a:rPr lang="en-US"/>
              <a:t>In the case of 2022 Sales data, the important features encompass 'Land Net Square Feet', 'Quality', 'Porch Square Feet', 'Attached Garage Square Feet', 'Fireplaces', 'Built-As Square Feet', 'HVAC Description', 'Bedrooms', 'Physical Age', '</a:t>
            </a:r>
            <a:r>
              <a:rPr lang="en-US" err="1"/>
              <a:t>ZipCode</a:t>
            </a:r>
            <a:r>
              <a:rPr lang="en-US"/>
              <a:t>', and 'Average School Score'.</a:t>
            </a:r>
            <a:endParaRPr lang="en-US">
              <a:cs typeface="Calibri"/>
            </a:endParaRPr>
          </a:p>
          <a:p>
            <a:pPr>
              <a:buFont typeface="Arial"/>
              <a:buChar char="•"/>
            </a:pPr>
            <a:r>
              <a:rPr lang="en-US"/>
              <a:t>By employing PCA and meticulous feature selection, we gain a deeper understanding of the dynamics driving Residential property Sales Prices, enabling us to draw meaningful insights from our analysis.</a:t>
            </a:r>
            <a:endParaRPr lang="en-US">
              <a:cs typeface="Calibri"/>
            </a:endParaRPr>
          </a:p>
          <a:p>
            <a:pPr marL="285750" indent="-285750">
              <a:buFont typeface="Arial"/>
              <a:buChar char="•"/>
            </a:pPr>
            <a:endParaRPr lang="en-US">
              <a:cs typeface="Calibri"/>
            </a:endParaRPr>
          </a:p>
        </p:txBody>
      </p:sp>
      <p:sp>
        <p:nvSpPr>
          <p:cNvPr id="4" name="Slide Number Placeholder 3"/>
          <p:cNvSpPr>
            <a:spLocks noGrp="1"/>
          </p:cNvSpPr>
          <p:nvPr>
            <p:ph type="sldNum" sz="quarter" idx="5"/>
          </p:nvPr>
        </p:nvSpPr>
        <p:spPr/>
        <p:txBody>
          <a:bodyPr/>
          <a:lstStyle/>
          <a:p>
            <a:fld id="{9A73F8F5-074D-4322-A10E-8ACE5F4A6D44}" type="slidenum">
              <a:rPr lang="en-US" smtClean="0"/>
              <a:t>9</a:t>
            </a:fld>
            <a:endParaRPr lang="en-US"/>
          </a:p>
        </p:txBody>
      </p:sp>
    </p:spTree>
    <p:extLst>
      <p:ext uri="{BB962C8B-B14F-4D97-AF65-F5344CB8AC3E}">
        <p14:creationId xmlns:p14="http://schemas.microsoft.com/office/powerpoint/2010/main" val="1313009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73F8F5-074D-4322-A10E-8ACE5F4A6D44}" type="slidenum">
              <a:rPr lang="en-US" smtClean="0"/>
              <a:t>10</a:t>
            </a:fld>
            <a:endParaRPr lang="en-US"/>
          </a:p>
        </p:txBody>
      </p:sp>
    </p:spTree>
    <p:extLst>
      <p:ext uri="{BB962C8B-B14F-4D97-AF65-F5344CB8AC3E}">
        <p14:creationId xmlns:p14="http://schemas.microsoft.com/office/powerpoint/2010/main" val="3191472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PCA is used for dimensionality reduction, which transforms the original features into uncorrelated principal components</a:t>
            </a:r>
          </a:p>
          <a:p>
            <a:pPr marL="285750" indent="-285750">
              <a:buFont typeface="Arial"/>
              <a:buChar char="•"/>
            </a:pPr>
            <a:r>
              <a:rPr lang="en-US"/>
              <a:t>In Principal Component Analysis , we have used the Scree Plots which is an effective way to understand and decide how many principal components we should retain for our analysis</a:t>
            </a:r>
            <a:endParaRPr lang="en-US">
              <a:cs typeface="Calibri"/>
            </a:endParaRPr>
          </a:p>
          <a:p>
            <a:pPr marL="285750" indent="-285750">
              <a:buFont typeface="Arial"/>
              <a:buChar char="•"/>
            </a:pPr>
            <a:endParaRPr lang="en-US">
              <a:cs typeface="Calibri"/>
            </a:endParaRPr>
          </a:p>
          <a:p>
            <a:pPr>
              <a:buFont typeface="Arial"/>
              <a:buChar char="•"/>
            </a:pPr>
            <a:r>
              <a:rPr lang="en-US"/>
              <a:t>Principal Component Analysis (PCA) is a technique employed for dimensionality reduction. It transforms original features into uncorrelated principal components, aiding in simplifying complex datasets. To determine the optimal number of principal components for our analysis, we used Scree Plots, a valuable visualization tool.</a:t>
            </a:r>
            <a:endParaRPr lang="en-US">
              <a:cs typeface="Calibri"/>
            </a:endParaRPr>
          </a:p>
          <a:p>
            <a:pPr>
              <a:buFont typeface="Arial"/>
              <a:buChar char="•"/>
            </a:pPr>
            <a:r>
              <a:rPr lang="en-US"/>
              <a:t>In our analysis, a Scree Plot (refer to Fig xxx in the appendix) revealed that the variance decreases as we increase the number of components. Notably, after reaching around k=28 components, the variance plateaus. This observation led us to select k=28 as the appropriate number of components for our subsequent analysis.</a:t>
            </a:r>
            <a:endParaRPr lang="en-US">
              <a:cs typeface="Calibri"/>
            </a:endParaRPr>
          </a:p>
          <a:p>
            <a:pPr>
              <a:buFont typeface="Arial"/>
              <a:buChar char="•"/>
            </a:pPr>
            <a:r>
              <a:rPr lang="en-US"/>
              <a:t>Addressing our first problem statement, we sought to identify key features influencing Residential property Sales Prices, both pre and post Covid. Feature selection is vital for pinpointing relevant features and their importance values. This process grants insights into changes in feature significance between the Pre-Covid and Post-Covid eras.</a:t>
            </a:r>
            <a:endParaRPr lang="en-US">
              <a:cs typeface="Calibri"/>
            </a:endParaRPr>
          </a:p>
          <a:p>
            <a:pPr>
              <a:buFont typeface="Arial"/>
              <a:buChar char="•"/>
            </a:pPr>
            <a:r>
              <a:rPr lang="en-US"/>
              <a:t>A noteworthy point is that higher model accuracy enhances the reliability of feature importance measures and their interpretations. For Sales data in 2019, the Random Forest Regressor identified significant features including 'Land Net Square Feet', 'Quality', 'Porch Square Feet', 'Attached Garage Square Feet', 'Built-As Square Feet', 'Physical Age', '</a:t>
            </a:r>
            <a:r>
              <a:rPr lang="en-US" err="1"/>
              <a:t>ZipCode</a:t>
            </a:r>
            <a:r>
              <a:rPr lang="en-US"/>
              <a:t>', and 'Average School Score'.</a:t>
            </a:r>
            <a:endParaRPr lang="en-US">
              <a:cs typeface="Calibri"/>
            </a:endParaRPr>
          </a:p>
          <a:p>
            <a:pPr>
              <a:buFont typeface="Arial"/>
              <a:buChar char="•"/>
            </a:pPr>
            <a:r>
              <a:rPr lang="en-US"/>
              <a:t>In the case of 2022 Sales data, the important features encompass 'Land Net Square Feet', 'Quality', 'Porch Square Feet', 'Attached Garage Square Feet', 'Fireplaces', 'Built-As Square Feet', 'HVAC Description', 'Bedrooms', 'Physical Age', '</a:t>
            </a:r>
            <a:r>
              <a:rPr lang="en-US" err="1"/>
              <a:t>ZipCode</a:t>
            </a:r>
            <a:r>
              <a:rPr lang="en-US"/>
              <a:t>', and 'Average School Score'.</a:t>
            </a:r>
            <a:endParaRPr lang="en-US">
              <a:cs typeface="Calibri"/>
            </a:endParaRPr>
          </a:p>
          <a:p>
            <a:pPr>
              <a:buFont typeface="Arial"/>
              <a:buChar char="•"/>
            </a:pPr>
            <a:r>
              <a:rPr lang="en-US"/>
              <a:t>By employing PCA and meticulous feature selection, we gain a deeper understanding of the dynamics driving Residential property Sales Prices, enabling us to draw meaningful insights from our analysis.</a:t>
            </a:r>
            <a:endParaRPr lang="en-US">
              <a:cs typeface="Calibri"/>
            </a:endParaRPr>
          </a:p>
          <a:p>
            <a:pPr marL="285750" indent="-285750">
              <a:buFont typeface="Arial"/>
              <a:buChar char="•"/>
            </a:pPr>
            <a:endParaRPr lang="en-US">
              <a:cs typeface="Calibri"/>
            </a:endParaRPr>
          </a:p>
        </p:txBody>
      </p:sp>
      <p:sp>
        <p:nvSpPr>
          <p:cNvPr id="4" name="Slide Number Placeholder 3"/>
          <p:cNvSpPr>
            <a:spLocks noGrp="1"/>
          </p:cNvSpPr>
          <p:nvPr>
            <p:ph type="sldNum" sz="quarter" idx="5"/>
          </p:nvPr>
        </p:nvSpPr>
        <p:spPr/>
        <p:txBody>
          <a:bodyPr/>
          <a:lstStyle/>
          <a:p>
            <a:fld id="{9A73F8F5-074D-4322-A10E-8ACE5F4A6D44}" type="slidenum">
              <a:rPr lang="en-US" smtClean="0"/>
              <a:t>19</a:t>
            </a:fld>
            <a:endParaRPr lang="en-US"/>
          </a:p>
        </p:txBody>
      </p:sp>
    </p:spTree>
    <p:extLst>
      <p:ext uri="{BB962C8B-B14F-4D97-AF65-F5344CB8AC3E}">
        <p14:creationId xmlns:p14="http://schemas.microsoft.com/office/powerpoint/2010/main" val="126810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73F8F5-074D-4322-A10E-8ACE5F4A6D44}" type="slidenum">
              <a:rPr lang="en-US" smtClean="0"/>
              <a:t>20</a:t>
            </a:fld>
            <a:endParaRPr lang="en-US"/>
          </a:p>
        </p:txBody>
      </p:sp>
    </p:spTree>
    <p:extLst>
      <p:ext uri="{BB962C8B-B14F-4D97-AF65-F5344CB8AC3E}">
        <p14:creationId xmlns:p14="http://schemas.microsoft.com/office/powerpoint/2010/main" val="1293582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507EB-1548-7D39-1609-B95A868AC6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ABFB77-69C6-E8A8-E93A-88299E7C56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5F4F56-92B3-DCF4-DCC9-577C34A715F1}"/>
              </a:ext>
            </a:extLst>
          </p:cNvPr>
          <p:cNvSpPr>
            <a:spLocks noGrp="1"/>
          </p:cNvSpPr>
          <p:nvPr>
            <p:ph type="dt" sz="half" idx="10"/>
          </p:nvPr>
        </p:nvSpPr>
        <p:spPr/>
        <p:txBody>
          <a:bodyPr/>
          <a:lstStyle/>
          <a:p>
            <a:fld id="{8E417CAF-5B0B-434B-BF5C-CED9E0ADE6DB}" type="datetimeFigureOut">
              <a:rPr lang="en-US" smtClean="0"/>
              <a:t>8/11/2023</a:t>
            </a:fld>
            <a:endParaRPr lang="en-US"/>
          </a:p>
        </p:txBody>
      </p:sp>
      <p:sp>
        <p:nvSpPr>
          <p:cNvPr id="5" name="Footer Placeholder 4">
            <a:extLst>
              <a:ext uri="{FF2B5EF4-FFF2-40B4-BE49-F238E27FC236}">
                <a16:creationId xmlns:a16="http://schemas.microsoft.com/office/drawing/2014/main" id="{A20BD159-92EC-D6E3-8195-9A57F00F7F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59077-6D69-1BB1-0135-886EDCDAE246}"/>
              </a:ext>
            </a:extLst>
          </p:cNvPr>
          <p:cNvSpPr>
            <a:spLocks noGrp="1"/>
          </p:cNvSpPr>
          <p:nvPr>
            <p:ph type="sldNum" sz="quarter" idx="12"/>
          </p:nvPr>
        </p:nvSpPr>
        <p:spPr/>
        <p:txBody>
          <a:bodyPr/>
          <a:lstStyle/>
          <a:p>
            <a:fld id="{5D1CFB46-ADEB-4F43-9AA3-5E9647D01E83}" type="slidenum">
              <a:rPr lang="en-US" smtClean="0"/>
              <a:t>‹#›</a:t>
            </a:fld>
            <a:endParaRPr lang="en-US"/>
          </a:p>
        </p:txBody>
      </p:sp>
    </p:spTree>
    <p:extLst>
      <p:ext uri="{BB962C8B-B14F-4D97-AF65-F5344CB8AC3E}">
        <p14:creationId xmlns:p14="http://schemas.microsoft.com/office/powerpoint/2010/main" val="2700200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52AD-BC95-56AF-A7CC-08B8BCFE01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69B066-8BAC-A3B6-B80E-C78B4C7C3C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EF65D-406A-C6EA-1E8F-6BCB6D8F979C}"/>
              </a:ext>
            </a:extLst>
          </p:cNvPr>
          <p:cNvSpPr>
            <a:spLocks noGrp="1"/>
          </p:cNvSpPr>
          <p:nvPr>
            <p:ph type="dt" sz="half" idx="10"/>
          </p:nvPr>
        </p:nvSpPr>
        <p:spPr/>
        <p:txBody>
          <a:bodyPr/>
          <a:lstStyle/>
          <a:p>
            <a:fld id="{8E417CAF-5B0B-434B-BF5C-CED9E0ADE6DB}" type="datetimeFigureOut">
              <a:rPr lang="en-US" smtClean="0"/>
              <a:t>8/11/2023</a:t>
            </a:fld>
            <a:endParaRPr lang="en-US"/>
          </a:p>
        </p:txBody>
      </p:sp>
      <p:sp>
        <p:nvSpPr>
          <p:cNvPr id="5" name="Footer Placeholder 4">
            <a:extLst>
              <a:ext uri="{FF2B5EF4-FFF2-40B4-BE49-F238E27FC236}">
                <a16:creationId xmlns:a16="http://schemas.microsoft.com/office/drawing/2014/main" id="{00A91F1A-D4A8-47D9-8C74-D41EA5F02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7FC-EA3B-F4AA-7D6A-C166F7B6FE82}"/>
              </a:ext>
            </a:extLst>
          </p:cNvPr>
          <p:cNvSpPr>
            <a:spLocks noGrp="1"/>
          </p:cNvSpPr>
          <p:nvPr>
            <p:ph type="sldNum" sz="quarter" idx="12"/>
          </p:nvPr>
        </p:nvSpPr>
        <p:spPr/>
        <p:txBody>
          <a:bodyPr/>
          <a:lstStyle/>
          <a:p>
            <a:fld id="{5D1CFB46-ADEB-4F43-9AA3-5E9647D01E83}" type="slidenum">
              <a:rPr lang="en-US" smtClean="0"/>
              <a:t>‹#›</a:t>
            </a:fld>
            <a:endParaRPr lang="en-US"/>
          </a:p>
        </p:txBody>
      </p:sp>
    </p:spTree>
    <p:extLst>
      <p:ext uri="{BB962C8B-B14F-4D97-AF65-F5344CB8AC3E}">
        <p14:creationId xmlns:p14="http://schemas.microsoft.com/office/powerpoint/2010/main" val="3807229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A72F43-17F7-E6E0-873E-9611AE1D6C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B9C20F-6289-40EA-1C2F-BBF3BFD87A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13EC2-7C8B-334C-1757-5DE50B120CE9}"/>
              </a:ext>
            </a:extLst>
          </p:cNvPr>
          <p:cNvSpPr>
            <a:spLocks noGrp="1"/>
          </p:cNvSpPr>
          <p:nvPr>
            <p:ph type="dt" sz="half" idx="10"/>
          </p:nvPr>
        </p:nvSpPr>
        <p:spPr/>
        <p:txBody>
          <a:bodyPr/>
          <a:lstStyle/>
          <a:p>
            <a:fld id="{8E417CAF-5B0B-434B-BF5C-CED9E0ADE6DB}" type="datetimeFigureOut">
              <a:rPr lang="en-US" smtClean="0"/>
              <a:t>8/11/2023</a:t>
            </a:fld>
            <a:endParaRPr lang="en-US"/>
          </a:p>
        </p:txBody>
      </p:sp>
      <p:sp>
        <p:nvSpPr>
          <p:cNvPr id="5" name="Footer Placeholder 4">
            <a:extLst>
              <a:ext uri="{FF2B5EF4-FFF2-40B4-BE49-F238E27FC236}">
                <a16:creationId xmlns:a16="http://schemas.microsoft.com/office/drawing/2014/main" id="{26D6BB67-1D89-DA4D-53C6-C1AC740EB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E556D-B234-DC77-F7A2-F4A2C7B410D2}"/>
              </a:ext>
            </a:extLst>
          </p:cNvPr>
          <p:cNvSpPr>
            <a:spLocks noGrp="1"/>
          </p:cNvSpPr>
          <p:nvPr>
            <p:ph type="sldNum" sz="quarter" idx="12"/>
          </p:nvPr>
        </p:nvSpPr>
        <p:spPr/>
        <p:txBody>
          <a:bodyPr/>
          <a:lstStyle/>
          <a:p>
            <a:fld id="{5D1CFB46-ADEB-4F43-9AA3-5E9647D01E83}" type="slidenum">
              <a:rPr lang="en-US" smtClean="0"/>
              <a:t>‹#›</a:t>
            </a:fld>
            <a:endParaRPr lang="en-US"/>
          </a:p>
        </p:txBody>
      </p:sp>
    </p:spTree>
    <p:extLst>
      <p:ext uri="{BB962C8B-B14F-4D97-AF65-F5344CB8AC3E}">
        <p14:creationId xmlns:p14="http://schemas.microsoft.com/office/powerpoint/2010/main" val="1881303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8/11/2023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47965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8/11/2023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097734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8/11/2023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886860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8/11/2023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6457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8/11/2023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907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8/11/2023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7274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8/11/2023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7872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8/11/2023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0086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1163-EBA3-FF34-DAC8-F4E6361761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64A16-B26A-0DB3-D782-27E5A5BEAC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0125DF-095B-9906-F648-B22FEADC1DFF}"/>
              </a:ext>
            </a:extLst>
          </p:cNvPr>
          <p:cNvSpPr>
            <a:spLocks noGrp="1"/>
          </p:cNvSpPr>
          <p:nvPr>
            <p:ph type="dt" sz="half" idx="10"/>
          </p:nvPr>
        </p:nvSpPr>
        <p:spPr/>
        <p:txBody>
          <a:bodyPr/>
          <a:lstStyle/>
          <a:p>
            <a:fld id="{8E417CAF-5B0B-434B-BF5C-CED9E0ADE6DB}" type="datetimeFigureOut">
              <a:rPr lang="en-US" smtClean="0"/>
              <a:t>8/11/2023</a:t>
            </a:fld>
            <a:endParaRPr lang="en-US"/>
          </a:p>
        </p:txBody>
      </p:sp>
      <p:sp>
        <p:nvSpPr>
          <p:cNvPr id="5" name="Footer Placeholder 4">
            <a:extLst>
              <a:ext uri="{FF2B5EF4-FFF2-40B4-BE49-F238E27FC236}">
                <a16:creationId xmlns:a16="http://schemas.microsoft.com/office/drawing/2014/main" id="{22BA26E1-CFEC-E239-CE47-DD9478147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4E082E-6229-5AED-98E5-D97CF3DAAE5B}"/>
              </a:ext>
            </a:extLst>
          </p:cNvPr>
          <p:cNvSpPr>
            <a:spLocks noGrp="1"/>
          </p:cNvSpPr>
          <p:nvPr>
            <p:ph type="sldNum" sz="quarter" idx="12"/>
          </p:nvPr>
        </p:nvSpPr>
        <p:spPr/>
        <p:txBody>
          <a:bodyPr/>
          <a:lstStyle/>
          <a:p>
            <a:fld id="{5D1CFB46-ADEB-4F43-9AA3-5E9647D01E83}" type="slidenum">
              <a:rPr lang="en-US" smtClean="0"/>
              <a:t>‹#›</a:t>
            </a:fld>
            <a:endParaRPr lang="en-US"/>
          </a:p>
        </p:txBody>
      </p:sp>
    </p:spTree>
    <p:extLst>
      <p:ext uri="{BB962C8B-B14F-4D97-AF65-F5344CB8AC3E}">
        <p14:creationId xmlns:p14="http://schemas.microsoft.com/office/powerpoint/2010/main" val="37860681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8/11/2023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115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8/11/2023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388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8/11/2023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094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04FF-8422-2872-5CC5-FB4A3BD6DB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EB0CC6-C06F-29FF-C8A7-D07B7095AF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7FF4AE-EB75-1B19-5EF0-1CE985274394}"/>
              </a:ext>
            </a:extLst>
          </p:cNvPr>
          <p:cNvSpPr>
            <a:spLocks noGrp="1"/>
          </p:cNvSpPr>
          <p:nvPr>
            <p:ph type="dt" sz="half" idx="10"/>
          </p:nvPr>
        </p:nvSpPr>
        <p:spPr/>
        <p:txBody>
          <a:bodyPr/>
          <a:lstStyle/>
          <a:p>
            <a:fld id="{8E417CAF-5B0B-434B-BF5C-CED9E0ADE6DB}" type="datetimeFigureOut">
              <a:rPr lang="en-US" smtClean="0"/>
              <a:t>8/11/2023</a:t>
            </a:fld>
            <a:endParaRPr lang="en-US"/>
          </a:p>
        </p:txBody>
      </p:sp>
      <p:sp>
        <p:nvSpPr>
          <p:cNvPr id="5" name="Footer Placeholder 4">
            <a:extLst>
              <a:ext uri="{FF2B5EF4-FFF2-40B4-BE49-F238E27FC236}">
                <a16:creationId xmlns:a16="http://schemas.microsoft.com/office/drawing/2014/main" id="{703FDD93-D0AD-F650-445C-3C21870D4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3E3C1F-5774-3F05-B6DC-0323CE2574F2}"/>
              </a:ext>
            </a:extLst>
          </p:cNvPr>
          <p:cNvSpPr>
            <a:spLocks noGrp="1"/>
          </p:cNvSpPr>
          <p:nvPr>
            <p:ph type="sldNum" sz="quarter" idx="12"/>
          </p:nvPr>
        </p:nvSpPr>
        <p:spPr/>
        <p:txBody>
          <a:bodyPr/>
          <a:lstStyle/>
          <a:p>
            <a:fld id="{5D1CFB46-ADEB-4F43-9AA3-5E9647D01E83}" type="slidenum">
              <a:rPr lang="en-US" smtClean="0"/>
              <a:t>‹#›</a:t>
            </a:fld>
            <a:endParaRPr lang="en-US"/>
          </a:p>
        </p:txBody>
      </p:sp>
    </p:spTree>
    <p:extLst>
      <p:ext uri="{BB962C8B-B14F-4D97-AF65-F5344CB8AC3E}">
        <p14:creationId xmlns:p14="http://schemas.microsoft.com/office/powerpoint/2010/main" val="3858378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950D-628C-5D3B-8A60-59C753BF00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F3E79F-C69E-BE9F-3E4D-71B692A589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F695E6-724F-9008-D2C7-D27EA0FAD4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72A33F-FCFB-9EB3-90EB-88686838249A}"/>
              </a:ext>
            </a:extLst>
          </p:cNvPr>
          <p:cNvSpPr>
            <a:spLocks noGrp="1"/>
          </p:cNvSpPr>
          <p:nvPr>
            <p:ph type="dt" sz="half" idx="10"/>
          </p:nvPr>
        </p:nvSpPr>
        <p:spPr/>
        <p:txBody>
          <a:bodyPr/>
          <a:lstStyle/>
          <a:p>
            <a:fld id="{8E417CAF-5B0B-434B-BF5C-CED9E0ADE6DB}" type="datetimeFigureOut">
              <a:rPr lang="en-US" smtClean="0"/>
              <a:t>8/11/2023</a:t>
            </a:fld>
            <a:endParaRPr lang="en-US"/>
          </a:p>
        </p:txBody>
      </p:sp>
      <p:sp>
        <p:nvSpPr>
          <p:cNvPr id="6" name="Footer Placeholder 5">
            <a:extLst>
              <a:ext uri="{FF2B5EF4-FFF2-40B4-BE49-F238E27FC236}">
                <a16:creationId xmlns:a16="http://schemas.microsoft.com/office/drawing/2014/main" id="{D5C8EFBD-7C99-EB1C-DA57-57FFB3CA5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4CD3B-2C99-8CCF-8A4D-0436EFE0BD0E}"/>
              </a:ext>
            </a:extLst>
          </p:cNvPr>
          <p:cNvSpPr>
            <a:spLocks noGrp="1"/>
          </p:cNvSpPr>
          <p:nvPr>
            <p:ph type="sldNum" sz="quarter" idx="12"/>
          </p:nvPr>
        </p:nvSpPr>
        <p:spPr/>
        <p:txBody>
          <a:bodyPr/>
          <a:lstStyle/>
          <a:p>
            <a:fld id="{5D1CFB46-ADEB-4F43-9AA3-5E9647D01E83}" type="slidenum">
              <a:rPr lang="en-US" smtClean="0"/>
              <a:t>‹#›</a:t>
            </a:fld>
            <a:endParaRPr lang="en-US"/>
          </a:p>
        </p:txBody>
      </p:sp>
    </p:spTree>
    <p:extLst>
      <p:ext uri="{BB962C8B-B14F-4D97-AF65-F5344CB8AC3E}">
        <p14:creationId xmlns:p14="http://schemas.microsoft.com/office/powerpoint/2010/main" val="2733685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9E85-F5F8-CBF2-2148-7007C7A34B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0C7CFF-3EAA-10CF-C544-5615E10084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CFC53F-EE15-F320-C89A-E9BE36474D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E6C486-ABFF-90DB-950A-4892E39F3C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584837-AF2B-6A4C-316F-C0732A0EC2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1717E-941C-8CD5-4E78-6CB6CCC5574B}"/>
              </a:ext>
            </a:extLst>
          </p:cNvPr>
          <p:cNvSpPr>
            <a:spLocks noGrp="1"/>
          </p:cNvSpPr>
          <p:nvPr>
            <p:ph type="dt" sz="half" idx="10"/>
          </p:nvPr>
        </p:nvSpPr>
        <p:spPr/>
        <p:txBody>
          <a:bodyPr/>
          <a:lstStyle/>
          <a:p>
            <a:fld id="{8E417CAF-5B0B-434B-BF5C-CED9E0ADE6DB}" type="datetimeFigureOut">
              <a:rPr lang="en-US" smtClean="0"/>
              <a:t>8/11/2023</a:t>
            </a:fld>
            <a:endParaRPr lang="en-US"/>
          </a:p>
        </p:txBody>
      </p:sp>
      <p:sp>
        <p:nvSpPr>
          <p:cNvPr id="8" name="Footer Placeholder 7">
            <a:extLst>
              <a:ext uri="{FF2B5EF4-FFF2-40B4-BE49-F238E27FC236}">
                <a16:creationId xmlns:a16="http://schemas.microsoft.com/office/drawing/2014/main" id="{1BE6CCBD-4DD0-231C-6EEB-41CC9D439F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942BBD-8F1B-B47E-9EFC-0FF34CB862C0}"/>
              </a:ext>
            </a:extLst>
          </p:cNvPr>
          <p:cNvSpPr>
            <a:spLocks noGrp="1"/>
          </p:cNvSpPr>
          <p:nvPr>
            <p:ph type="sldNum" sz="quarter" idx="12"/>
          </p:nvPr>
        </p:nvSpPr>
        <p:spPr/>
        <p:txBody>
          <a:bodyPr/>
          <a:lstStyle/>
          <a:p>
            <a:fld id="{5D1CFB46-ADEB-4F43-9AA3-5E9647D01E83}" type="slidenum">
              <a:rPr lang="en-US" smtClean="0"/>
              <a:t>‹#›</a:t>
            </a:fld>
            <a:endParaRPr lang="en-US"/>
          </a:p>
        </p:txBody>
      </p:sp>
    </p:spTree>
    <p:extLst>
      <p:ext uri="{BB962C8B-B14F-4D97-AF65-F5344CB8AC3E}">
        <p14:creationId xmlns:p14="http://schemas.microsoft.com/office/powerpoint/2010/main" val="3153515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B6175-CE84-B017-5C25-9C24962920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5D5DB2-029C-E722-EBFD-2E797A0DEBC9}"/>
              </a:ext>
            </a:extLst>
          </p:cNvPr>
          <p:cNvSpPr>
            <a:spLocks noGrp="1"/>
          </p:cNvSpPr>
          <p:nvPr>
            <p:ph type="dt" sz="half" idx="10"/>
          </p:nvPr>
        </p:nvSpPr>
        <p:spPr/>
        <p:txBody>
          <a:bodyPr/>
          <a:lstStyle/>
          <a:p>
            <a:fld id="{8E417CAF-5B0B-434B-BF5C-CED9E0ADE6DB}" type="datetimeFigureOut">
              <a:rPr lang="en-US" smtClean="0"/>
              <a:t>8/11/2023</a:t>
            </a:fld>
            <a:endParaRPr lang="en-US"/>
          </a:p>
        </p:txBody>
      </p:sp>
      <p:sp>
        <p:nvSpPr>
          <p:cNvPr id="4" name="Footer Placeholder 3">
            <a:extLst>
              <a:ext uri="{FF2B5EF4-FFF2-40B4-BE49-F238E27FC236}">
                <a16:creationId xmlns:a16="http://schemas.microsoft.com/office/drawing/2014/main" id="{1BFE37C7-CACB-E792-81A5-B51BD274D7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662805-5169-E42F-D870-70484E40D260}"/>
              </a:ext>
            </a:extLst>
          </p:cNvPr>
          <p:cNvSpPr>
            <a:spLocks noGrp="1"/>
          </p:cNvSpPr>
          <p:nvPr>
            <p:ph type="sldNum" sz="quarter" idx="12"/>
          </p:nvPr>
        </p:nvSpPr>
        <p:spPr/>
        <p:txBody>
          <a:bodyPr/>
          <a:lstStyle/>
          <a:p>
            <a:fld id="{5D1CFB46-ADEB-4F43-9AA3-5E9647D01E83}" type="slidenum">
              <a:rPr lang="en-US" smtClean="0"/>
              <a:t>‹#›</a:t>
            </a:fld>
            <a:endParaRPr lang="en-US"/>
          </a:p>
        </p:txBody>
      </p:sp>
    </p:spTree>
    <p:extLst>
      <p:ext uri="{BB962C8B-B14F-4D97-AF65-F5344CB8AC3E}">
        <p14:creationId xmlns:p14="http://schemas.microsoft.com/office/powerpoint/2010/main" val="173048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0C8207-2796-56B1-D123-B72964C42642}"/>
              </a:ext>
            </a:extLst>
          </p:cNvPr>
          <p:cNvSpPr>
            <a:spLocks noGrp="1"/>
          </p:cNvSpPr>
          <p:nvPr>
            <p:ph type="dt" sz="half" idx="10"/>
          </p:nvPr>
        </p:nvSpPr>
        <p:spPr/>
        <p:txBody>
          <a:bodyPr/>
          <a:lstStyle/>
          <a:p>
            <a:fld id="{8E417CAF-5B0B-434B-BF5C-CED9E0ADE6DB}" type="datetimeFigureOut">
              <a:rPr lang="en-US" smtClean="0"/>
              <a:t>8/11/2023</a:t>
            </a:fld>
            <a:endParaRPr lang="en-US"/>
          </a:p>
        </p:txBody>
      </p:sp>
      <p:sp>
        <p:nvSpPr>
          <p:cNvPr id="3" name="Footer Placeholder 2">
            <a:extLst>
              <a:ext uri="{FF2B5EF4-FFF2-40B4-BE49-F238E27FC236}">
                <a16:creationId xmlns:a16="http://schemas.microsoft.com/office/drawing/2014/main" id="{7F9509DE-0750-CED3-DF37-83C69D7999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3FD99C-458D-1704-E012-50A48252D13B}"/>
              </a:ext>
            </a:extLst>
          </p:cNvPr>
          <p:cNvSpPr>
            <a:spLocks noGrp="1"/>
          </p:cNvSpPr>
          <p:nvPr>
            <p:ph type="sldNum" sz="quarter" idx="12"/>
          </p:nvPr>
        </p:nvSpPr>
        <p:spPr/>
        <p:txBody>
          <a:bodyPr/>
          <a:lstStyle/>
          <a:p>
            <a:fld id="{5D1CFB46-ADEB-4F43-9AA3-5E9647D01E83}" type="slidenum">
              <a:rPr lang="en-US" smtClean="0"/>
              <a:t>‹#›</a:t>
            </a:fld>
            <a:endParaRPr lang="en-US"/>
          </a:p>
        </p:txBody>
      </p:sp>
    </p:spTree>
    <p:extLst>
      <p:ext uri="{BB962C8B-B14F-4D97-AF65-F5344CB8AC3E}">
        <p14:creationId xmlns:p14="http://schemas.microsoft.com/office/powerpoint/2010/main" val="335912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12A7-FC4F-47AD-95AF-5FDFA7A20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82CF86-504E-65C8-6936-EE1631E07D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DF70DC-0356-84C6-1ACF-1DF53F4C8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9B44A5-B8B1-E814-AFD5-3D1C5B6376E9}"/>
              </a:ext>
            </a:extLst>
          </p:cNvPr>
          <p:cNvSpPr>
            <a:spLocks noGrp="1"/>
          </p:cNvSpPr>
          <p:nvPr>
            <p:ph type="dt" sz="half" idx="10"/>
          </p:nvPr>
        </p:nvSpPr>
        <p:spPr/>
        <p:txBody>
          <a:bodyPr/>
          <a:lstStyle/>
          <a:p>
            <a:fld id="{8E417CAF-5B0B-434B-BF5C-CED9E0ADE6DB}" type="datetimeFigureOut">
              <a:rPr lang="en-US" smtClean="0"/>
              <a:t>8/11/2023</a:t>
            </a:fld>
            <a:endParaRPr lang="en-US"/>
          </a:p>
        </p:txBody>
      </p:sp>
      <p:sp>
        <p:nvSpPr>
          <p:cNvPr id="6" name="Footer Placeholder 5">
            <a:extLst>
              <a:ext uri="{FF2B5EF4-FFF2-40B4-BE49-F238E27FC236}">
                <a16:creationId xmlns:a16="http://schemas.microsoft.com/office/drawing/2014/main" id="{0611C860-DB70-4381-16AF-567C81DFBB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80654F-5A2A-C4E1-A982-BBFB0F25E1DC}"/>
              </a:ext>
            </a:extLst>
          </p:cNvPr>
          <p:cNvSpPr>
            <a:spLocks noGrp="1"/>
          </p:cNvSpPr>
          <p:nvPr>
            <p:ph type="sldNum" sz="quarter" idx="12"/>
          </p:nvPr>
        </p:nvSpPr>
        <p:spPr/>
        <p:txBody>
          <a:bodyPr/>
          <a:lstStyle/>
          <a:p>
            <a:fld id="{5D1CFB46-ADEB-4F43-9AA3-5E9647D01E83}" type="slidenum">
              <a:rPr lang="en-US" smtClean="0"/>
              <a:t>‹#›</a:t>
            </a:fld>
            <a:endParaRPr lang="en-US"/>
          </a:p>
        </p:txBody>
      </p:sp>
    </p:spTree>
    <p:extLst>
      <p:ext uri="{BB962C8B-B14F-4D97-AF65-F5344CB8AC3E}">
        <p14:creationId xmlns:p14="http://schemas.microsoft.com/office/powerpoint/2010/main" val="377219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632C-3589-8E91-D68D-823785A4DD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A13AC5-71B8-3782-9E5F-62BA7B328D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D45689-82D1-7965-B3FD-1DCCC1A4B8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B7AA3-0B6D-2A60-C6E7-4543CDFE25BB}"/>
              </a:ext>
            </a:extLst>
          </p:cNvPr>
          <p:cNvSpPr>
            <a:spLocks noGrp="1"/>
          </p:cNvSpPr>
          <p:nvPr>
            <p:ph type="dt" sz="half" idx="10"/>
          </p:nvPr>
        </p:nvSpPr>
        <p:spPr/>
        <p:txBody>
          <a:bodyPr/>
          <a:lstStyle/>
          <a:p>
            <a:fld id="{8E417CAF-5B0B-434B-BF5C-CED9E0ADE6DB}" type="datetimeFigureOut">
              <a:rPr lang="en-US" smtClean="0"/>
              <a:t>8/11/2023</a:t>
            </a:fld>
            <a:endParaRPr lang="en-US"/>
          </a:p>
        </p:txBody>
      </p:sp>
      <p:sp>
        <p:nvSpPr>
          <p:cNvPr id="6" name="Footer Placeholder 5">
            <a:extLst>
              <a:ext uri="{FF2B5EF4-FFF2-40B4-BE49-F238E27FC236}">
                <a16:creationId xmlns:a16="http://schemas.microsoft.com/office/drawing/2014/main" id="{166A075E-D18A-90A9-1936-C9EFC79E30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66A599-9BBF-79FD-7DF3-60273BC92D91}"/>
              </a:ext>
            </a:extLst>
          </p:cNvPr>
          <p:cNvSpPr>
            <a:spLocks noGrp="1"/>
          </p:cNvSpPr>
          <p:nvPr>
            <p:ph type="sldNum" sz="quarter" idx="12"/>
          </p:nvPr>
        </p:nvSpPr>
        <p:spPr/>
        <p:txBody>
          <a:bodyPr/>
          <a:lstStyle/>
          <a:p>
            <a:fld id="{5D1CFB46-ADEB-4F43-9AA3-5E9647D01E83}" type="slidenum">
              <a:rPr lang="en-US" smtClean="0"/>
              <a:t>‹#›</a:t>
            </a:fld>
            <a:endParaRPr lang="en-US"/>
          </a:p>
        </p:txBody>
      </p:sp>
    </p:spTree>
    <p:extLst>
      <p:ext uri="{BB962C8B-B14F-4D97-AF65-F5344CB8AC3E}">
        <p14:creationId xmlns:p14="http://schemas.microsoft.com/office/powerpoint/2010/main" val="184354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E093A5-DFB3-E9A2-0907-ACB496BCD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7C3391-91A5-9947-B043-EDB828C3FB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E148D-615D-3AE6-ADD5-F22A098A43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417CAF-5B0B-434B-BF5C-CED9E0ADE6DB}" type="datetimeFigureOut">
              <a:rPr lang="en-US" smtClean="0"/>
              <a:t>8/11/2023</a:t>
            </a:fld>
            <a:endParaRPr lang="en-US"/>
          </a:p>
        </p:txBody>
      </p:sp>
      <p:sp>
        <p:nvSpPr>
          <p:cNvPr id="5" name="Footer Placeholder 4">
            <a:extLst>
              <a:ext uri="{FF2B5EF4-FFF2-40B4-BE49-F238E27FC236}">
                <a16:creationId xmlns:a16="http://schemas.microsoft.com/office/drawing/2014/main" id="{3994A611-2924-9A25-5625-EF62FECC06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0F2B99-A877-F4EC-67D8-644E96FC89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CFB46-ADEB-4F43-9AA3-5E9647D01E83}" type="slidenum">
              <a:rPr lang="en-US" smtClean="0"/>
              <a:t>‹#›</a:t>
            </a:fld>
            <a:endParaRPr lang="en-US"/>
          </a:p>
        </p:txBody>
      </p:sp>
    </p:spTree>
    <p:extLst>
      <p:ext uri="{BB962C8B-B14F-4D97-AF65-F5344CB8AC3E}">
        <p14:creationId xmlns:p14="http://schemas.microsoft.com/office/powerpoint/2010/main" val="3739135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8/11/2023</a:t>
            </a:fld>
            <a:endParaRPr lang="en-US"/>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341338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piercecountywa.gov/736/Data-Download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schooldigger.com/go/WA/schools/0870001496/school.aspx" TargetMode="External"/><Relationship Id="rId4" Type="http://schemas.openxmlformats.org/officeDocument/2006/relationships/hyperlink" Target="https://gisdata-piercecowa.opendata.arcgis.com/datasets/address-points/explor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1054E-F00F-1C6F-6EE7-116A98C153BC}"/>
              </a:ext>
            </a:extLst>
          </p:cNvPr>
          <p:cNvSpPr>
            <a:spLocks noGrp="1"/>
          </p:cNvSpPr>
          <p:nvPr>
            <p:ph type="title"/>
          </p:nvPr>
        </p:nvSpPr>
        <p:spPr>
          <a:xfrm>
            <a:off x="5297762" y="329184"/>
            <a:ext cx="6251110" cy="1783080"/>
          </a:xfrm>
        </p:spPr>
        <p:txBody>
          <a:bodyPr anchor="b">
            <a:normAutofit/>
          </a:bodyPr>
          <a:lstStyle/>
          <a:p>
            <a:r>
              <a:rPr lang="en-US" sz="3600" b="1">
                <a:latin typeface="Calibri"/>
                <a:cs typeface="Calibri"/>
              </a:rPr>
              <a:t>Factors Influencing Residential Property Sales Price Pre and Post Covid</a:t>
            </a:r>
          </a:p>
        </p:txBody>
      </p:sp>
      <p:pic>
        <p:nvPicPr>
          <p:cNvPr id="16" name="Picture 4" descr="Houses in a subdivision">
            <a:extLst>
              <a:ext uri="{FF2B5EF4-FFF2-40B4-BE49-F238E27FC236}">
                <a16:creationId xmlns:a16="http://schemas.microsoft.com/office/drawing/2014/main" id="{52A8A05B-D9A9-F378-CFB3-80C0BFB358E9}"/>
              </a:ext>
            </a:extLst>
          </p:cNvPr>
          <p:cNvPicPr>
            <a:picLocks noChangeAspect="1"/>
          </p:cNvPicPr>
          <p:nvPr/>
        </p:nvPicPr>
        <p:blipFill rotWithShape="1">
          <a:blip r:embed="rId3"/>
          <a:srcRect l="33353" r="21315"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546C8B3F-4D73-0DB2-FB9B-52A2A9CE2D1B}"/>
              </a:ext>
            </a:extLst>
          </p:cNvPr>
          <p:cNvSpPr>
            <a:spLocks noGrp="1"/>
          </p:cNvSpPr>
          <p:nvPr>
            <p:ph idx="1"/>
          </p:nvPr>
        </p:nvSpPr>
        <p:spPr>
          <a:xfrm>
            <a:off x="5297762" y="2706624"/>
            <a:ext cx="6251110" cy="1615005"/>
          </a:xfrm>
        </p:spPr>
        <p:txBody>
          <a:bodyPr vert="horz" lIns="91440" tIns="45720" rIns="91440" bIns="45720" rtlCol="0" anchor="t">
            <a:normAutofit/>
          </a:bodyPr>
          <a:lstStyle/>
          <a:p>
            <a:pPr marL="0" indent="0">
              <a:buNone/>
            </a:pPr>
            <a:r>
              <a:rPr lang="en-US" sz="3600" b="1">
                <a:latin typeface="Calibri"/>
                <a:ea typeface="Calibri Light"/>
                <a:cs typeface="Calibri Light"/>
              </a:rPr>
              <a:t>A Machine Learning Approach predicting Residential Property Market Value in 2023 </a:t>
            </a:r>
          </a:p>
          <a:p>
            <a:pPr marL="0" indent="0">
              <a:buNone/>
            </a:pPr>
            <a:endParaRPr lang="en-US" sz="2200"/>
          </a:p>
        </p:txBody>
      </p:sp>
      <p:sp>
        <p:nvSpPr>
          <p:cNvPr id="4" name="Content Placeholder 2">
            <a:extLst>
              <a:ext uri="{FF2B5EF4-FFF2-40B4-BE49-F238E27FC236}">
                <a16:creationId xmlns:a16="http://schemas.microsoft.com/office/drawing/2014/main" id="{5CE4C41D-02B9-E66D-49C2-349086A3ACC7}"/>
              </a:ext>
            </a:extLst>
          </p:cNvPr>
          <p:cNvSpPr txBox="1">
            <a:spLocks/>
          </p:cNvSpPr>
          <p:nvPr/>
        </p:nvSpPr>
        <p:spPr>
          <a:xfrm>
            <a:off x="7016956" y="5683168"/>
            <a:ext cx="5016053" cy="83419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i="1">
                <a:latin typeface="Calibri"/>
                <a:cs typeface="Calibri Light"/>
              </a:rPr>
              <a:t>BUAN 5510 – CAPSTONE</a:t>
            </a:r>
            <a:endParaRPr lang="en-US" sz="2000" i="1">
              <a:latin typeface="Calibri"/>
              <a:cs typeface="Calibri"/>
            </a:endParaRPr>
          </a:p>
          <a:p>
            <a:pPr marL="0" indent="0">
              <a:buNone/>
            </a:pPr>
            <a:r>
              <a:rPr lang="en-US" sz="2000" b="1" i="1">
                <a:latin typeface="Calibri"/>
                <a:cs typeface="Calibri Light"/>
              </a:rPr>
              <a:t>Mansi Mahajan, Pascal Ntaganda, Jibok Park</a:t>
            </a:r>
          </a:p>
        </p:txBody>
      </p:sp>
      <p:sp>
        <p:nvSpPr>
          <p:cNvPr id="3" name="TextBox 2">
            <a:extLst>
              <a:ext uri="{FF2B5EF4-FFF2-40B4-BE49-F238E27FC236}">
                <a16:creationId xmlns:a16="http://schemas.microsoft.com/office/drawing/2014/main" id="{E3AAB70C-3F64-A65A-E2F1-9E2954E8A646}"/>
              </a:ext>
            </a:extLst>
          </p:cNvPr>
          <p:cNvSpPr txBox="1"/>
          <p:nvPr/>
        </p:nvSpPr>
        <p:spPr>
          <a:xfrm>
            <a:off x="4846509" y="5455571"/>
            <a:ext cx="4340240" cy="4610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859689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BDF1A630-2A9B-41A0-92F9-FDA261070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69" name="Rectangle 68">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55E89F-45B5-1D39-8758-0A5BA32F86EB}"/>
              </a:ext>
            </a:extLst>
          </p:cNvPr>
          <p:cNvSpPr>
            <a:spLocks noGrp="1"/>
          </p:cNvSpPr>
          <p:nvPr>
            <p:ph type="title"/>
          </p:nvPr>
        </p:nvSpPr>
        <p:spPr>
          <a:xfrm>
            <a:off x="1057025" y="922644"/>
            <a:ext cx="5040285" cy="1169585"/>
          </a:xfrm>
        </p:spPr>
        <p:txBody>
          <a:bodyPr anchor="b">
            <a:normAutofit/>
          </a:bodyPr>
          <a:lstStyle/>
          <a:p>
            <a:r>
              <a:rPr lang="en-US" sz="4000" b="1" i="1">
                <a:latin typeface="Calibri"/>
                <a:cs typeface="Calibri"/>
              </a:rPr>
              <a:t>Clustering </a:t>
            </a:r>
          </a:p>
        </p:txBody>
      </p:sp>
      <p:sp>
        <p:nvSpPr>
          <p:cNvPr id="74" name="Rectangle 73">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19B84595-7B9D-1F73-30B6-120E921F4391}"/>
              </a:ext>
            </a:extLst>
          </p:cNvPr>
          <p:cNvSpPr>
            <a:spLocks noGrp="1"/>
          </p:cNvSpPr>
          <p:nvPr>
            <p:ph idx="1"/>
          </p:nvPr>
        </p:nvSpPr>
        <p:spPr>
          <a:xfrm>
            <a:off x="1055715" y="2508105"/>
            <a:ext cx="5040285" cy="3632493"/>
          </a:xfrm>
        </p:spPr>
        <p:txBody>
          <a:bodyPr vert="horz" lIns="91440" tIns="45720" rIns="91440" bIns="45720" rtlCol="0" anchor="ctr">
            <a:normAutofit/>
          </a:bodyPr>
          <a:lstStyle/>
          <a:p>
            <a:pPr marL="285750" indent="-285750" defTabSz="886968">
              <a:spcBef>
                <a:spcPts val="970"/>
              </a:spcBef>
            </a:pPr>
            <a:r>
              <a:rPr lang="en-US" sz="2000">
                <a:cs typeface="Calibri"/>
              </a:rPr>
              <a:t>K-Means Clustering</a:t>
            </a:r>
            <a:endParaRPr lang="en-US" sz="2000">
              <a:ea typeface="Calibri"/>
              <a:cs typeface="Calibri"/>
            </a:endParaRPr>
          </a:p>
          <a:p>
            <a:pPr marL="285750" indent="-285750" defTabSz="886968">
              <a:spcBef>
                <a:spcPts val="969"/>
              </a:spcBef>
            </a:pPr>
            <a:r>
              <a:rPr lang="en-US" sz="2000">
                <a:ea typeface="Calibri"/>
                <a:cs typeface="Calibri"/>
              </a:rPr>
              <a:t>Guarantees convergence</a:t>
            </a:r>
            <a:endParaRPr lang="en-US" sz="2000">
              <a:cs typeface="Calibri"/>
            </a:endParaRPr>
          </a:p>
          <a:p>
            <a:pPr marL="285750" indent="-285750" defTabSz="886968">
              <a:spcBef>
                <a:spcPts val="969"/>
              </a:spcBef>
            </a:pPr>
            <a:r>
              <a:rPr lang="en-US" sz="2000">
                <a:cs typeface="Calibri"/>
              </a:rPr>
              <a:t>Group data with similar characteristics</a:t>
            </a:r>
            <a:endParaRPr lang="en-US" sz="2000">
              <a:ea typeface="Calibri"/>
              <a:cs typeface="Calibri"/>
            </a:endParaRPr>
          </a:p>
          <a:p>
            <a:pPr marL="285750" indent="-285750" defTabSz="886968">
              <a:spcBef>
                <a:spcPts val="969"/>
              </a:spcBef>
            </a:pPr>
            <a:r>
              <a:rPr lang="en-US" sz="2000">
                <a:ea typeface="+mn-lt"/>
                <a:cs typeface="+mn-lt"/>
              </a:rPr>
              <a:t>Silhouette </a:t>
            </a:r>
            <a:r>
              <a:rPr lang="en-US" sz="2000">
                <a:cs typeface="Calibri"/>
              </a:rPr>
              <a:t>score metric       </a:t>
            </a:r>
            <a:endParaRPr lang="en-US" sz="2000">
              <a:ea typeface="Calibri"/>
              <a:cs typeface="Calibri"/>
            </a:endParaRPr>
          </a:p>
          <a:p>
            <a:pPr marL="285750" indent="-285750" defTabSz="886968">
              <a:spcBef>
                <a:spcPts val="969"/>
              </a:spcBef>
            </a:pPr>
            <a:r>
              <a:rPr lang="en-US" sz="2000">
                <a:cs typeface="Calibri"/>
              </a:rPr>
              <a:t>Range of score: -1 to 1</a:t>
            </a:r>
            <a:endParaRPr lang="en-US" sz="2000">
              <a:ea typeface="Calibri"/>
              <a:cs typeface="Calibri"/>
            </a:endParaRPr>
          </a:p>
          <a:p>
            <a:pPr marL="285750" indent="-285750" defTabSz="886968">
              <a:spcBef>
                <a:spcPts val="969"/>
              </a:spcBef>
            </a:pPr>
            <a:r>
              <a:rPr lang="en-US" sz="2000">
                <a:cs typeface="Calibri"/>
              </a:rPr>
              <a:t>The closer to 1 the better clustering                                                          </a:t>
            </a:r>
            <a:r>
              <a:rPr lang="en-US" sz="2000" kern="1200">
                <a:latin typeface="+mn-lt"/>
                <a:ea typeface="+mn-ea"/>
                <a:cs typeface="Calibri"/>
              </a:rPr>
              <a:t>       </a:t>
            </a:r>
            <a:r>
              <a:rPr lang="en-US" sz="2000">
                <a:cs typeface="Calibri"/>
              </a:rPr>
              <a:t> </a:t>
            </a:r>
            <a:endParaRPr lang="en-US" sz="2000">
              <a:ea typeface="Calibri"/>
              <a:cs typeface="Calibri"/>
            </a:endParaRPr>
          </a:p>
        </p:txBody>
      </p:sp>
      <p:pic>
        <p:nvPicPr>
          <p:cNvPr id="5" name="Picture 4" descr="A yellow and purple dots&#10;&#10;Description automatically generated">
            <a:extLst>
              <a:ext uri="{FF2B5EF4-FFF2-40B4-BE49-F238E27FC236}">
                <a16:creationId xmlns:a16="http://schemas.microsoft.com/office/drawing/2014/main" id="{28E43A74-5D54-0C80-519F-8943ABAACBE7}"/>
              </a:ext>
            </a:extLst>
          </p:cNvPr>
          <p:cNvPicPr>
            <a:picLocks noChangeAspect="1"/>
          </p:cNvPicPr>
          <p:nvPr/>
        </p:nvPicPr>
        <p:blipFill>
          <a:blip r:embed="rId3"/>
          <a:stretch>
            <a:fillRect/>
          </a:stretch>
        </p:blipFill>
        <p:spPr>
          <a:xfrm>
            <a:off x="6946666" y="1020557"/>
            <a:ext cx="2112264" cy="1507128"/>
          </a:xfrm>
          <a:prstGeom prst="rect">
            <a:avLst/>
          </a:prstGeom>
        </p:spPr>
      </p:pic>
      <p:pic>
        <p:nvPicPr>
          <p:cNvPr id="3" name="Picture 2" descr="A yellow and purple dotted diagram&#10;&#10;Description automatically generated">
            <a:extLst>
              <a:ext uri="{FF2B5EF4-FFF2-40B4-BE49-F238E27FC236}">
                <a16:creationId xmlns:a16="http://schemas.microsoft.com/office/drawing/2014/main" id="{31D8CD44-BBE9-FEF6-F93D-9BB230363E4A}"/>
              </a:ext>
            </a:extLst>
          </p:cNvPr>
          <p:cNvPicPr>
            <a:picLocks noChangeAspect="1"/>
          </p:cNvPicPr>
          <p:nvPr/>
        </p:nvPicPr>
        <p:blipFill>
          <a:blip r:embed="rId4"/>
          <a:stretch>
            <a:fillRect/>
          </a:stretch>
        </p:blipFill>
        <p:spPr>
          <a:xfrm>
            <a:off x="9223523" y="1040388"/>
            <a:ext cx="2112264" cy="1467467"/>
          </a:xfrm>
          <a:prstGeom prst="rect">
            <a:avLst/>
          </a:prstGeom>
        </p:spPr>
      </p:pic>
      <p:sp>
        <p:nvSpPr>
          <p:cNvPr id="11" name="TextBox 10">
            <a:extLst>
              <a:ext uri="{FF2B5EF4-FFF2-40B4-BE49-F238E27FC236}">
                <a16:creationId xmlns:a16="http://schemas.microsoft.com/office/drawing/2014/main" id="{AC45465A-1223-6354-1B9C-6363687CDA9C}"/>
              </a:ext>
            </a:extLst>
          </p:cNvPr>
          <p:cNvSpPr txBox="1"/>
          <p:nvPr/>
        </p:nvSpPr>
        <p:spPr>
          <a:xfrm>
            <a:off x="6523048" y="4264292"/>
            <a:ext cx="2664615" cy="5082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968">
              <a:spcAft>
                <a:spcPts val="600"/>
              </a:spcAft>
            </a:pPr>
            <a:endParaRPr lang="en-US" sz="2700">
              <a:cs typeface="Calibri"/>
            </a:endParaRPr>
          </a:p>
        </p:txBody>
      </p:sp>
      <p:sp>
        <p:nvSpPr>
          <p:cNvPr id="14" name="TextBox 13">
            <a:extLst>
              <a:ext uri="{FF2B5EF4-FFF2-40B4-BE49-F238E27FC236}">
                <a16:creationId xmlns:a16="http://schemas.microsoft.com/office/drawing/2014/main" id="{E631908C-C4BF-86F0-6DA2-D4C47190387D}"/>
              </a:ext>
            </a:extLst>
          </p:cNvPr>
          <p:cNvSpPr txBox="1"/>
          <p:nvPr/>
        </p:nvSpPr>
        <p:spPr>
          <a:xfrm>
            <a:off x="1093797" y="4264292"/>
            <a:ext cx="2664615" cy="5082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968">
              <a:spcAft>
                <a:spcPts val="600"/>
              </a:spcAft>
            </a:pPr>
            <a:endParaRPr lang="en-US" sz="2700">
              <a:cs typeface="Calibri"/>
            </a:endParaRPr>
          </a:p>
        </p:txBody>
      </p:sp>
      <p:graphicFrame>
        <p:nvGraphicFramePr>
          <p:cNvPr id="13" name="Table 12">
            <a:extLst>
              <a:ext uri="{FF2B5EF4-FFF2-40B4-BE49-F238E27FC236}">
                <a16:creationId xmlns:a16="http://schemas.microsoft.com/office/drawing/2014/main" id="{1037B02F-554F-53A7-7D07-10A0014798E1}"/>
              </a:ext>
            </a:extLst>
          </p:cNvPr>
          <p:cNvGraphicFramePr>
            <a:graphicFrameLocks noGrp="1"/>
          </p:cNvGraphicFramePr>
          <p:nvPr>
            <p:extLst>
              <p:ext uri="{D42A27DB-BD31-4B8C-83A1-F6EECF244321}">
                <p14:modId xmlns:p14="http://schemas.microsoft.com/office/powerpoint/2010/main" val="1796536671"/>
              </p:ext>
            </p:extLst>
          </p:nvPr>
        </p:nvGraphicFramePr>
        <p:xfrm>
          <a:off x="6946667" y="3116260"/>
          <a:ext cx="4389122" cy="2866433"/>
        </p:xfrm>
        <a:graphic>
          <a:graphicData uri="http://schemas.openxmlformats.org/drawingml/2006/table">
            <a:tbl>
              <a:tblPr firstRow="1" bandRow="1">
                <a:tableStyleId>{5C22544A-7EE6-4342-B048-85BDC9FD1C3A}</a:tableStyleId>
              </a:tblPr>
              <a:tblGrid>
                <a:gridCol w="1442624">
                  <a:extLst>
                    <a:ext uri="{9D8B030D-6E8A-4147-A177-3AD203B41FA5}">
                      <a16:colId xmlns:a16="http://schemas.microsoft.com/office/drawing/2014/main" val="3274110618"/>
                    </a:ext>
                  </a:extLst>
                </a:gridCol>
                <a:gridCol w="999146">
                  <a:extLst>
                    <a:ext uri="{9D8B030D-6E8A-4147-A177-3AD203B41FA5}">
                      <a16:colId xmlns:a16="http://schemas.microsoft.com/office/drawing/2014/main" val="1066384403"/>
                    </a:ext>
                  </a:extLst>
                </a:gridCol>
                <a:gridCol w="973676">
                  <a:extLst>
                    <a:ext uri="{9D8B030D-6E8A-4147-A177-3AD203B41FA5}">
                      <a16:colId xmlns:a16="http://schemas.microsoft.com/office/drawing/2014/main" val="3131018580"/>
                    </a:ext>
                  </a:extLst>
                </a:gridCol>
                <a:gridCol w="973676">
                  <a:extLst>
                    <a:ext uri="{9D8B030D-6E8A-4147-A177-3AD203B41FA5}">
                      <a16:colId xmlns:a16="http://schemas.microsoft.com/office/drawing/2014/main" val="1254049882"/>
                    </a:ext>
                  </a:extLst>
                </a:gridCol>
              </a:tblGrid>
              <a:tr h="305762">
                <a:tc gridSpan="4">
                  <a:txBody>
                    <a:bodyPr/>
                    <a:lstStyle/>
                    <a:p>
                      <a:pPr fontAlgn="t"/>
                      <a:r>
                        <a:rPr lang="en-US" sz="1100">
                          <a:effectLst/>
                        </a:rPr>
                        <a:t> K-means Clustering  </a:t>
                      </a:r>
                      <a:endParaRPr lang="en-US" sz="2000" b="1">
                        <a:solidFill>
                          <a:srgbClr val="FFFFFF"/>
                        </a:solidFill>
                        <a:effectLst/>
                      </a:endParaRPr>
                    </a:p>
                  </a:txBody>
                  <a:tcPr marL="98645" marR="98645" marT="49322" marB="49322"/>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40286965"/>
                  </a:ext>
                </a:extLst>
              </a:tr>
              <a:tr h="622189">
                <a:tc rowSpan="2">
                  <a:txBody>
                    <a:bodyPr/>
                    <a:lstStyle/>
                    <a:p>
                      <a:pPr fontAlgn="t"/>
                      <a:endParaRPr lang="en-US" sz="2000">
                        <a:effectLst/>
                      </a:endParaRPr>
                    </a:p>
                    <a:p>
                      <a:pPr algn="ctr" rtl="0" fontAlgn="base"/>
                      <a:r>
                        <a:rPr lang="en-US" sz="1200">
                          <a:effectLst/>
                        </a:rPr>
                        <a:t>Data </a:t>
                      </a:r>
                      <a:endParaRPr lang="en-US" sz="2000" b="1">
                        <a:effectLst/>
                      </a:endParaRPr>
                    </a:p>
                  </a:txBody>
                  <a:tcPr marL="98645" marR="98645" marT="49322" marB="49322"/>
                </a:tc>
                <a:tc rowSpan="2">
                  <a:txBody>
                    <a:bodyPr/>
                    <a:lstStyle/>
                    <a:p>
                      <a:pPr fontAlgn="t"/>
                      <a:endParaRPr lang="en-US" sz="2000">
                        <a:effectLst/>
                      </a:endParaRPr>
                    </a:p>
                    <a:p>
                      <a:pPr algn="ctr" rtl="0" fontAlgn="base"/>
                      <a:r>
                        <a:rPr lang="en-US" sz="1200">
                          <a:effectLst/>
                        </a:rPr>
                        <a:t>Silhouette Score </a:t>
                      </a:r>
                      <a:endParaRPr lang="en-US" sz="2000">
                        <a:effectLst/>
                      </a:endParaRPr>
                    </a:p>
                  </a:txBody>
                  <a:tcPr marL="98645" marR="98645" marT="49322" marB="49322"/>
                </a:tc>
                <a:tc gridSpan="2">
                  <a:txBody>
                    <a:bodyPr/>
                    <a:lstStyle/>
                    <a:p>
                      <a:pPr fontAlgn="t"/>
                      <a:endParaRPr lang="en-US" sz="2000">
                        <a:effectLst/>
                      </a:endParaRPr>
                    </a:p>
                    <a:p>
                      <a:pPr algn="ctr" rtl="0" fontAlgn="base"/>
                      <a:r>
                        <a:rPr lang="en-US" sz="1200">
                          <a:effectLst/>
                        </a:rPr>
                        <a:t>Numbers of Records </a:t>
                      </a:r>
                      <a:endParaRPr lang="en-US" sz="2000">
                        <a:effectLst/>
                      </a:endParaRPr>
                    </a:p>
                  </a:txBody>
                  <a:tcPr marL="98645" marR="98645" marT="49322" marB="49322"/>
                </a:tc>
                <a:tc hMerge="1">
                  <a:txBody>
                    <a:bodyPr/>
                    <a:lstStyle/>
                    <a:p>
                      <a:endParaRPr lang="en-US"/>
                    </a:p>
                  </a:txBody>
                  <a:tcPr/>
                </a:tc>
                <a:extLst>
                  <a:ext uri="{0D108BD9-81ED-4DB2-BD59-A6C34878D82A}">
                    <a16:rowId xmlns:a16="http://schemas.microsoft.com/office/drawing/2014/main" val="46326132"/>
                  </a:ext>
                </a:extLst>
              </a:tr>
              <a:tr h="622189">
                <a:tc vMerge="1">
                  <a:txBody>
                    <a:bodyPr/>
                    <a:lstStyle/>
                    <a:p>
                      <a:endParaRPr lang="en-US"/>
                    </a:p>
                  </a:txBody>
                  <a:tcPr/>
                </a:tc>
                <a:tc vMerge="1">
                  <a:txBody>
                    <a:bodyPr/>
                    <a:lstStyle/>
                    <a:p>
                      <a:endParaRPr lang="en-US"/>
                    </a:p>
                  </a:txBody>
                  <a:tcPr/>
                </a:tc>
                <a:tc>
                  <a:txBody>
                    <a:bodyPr/>
                    <a:lstStyle/>
                    <a:p>
                      <a:pPr fontAlgn="t"/>
                      <a:endParaRPr lang="en-US" sz="2000">
                        <a:effectLst/>
                      </a:endParaRPr>
                    </a:p>
                    <a:p>
                      <a:pPr algn="ctr" rtl="0" fontAlgn="base"/>
                      <a:r>
                        <a:rPr lang="en-US" sz="1200">
                          <a:effectLst/>
                        </a:rPr>
                        <a:t>Cluster 1 </a:t>
                      </a:r>
                      <a:endParaRPr lang="en-US" sz="2000">
                        <a:effectLst/>
                      </a:endParaRPr>
                    </a:p>
                  </a:txBody>
                  <a:tcPr marL="98645" marR="98645" marT="49322" marB="49322"/>
                </a:tc>
                <a:tc>
                  <a:txBody>
                    <a:bodyPr/>
                    <a:lstStyle/>
                    <a:p>
                      <a:pPr fontAlgn="t"/>
                      <a:endParaRPr lang="en-US" sz="2000">
                        <a:effectLst/>
                      </a:endParaRPr>
                    </a:p>
                    <a:p>
                      <a:pPr algn="ctr" rtl="0" fontAlgn="base"/>
                      <a:r>
                        <a:rPr lang="en-US" sz="1200">
                          <a:effectLst/>
                        </a:rPr>
                        <a:t>Cluster 2 </a:t>
                      </a:r>
                      <a:endParaRPr lang="en-US" sz="2000">
                        <a:effectLst/>
                      </a:endParaRPr>
                    </a:p>
                  </a:txBody>
                  <a:tcPr marL="98645" marR="98645" marT="49322" marB="49322"/>
                </a:tc>
                <a:extLst>
                  <a:ext uri="{0D108BD9-81ED-4DB2-BD59-A6C34878D82A}">
                    <a16:rowId xmlns:a16="http://schemas.microsoft.com/office/drawing/2014/main" val="2574294872"/>
                  </a:ext>
                </a:extLst>
              </a:tr>
              <a:tr h="622189">
                <a:tc>
                  <a:txBody>
                    <a:bodyPr/>
                    <a:lstStyle/>
                    <a:p>
                      <a:pPr fontAlgn="t"/>
                      <a:endParaRPr lang="en-US" sz="2000">
                        <a:effectLst/>
                      </a:endParaRPr>
                    </a:p>
                    <a:p>
                      <a:pPr rtl="0" fontAlgn="base"/>
                      <a:r>
                        <a:rPr lang="en-US" sz="1100">
                          <a:effectLst/>
                        </a:rPr>
                        <a:t>Sales Data 2019  </a:t>
                      </a:r>
                      <a:endParaRPr lang="en-US" sz="2000" b="1">
                        <a:effectLst/>
                      </a:endParaRPr>
                    </a:p>
                  </a:txBody>
                  <a:tcPr marL="98645" marR="98645" marT="49322" marB="49322"/>
                </a:tc>
                <a:tc>
                  <a:txBody>
                    <a:bodyPr/>
                    <a:lstStyle/>
                    <a:p>
                      <a:pPr fontAlgn="t"/>
                      <a:endParaRPr lang="en-US" sz="2000">
                        <a:effectLst/>
                      </a:endParaRPr>
                    </a:p>
                    <a:p>
                      <a:pPr algn="ctr" rtl="0" fontAlgn="base"/>
                      <a:r>
                        <a:rPr lang="en-US" sz="1100">
                          <a:effectLst/>
                        </a:rPr>
                        <a:t>0.44 </a:t>
                      </a:r>
                      <a:endParaRPr lang="en-US" sz="2000">
                        <a:effectLst/>
                      </a:endParaRPr>
                    </a:p>
                  </a:txBody>
                  <a:tcPr marL="98645" marR="98645" marT="49322" marB="49322"/>
                </a:tc>
                <a:tc>
                  <a:txBody>
                    <a:bodyPr/>
                    <a:lstStyle/>
                    <a:p>
                      <a:pPr fontAlgn="t"/>
                      <a:endParaRPr lang="en-US" sz="2000">
                        <a:effectLst/>
                      </a:endParaRPr>
                    </a:p>
                    <a:p>
                      <a:pPr algn="ctr" rtl="0" fontAlgn="base"/>
                      <a:r>
                        <a:rPr lang="en-US" sz="1200">
                          <a:effectLst/>
                        </a:rPr>
                        <a:t>5077 </a:t>
                      </a:r>
                      <a:endParaRPr lang="en-US" sz="2000">
                        <a:effectLst/>
                      </a:endParaRPr>
                    </a:p>
                  </a:txBody>
                  <a:tcPr marL="98645" marR="98645" marT="49322" marB="49322"/>
                </a:tc>
                <a:tc>
                  <a:txBody>
                    <a:bodyPr/>
                    <a:lstStyle/>
                    <a:p>
                      <a:pPr fontAlgn="t"/>
                      <a:endParaRPr lang="en-US" sz="2000">
                        <a:effectLst/>
                      </a:endParaRPr>
                    </a:p>
                    <a:p>
                      <a:pPr algn="ctr" rtl="0" fontAlgn="base"/>
                      <a:r>
                        <a:rPr lang="en-US" sz="1200">
                          <a:effectLst/>
                        </a:rPr>
                        <a:t>6108 </a:t>
                      </a:r>
                      <a:endParaRPr lang="en-US" sz="2000">
                        <a:effectLst/>
                      </a:endParaRPr>
                    </a:p>
                  </a:txBody>
                  <a:tcPr marL="98645" marR="98645" marT="49322" marB="49322"/>
                </a:tc>
                <a:extLst>
                  <a:ext uri="{0D108BD9-81ED-4DB2-BD59-A6C34878D82A}">
                    <a16:rowId xmlns:a16="http://schemas.microsoft.com/office/drawing/2014/main" val="1491153913"/>
                  </a:ext>
                </a:extLst>
              </a:tr>
              <a:tr h="694104">
                <a:tc>
                  <a:txBody>
                    <a:bodyPr/>
                    <a:lstStyle/>
                    <a:p>
                      <a:pPr fontAlgn="t"/>
                      <a:endParaRPr lang="en-US" sz="2000">
                        <a:effectLst/>
                      </a:endParaRPr>
                    </a:p>
                    <a:p>
                      <a:pPr rtl="0" fontAlgn="base"/>
                      <a:r>
                        <a:rPr lang="en-US" sz="1100">
                          <a:effectLst/>
                        </a:rPr>
                        <a:t>Sales Data 2022 </a:t>
                      </a:r>
                      <a:endParaRPr lang="en-US" sz="2000" b="1">
                        <a:effectLst/>
                      </a:endParaRPr>
                    </a:p>
                  </a:txBody>
                  <a:tcPr marL="98645" marR="98645" marT="49322" marB="49322"/>
                </a:tc>
                <a:tc>
                  <a:txBody>
                    <a:bodyPr/>
                    <a:lstStyle/>
                    <a:p>
                      <a:pPr fontAlgn="t"/>
                      <a:endParaRPr lang="en-US" sz="2000">
                        <a:effectLst/>
                      </a:endParaRPr>
                    </a:p>
                    <a:p>
                      <a:pPr algn="ctr" rtl="0" fontAlgn="base"/>
                      <a:r>
                        <a:rPr lang="en-US" sz="1700">
                          <a:effectLst/>
                        </a:rPr>
                        <a:t>0.45 </a:t>
                      </a:r>
                    </a:p>
                  </a:txBody>
                  <a:tcPr marL="98645" marR="98645" marT="49322" marB="49322"/>
                </a:tc>
                <a:tc>
                  <a:txBody>
                    <a:bodyPr/>
                    <a:lstStyle/>
                    <a:p>
                      <a:pPr fontAlgn="t"/>
                      <a:endParaRPr lang="en-US" sz="2000">
                        <a:effectLst/>
                      </a:endParaRPr>
                    </a:p>
                    <a:p>
                      <a:pPr algn="ctr" rtl="0" fontAlgn="base"/>
                      <a:r>
                        <a:rPr lang="en-US" sz="1100">
                          <a:effectLst/>
                        </a:rPr>
                        <a:t>5399 </a:t>
                      </a:r>
                      <a:endParaRPr lang="en-US" sz="2000">
                        <a:effectLst/>
                      </a:endParaRPr>
                    </a:p>
                  </a:txBody>
                  <a:tcPr marL="98645" marR="98645" marT="49322" marB="49322"/>
                </a:tc>
                <a:tc>
                  <a:txBody>
                    <a:bodyPr/>
                    <a:lstStyle/>
                    <a:p>
                      <a:pPr fontAlgn="t"/>
                      <a:endParaRPr lang="en-US" sz="2000">
                        <a:effectLst/>
                      </a:endParaRPr>
                    </a:p>
                    <a:p>
                      <a:pPr algn="ctr" rtl="0" fontAlgn="base"/>
                      <a:r>
                        <a:rPr lang="en-US" sz="1200">
                          <a:effectLst/>
                        </a:rPr>
                        <a:t>4729 </a:t>
                      </a:r>
                      <a:endParaRPr lang="en-US" sz="2000">
                        <a:effectLst/>
                      </a:endParaRPr>
                    </a:p>
                  </a:txBody>
                  <a:tcPr marL="98645" marR="98645" marT="49322" marB="49322"/>
                </a:tc>
                <a:extLst>
                  <a:ext uri="{0D108BD9-81ED-4DB2-BD59-A6C34878D82A}">
                    <a16:rowId xmlns:a16="http://schemas.microsoft.com/office/drawing/2014/main" val="42066852"/>
                  </a:ext>
                </a:extLst>
              </a:tr>
            </a:tbl>
          </a:graphicData>
        </a:graphic>
      </p:graphicFrame>
    </p:spTree>
    <p:extLst>
      <p:ext uri="{BB962C8B-B14F-4D97-AF65-F5344CB8AC3E}">
        <p14:creationId xmlns:p14="http://schemas.microsoft.com/office/powerpoint/2010/main" val="75641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659A-4559-EA72-F0C9-79431D26EE0C}"/>
              </a:ext>
            </a:extLst>
          </p:cNvPr>
          <p:cNvSpPr>
            <a:spLocks noGrp="1"/>
          </p:cNvSpPr>
          <p:nvPr>
            <p:ph type="title"/>
          </p:nvPr>
        </p:nvSpPr>
        <p:spPr>
          <a:xfrm>
            <a:off x="254185" y="253884"/>
            <a:ext cx="10515600" cy="1325563"/>
          </a:xfrm>
        </p:spPr>
        <p:txBody>
          <a:bodyPr/>
          <a:lstStyle/>
          <a:p>
            <a:r>
              <a:rPr lang="en-US" b="1">
                <a:ea typeface="Calibri Light"/>
                <a:cs typeface="Calibri Light"/>
              </a:rPr>
              <a:t>2019 Cluster Results</a:t>
            </a:r>
          </a:p>
        </p:txBody>
      </p:sp>
      <p:graphicFrame>
        <p:nvGraphicFramePr>
          <p:cNvPr id="5" name="Content Placeholder 4">
            <a:extLst>
              <a:ext uri="{FF2B5EF4-FFF2-40B4-BE49-F238E27FC236}">
                <a16:creationId xmlns:a16="http://schemas.microsoft.com/office/drawing/2014/main" id="{7A21AB88-E516-317E-0F77-3336E56B2035}"/>
              </a:ext>
            </a:extLst>
          </p:cNvPr>
          <p:cNvGraphicFramePr>
            <a:graphicFrameLocks noGrp="1"/>
          </p:cNvGraphicFramePr>
          <p:nvPr>
            <p:ph idx="1"/>
            <p:extLst>
              <p:ext uri="{D42A27DB-BD31-4B8C-83A1-F6EECF244321}">
                <p14:modId xmlns:p14="http://schemas.microsoft.com/office/powerpoint/2010/main" val="2215875977"/>
              </p:ext>
            </p:extLst>
          </p:nvPr>
        </p:nvGraphicFramePr>
        <p:xfrm>
          <a:off x="127926" y="1713109"/>
          <a:ext cx="4742555" cy="4972368"/>
        </p:xfrm>
        <a:graphic>
          <a:graphicData uri="http://schemas.openxmlformats.org/drawingml/2006/table">
            <a:tbl>
              <a:tblPr firstRow="1" bandRow="1">
                <a:tableStyleId>{5C22544A-7EE6-4342-B048-85BDC9FD1C3A}</a:tableStyleId>
              </a:tblPr>
              <a:tblGrid>
                <a:gridCol w="1993249">
                  <a:extLst>
                    <a:ext uri="{9D8B030D-6E8A-4147-A177-3AD203B41FA5}">
                      <a16:colId xmlns:a16="http://schemas.microsoft.com/office/drawing/2014/main" val="2346021012"/>
                    </a:ext>
                  </a:extLst>
                </a:gridCol>
                <a:gridCol w="723064">
                  <a:extLst>
                    <a:ext uri="{9D8B030D-6E8A-4147-A177-3AD203B41FA5}">
                      <a16:colId xmlns:a16="http://schemas.microsoft.com/office/drawing/2014/main" val="3632878731"/>
                    </a:ext>
                  </a:extLst>
                </a:gridCol>
                <a:gridCol w="767562">
                  <a:extLst>
                    <a:ext uri="{9D8B030D-6E8A-4147-A177-3AD203B41FA5}">
                      <a16:colId xmlns:a16="http://schemas.microsoft.com/office/drawing/2014/main" val="1650700306"/>
                    </a:ext>
                  </a:extLst>
                </a:gridCol>
                <a:gridCol w="1258680">
                  <a:extLst>
                    <a:ext uri="{9D8B030D-6E8A-4147-A177-3AD203B41FA5}">
                      <a16:colId xmlns:a16="http://schemas.microsoft.com/office/drawing/2014/main" val="2545932766"/>
                    </a:ext>
                  </a:extLst>
                </a:gridCol>
              </a:tblGrid>
              <a:tr h="847563">
                <a:tc gridSpan="4">
                  <a:txBody>
                    <a:bodyPr/>
                    <a:lstStyle/>
                    <a:p>
                      <a:pPr fontAlgn="t"/>
                      <a:endParaRPr lang="en-US">
                        <a:effectLst/>
                      </a:endParaRPr>
                    </a:p>
                    <a:p>
                      <a:pPr algn="ctr" rtl="0" fontAlgn="base"/>
                      <a:r>
                        <a:rPr lang="en-US" sz="1200">
                          <a:effectLst/>
                        </a:rPr>
                        <a:t>Clustering Results: Sales Dataset 2019 </a:t>
                      </a:r>
                      <a:endParaRPr lang="en-US" b="1" i="0">
                        <a:solidFill>
                          <a:srgbClr val="FFFFFF"/>
                        </a:solidFill>
                        <a:effectLst/>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66408456"/>
                  </a:ext>
                </a:extLst>
              </a:tr>
              <a:tr h="824961">
                <a:tc gridSpan="4">
                  <a:txBody>
                    <a:bodyPr/>
                    <a:lstStyle/>
                    <a:p>
                      <a:pPr fontAlgn="t"/>
                      <a:endParaRPr lang="en-US">
                        <a:effectLst/>
                      </a:endParaRPr>
                    </a:p>
                    <a:p>
                      <a:pPr algn="ctr" rtl="0" fontAlgn="base"/>
                      <a:r>
                        <a:rPr lang="en-US" sz="1100">
                          <a:effectLst/>
                        </a:rPr>
                        <a:t>Evaluation Metric: R Squared </a:t>
                      </a:r>
                      <a:endParaRPr lang="en-US" b="1" i="0">
                        <a:effectLst/>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2709541"/>
                  </a:ext>
                </a:extLst>
              </a:tr>
              <a:tr h="824961">
                <a:tc>
                  <a:txBody>
                    <a:bodyPr/>
                    <a:lstStyle/>
                    <a:p>
                      <a:pPr fontAlgn="t"/>
                      <a:endParaRPr lang="en-US">
                        <a:effectLst/>
                      </a:endParaRPr>
                    </a:p>
                    <a:p>
                      <a:pPr algn="just" rtl="0" fontAlgn="base"/>
                      <a:r>
                        <a:rPr lang="en-US" sz="1100">
                          <a:effectLst/>
                        </a:rPr>
                        <a:t>Model </a:t>
                      </a:r>
                      <a:endParaRPr lang="en-US" b="1" i="0">
                        <a:effectLst/>
                      </a:endParaRPr>
                    </a:p>
                  </a:txBody>
                  <a:tcPr/>
                </a:tc>
                <a:tc>
                  <a:txBody>
                    <a:bodyPr/>
                    <a:lstStyle/>
                    <a:p>
                      <a:pPr fontAlgn="t"/>
                      <a:endParaRPr lang="en-US">
                        <a:effectLst/>
                      </a:endParaRPr>
                    </a:p>
                    <a:p>
                      <a:pPr algn="just" rtl="0" fontAlgn="base"/>
                      <a:r>
                        <a:rPr lang="en-US" sz="1100">
                          <a:effectLst/>
                        </a:rPr>
                        <a:t>Cluster 1 </a:t>
                      </a:r>
                      <a:endParaRPr lang="en-US" b="0" i="0">
                        <a:effectLst/>
                      </a:endParaRPr>
                    </a:p>
                  </a:txBody>
                  <a:tcPr/>
                </a:tc>
                <a:tc>
                  <a:txBody>
                    <a:bodyPr/>
                    <a:lstStyle/>
                    <a:p>
                      <a:pPr fontAlgn="t"/>
                      <a:endParaRPr lang="en-US">
                        <a:effectLst/>
                      </a:endParaRPr>
                    </a:p>
                    <a:p>
                      <a:pPr algn="just" rtl="0" fontAlgn="base"/>
                      <a:r>
                        <a:rPr lang="en-US" sz="1100">
                          <a:effectLst/>
                        </a:rPr>
                        <a:t>Cluster 2 </a:t>
                      </a:r>
                      <a:endParaRPr lang="en-US" b="0" i="0">
                        <a:effectLst/>
                      </a:endParaRPr>
                    </a:p>
                  </a:txBody>
                  <a:tcPr/>
                </a:tc>
                <a:tc>
                  <a:txBody>
                    <a:bodyPr/>
                    <a:lstStyle/>
                    <a:p>
                      <a:pPr fontAlgn="t"/>
                      <a:endParaRPr lang="en-US">
                        <a:effectLst/>
                      </a:endParaRPr>
                    </a:p>
                    <a:p>
                      <a:pPr algn="just" rtl="0" fontAlgn="base"/>
                      <a:r>
                        <a:rPr lang="en-US" sz="1100">
                          <a:effectLst/>
                        </a:rPr>
                        <a:t>Weighted Average </a:t>
                      </a:r>
                      <a:endParaRPr lang="en-US" b="0" i="0">
                        <a:effectLst/>
                      </a:endParaRPr>
                    </a:p>
                  </a:txBody>
                  <a:tcPr/>
                </a:tc>
                <a:extLst>
                  <a:ext uri="{0D108BD9-81ED-4DB2-BD59-A6C34878D82A}">
                    <a16:rowId xmlns:a16="http://schemas.microsoft.com/office/drawing/2014/main" val="189676508"/>
                  </a:ext>
                </a:extLst>
              </a:tr>
              <a:tr h="824961">
                <a:tc>
                  <a:txBody>
                    <a:bodyPr/>
                    <a:lstStyle/>
                    <a:p>
                      <a:pPr fontAlgn="t"/>
                      <a:endParaRPr lang="en-US">
                        <a:effectLst/>
                      </a:endParaRPr>
                    </a:p>
                    <a:p>
                      <a:pPr algn="just" rtl="0" fontAlgn="base"/>
                      <a:r>
                        <a:rPr lang="en-US" sz="1100">
                          <a:effectLst/>
                        </a:rPr>
                        <a:t>Random Forest Regressor  </a:t>
                      </a:r>
                      <a:endParaRPr lang="en-US" b="1" i="0">
                        <a:effectLst/>
                      </a:endParaRPr>
                    </a:p>
                  </a:txBody>
                  <a:tcPr/>
                </a:tc>
                <a:tc>
                  <a:txBody>
                    <a:bodyPr/>
                    <a:lstStyle/>
                    <a:p>
                      <a:pPr fontAlgn="t"/>
                      <a:endParaRPr lang="en-US">
                        <a:effectLst/>
                      </a:endParaRPr>
                    </a:p>
                    <a:p>
                      <a:pPr algn="just" rtl="0" fontAlgn="base"/>
                      <a:r>
                        <a:rPr lang="en-US" sz="1100">
                          <a:effectLst/>
                        </a:rPr>
                        <a:t>0.87 </a:t>
                      </a:r>
                      <a:endParaRPr lang="en-US" b="0" i="0">
                        <a:effectLst/>
                      </a:endParaRPr>
                    </a:p>
                  </a:txBody>
                  <a:tcPr/>
                </a:tc>
                <a:tc>
                  <a:txBody>
                    <a:bodyPr/>
                    <a:lstStyle/>
                    <a:p>
                      <a:pPr fontAlgn="t"/>
                      <a:endParaRPr lang="en-US">
                        <a:effectLst/>
                      </a:endParaRPr>
                    </a:p>
                    <a:p>
                      <a:pPr algn="just" rtl="0" fontAlgn="base"/>
                      <a:r>
                        <a:rPr lang="en-US" sz="1100">
                          <a:effectLst/>
                        </a:rPr>
                        <a:t>0.91 </a:t>
                      </a:r>
                      <a:endParaRPr lang="en-US" b="0" i="0">
                        <a:effectLst/>
                      </a:endParaRPr>
                    </a:p>
                  </a:txBody>
                  <a:tcPr/>
                </a:tc>
                <a:tc>
                  <a:txBody>
                    <a:bodyPr/>
                    <a:lstStyle/>
                    <a:p>
                      <a:pPr fontAlgn="t"/>
                      <a:endParaRPr lang="en-US">
                        <a:effectLst/>
                      </a:endParaRPr>
                    </a:p>
                    <a:p>
                      <a:pPr algn="just" rtl="0" fontAlgn="base"/>
                      <a:r>
                        <a:rPr lang="en-US" sz="1100">
                          <a:effectLst/>
                        </a:rPr>
                        <a:t>0.89 </a:t>
                      </a:r>
                      <a:endParaRPr lang="en-US" b="0" i="0">
                        <a:effectLst/>
                      </a:endParaRPr>
                    </a:p>
                  </a:txBody>
                  <a:tcPr/>
                </a:tc>
                <a:extLst>
                  <a:ext uri="{0D108BD9-81ED-4DB2-BD59-A6C34878D82A}">
                    <a16:rowId xmlns:a16="http://schemas.microsoft.com/office/drawing/2014/main" val="2879316561"/>
                  </a:ext>
                </a:extLst>
              </a:tr>
              <a:tr h="824961">
                <a:tc>
                  <a:txBody>
                    <a:bodyPr/>
                    <a:lstStyle/>
                    <a:p>
                      <a:pPr fontAlgn="t"/>
                      <a:endParaRPr lang="en-US">
                        <a:effectLst/>
                      </a:endParaRPr>
                    </a:p>
                    <a:p>
                      <a:pPr algn="just" rtl="0" fontAlgn="base"/>
                      <a:r>
                        <a:rPr lang="en-US" sz="1100">
                          <a:effectLst/>
                        </a:rPr>
                        <a:t>Gradient Boosting Regressor </a:t>
                      </a:r>
                      <a:endParaRPr lang="en-US" b="1" i="0">
                        <a:effectLst/>
                      </a:endParaRPr>
                    </a:p>
                  </a:txBody>
                  <a:tcPr/>
                </a:tc>
                <a:tc>
                  <a:txBody>
                    <a:bodyPr/>
                    <a:lstStyle/>
                    <a:p>
                      <a:pPr fontAlgn="t"/>
                      <a:endParaRPr lang="en-US">
                        <a:effectLst/>
                      </a:endParaRPr>
                    </a:p>
                    <a:p>
                      <a:pPr algn="just" rtl="0" fontAlgn="base"/>
                      <a:r>
                        <a:rPr lang="en-US" sz="1100">
                          <a:effectLst/>
                        </a:rPr>
                        <a:t>0.93 </a:t>
                      </a:r>
                      <a:endParaRPr lang="en-US" b="0" i="0">
                        <a:effectLst/>
                      </a:endParaRPr>
                    </a:p>
                  </a:txBody>
                  <a:tcPr/>
                </a:tc>
                <a:tc>
                  <a:txBody>
                    <a:bodyPr/>
                    <a:lstStyle/>
                    <a:p>
                      <a:pPr fontAlgn="t"/>
                      <a:endParaRPr lang="en-US">
                        <a:effectLst/>
                      </a:endParaRPr>
                    </a:p>
                    <a:p>
                      <a:pPr algn="just" rtl="0" fontAlgn="base"/>
                      <a:r>
                        <a:rPr lang="en-US" sz="1100">
                          <a:effectLst/>
                        </a:rPr>
                        <a:t>0.87 </a:t>
                      </a:r>
                      <a:endParaRPr lang="en-US" b="0" i="0">
                        <a:effectLst/>
                      </a:endParaRPr>
                    </a:p>
                  </a:txBody>
                  <a:tcPr/>
                </a:tc>
                <a:tc>
                  <a:txBody>
                    <a:bodyPr/>
                    <a:lstStyle/>
                    <a:p>
                      <a:pPr fontAlgn="t"/>
                      <a:endParaRPr lang="en-US">
                        <a:effectLst/>
                      </a:endParaRPr>
                    </a:p>
                    <a:p>
                      <a:pPr algn="just" rtl="0" fontAlgn="base"/>
                      <a:r>
                        <a:rPr lang="en-US" sz="1800">
                          <a:effectLst/>
                        </a:rPr>
                        <a:t>0.90</a:t>
                      </a:r>
                      <a:r>
                        <a:rPr lang="en-US" sz="1100">
                          <a:effectLst/>
                        </a:rPr>
                        <a:t> </a:t>
                      </a:r>
                      <a:endParaRPr lang="en-US" b="0" i="0">
                        <a:effectLst/>
                      </a:endParaRPr>
                    </a:p>
                  </a:txBody>
                  <a:tcPr/>
                </a:tc>
                <a:extLst>
                  <a:ext uri="{0D108BD9-81ED-4DB2-BD59-A6C34878D82A}">
                    <a16:rowId xmlns:a16="http://schemas.microsoft.com/office/drawing/2014/main" val="2554199485"/>
                  </a:ext>
                </a:extLst>
              </a:tr>
              <a:tr h="824961">
                <a:tc>
                  <a:txBody>
                    <a:bodyPr/>
                    <a:lstStyle/>
                    <a:p>
                      <a:pPr fontAlgn="t"/>
                      <a:endParaRPr lang="en-US">
                        <a:effectLst/>
                      </a:endParaRPr>
                    </a:p>
                    <a:p>
                      <a:pPr algn="just" rtl="0" fontAlgn="base"/>
                      <a:r>
                        <a:rPr lang="en-US" sz="1100">
                          <a:effectLst/>
                        </a:rPr>
                        <a:t>Neural Network </a:t>
                      </a:r>
                      <a:endParaRPr lang="en-US" b="1" i="0">
                        <a:effectLst/>
                      </a:endParaRPr>
                    </a:p>
                  </a:txBody>
                  <a:tcPr/>
                </a:tc>
                <a:tc>
                  <a:txBody>
                    <a:bodyPr/>
                    <a:lstStyle/>
                    <a:p>
                      <a:pPr fontAlgn="t"/>
                      <a:endParaRPr lang="en-US">
                        <a:effectLst/>
                      </a:endParaRPr>
                    </a:p>
                    <a:p>
                      <a:pPr algn="just" rtl="0" fontAlgn="base"/>
                      <a:r>
                        <a:rPr lang="en-US" sz="1100">
                          <a:effectLst/>
                        </a:rPr>
                        <a:t>0.75 </a:t>
                      </a:r>
                      <a:endParaRPr lang="en-US" b="0" i="0">
                        <a:effectLst/>
                      </a:endParaRPr>
                    </a:p>
                  </a:txBody>
                  <a:tcPr/>
                </a:tc>
                <a:tc>
                  <a:txBody>
                    <a:bodyPr/>
                    <a:lstStyle/>
                    <a:p>
                      <a:pPr fontAlgn="t"/>
                      <a:endParaRPr lang="en-US">
                        <a:effectLst/>
                      </a:endParaRPr>
                    </a:p>
                    <a:p>
                      <a:pPr algn="just" rtl="0" fontAlgn="base"/>
                      <a:r>
                        <a:rPr lang="en-US" sz="1100">
                          <a:effectLst/>
                        </a:rPr>
                        <a:t>0.80 </a:t>
                      </a:r>
                      <a:endParaRPr lang="en-US" b="0" i="0">
                        <a:effectLst/>
                      </a:endParaRPr>
                    </a:p>
                  </a:txBody>
                  <a:tcPr/>
                </a:tc>
                <a:tc>
                  <a:txBody>
                    <a:bodyPr/>
                    <a:lstStyle/>
                    <a:p>
                      <a:pPr fontAlgn="t"/>
                      <a:endParaRPr lang="en-US">
                        <a:effectLst/>
                      </a:endParaRPr>
                    </a:p>
                    <a:p>
                      <a:pPr algn="just" rtl="0" fontAlgn="base"/>
                      <a:r>
                        <a:rPr lang="en-US" sz="1100">
                          <a:effectLst/>
                        </a:rPr>
                        <a:t>0.77 </a:t>
                      </a:r>
                      <a:endParaRPr lang="en-US" b="0" i="0">
                        <a:effectLst/>
                      </a:endParaRPr>
                    </a:p>
                  </a:txBody>
                  <a:tcPr/>
                </a:tc>
                <a:extLst>
                  <a:ext uri="{0D108BD9-81ED-4DB2-BD59-A6C34878D82A}">
                    <a16:rowId xmlns:a16="http://schemas.microsoft.com/office/drawing/2014/main" val="2682793644"/>
                  </a:ext>
                </a:extLst>
              </a:tr>
            </a:tbl>
          </a:graphicData>
        </a:graphic>
      </p:graphicFrame>
      <p:graphicFrame>
        <p:nvGraphicFramePr>
          <p:cNvPr id="10" name="Table 9">
            <a:extLst>
              <a:ext uri="{FF2B5EF4-FFF2-40B4-BE49-F238E27FC236}">
                <a16:creationId xmlns:a16="http://schemas.microsoft.com/office/drawing/2014/main" id="{059822C8-3FEF-8FC6-797A-3B54D9CAF879}"/>
              </a:ext>
            </a:extLst>
          </p:cNvPr>
          <p:cNvGraphicFramePr>
            <a:graphicFrameLocks noGrp="1"/>
          </p:cNvGraphicFramePr>
          <p:nvPr>
            <p:extLst>
              <p:ext uri="{D42A27DB-BD31-4B8C-83A1-F6EECF244321}">
                <p14:modId xmlns:p14="http://schemas.microsoft.com/office/powerpoint/2010/main" val="794316398"/>
              </p:ext>
            </p:extLst>
          </p:nvPr>
        </p:nvGraphicFramePr>
        <p:xfrm>
          <a:off x="6096000" y="734189"/>
          <a:ext cx="5843486" cy="5993764"/>
        </p:xfrm>
        <a:graphic>
          <a:graphicData uri="http://schemas.openxmlformats.org/drawingml/2006/table">
            <a:tbl>
              <a:tblPr firstRow="1" bandRow="1">
                <a:tableStyleId>{5C22544A-7EE6-4342-B048-85BDC9FD1C3A}</a:tableStyleId>
              </a:tblPr>
              <a:tblGrid>
                <a:gridCol w="2219403">
                  <a:extLst>
                    <a:ext uri="{9D8B030D-6E8A-4147-A177-3AD203B41FA5}">
                      <a16:colId xmlns:a16="http://schemas.microsoft.com/office/drawing/2014/main" val="4040551143"/>
                    </a:ext>
                  </a:extLst>
                </a:gridCol>
                <a:gridCol w="983278">
                  <a:extLst>
                    <a:ext uri="{9D8B030D-6E8A-4147-A177-3AD203B41FA5}">
                      <a16:colId xmlns:a16="http://schemas.microsoft.com/office/drawing/2014/main" val="946816778"/>
                    </a:ext>
                  </a:extLst>
                </a:gridCol>
                <a:gridCol w="1179934">
                  <a:extLst>
                    <a:ext uri="{9D8B030D-6E8A-4147-A177-3AD203B41FA5}">
                      <a16:colId xmlns:a16="http://schemas.microsoft.com/office/drawing/2014/main" val="3809922343"/>
                    </a:ext>
                  </a:extLst>
                </a:gridCol>
                <a:gridCol w="1460871">
                  <a:extLst>
                    <a:ext uri="{9D8B030D-6E8A-4147-A177-3AD203B41FA5}">
                      <a16:colId xmlns:a16="http://schemas.microsoft.com/office/drawing/2014/main" val="2214367793"/>
                    </a:ext>
                  </a:extLst>
                </a:gridCol>
              </a:tblGrid>
              <a:tr h="903338">
                <a:tc gridSpan="4">
                  <a:txBody>
                    <a:bodyPr/>
                    <a:lstStyle/>
                    <a:p>
                      <a:pPr fontAlgn="t"/>
                      <a:endParaRPr lang="en-US">
                        <a:effectLst/>
                      </a:endParaRPr>
                    </a:p>
                    <a:p>
                      <a:pPr algn="ctr" rtl="0" fontAlgn="base"/>
                      <a:r>
                        <a:rPr lang="en-US" sz="1200">
                          <a:effectLst/>
                        </a:rPr>
                        <a:t>Clustering Results (Feature Importance/PCA): Sales Dataset 2019   </a:t>
                      </a:r>
                      <a:endParaRPr lang="en-US">
                        <a:effectLst/>
                      </a:endParaRPr>
                    </a:p>
                    <a:p>
                      <a:pPr algn="ctr" rtl="0" fontAlgn="base"/>
                      <a:endParaRPr lang="en-US">
                        <a:effectLst/>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84651033"/>
                  </a:ext>
                </a:extLst>
              </a:tr>
              <a:tr h="598155">
                <a:tc gridSpan="4">
                  <a:txBody>
                    <a:bodyPr/>
                    <a:lstStyle/>
                    <a:p>
                      <a:pPr fontAlgn="t"/>
                      <a:endParaRPr lang="en-US">
                        <a:effectLst/>
                      </a:endParaRPr>
                    </a:p>
                    <a:p>
                      <a:pPr algn="ctr" rtl="0" fontAlgn="base"/>
                      <a:r>
                        <a:rPr lang="en-US" sz="1100">
                          <a:effectLst/>
                        </a:rPr>
                        <a:t>Feature Importance: Evaluation Metric: R Squared</a:t>
                      </a:r>
                      <a:r>
                        <a:rPr lang="en-US" sz="1200">
                          <a:effectLst/>
                        </a:rPr>
                        <a:t>    </a:t>
                      </a:r>
                      <a:endParaRPr lang="en-US">
                        <a:effectLst/>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92388679"/>
                  </a:ext>
                </a:extLst>
              </a:tr>
              <a:tr h="708021">
                <a:tc>
                  <a:txBody>
                    <a:bodyPr/>
                    <a:lstStyle/>
                    <a:p>
                      <a:pPr fontAlgn="t"/>
                      <a:endParaRPr lang="en-US">
                        <a:effectLst/>
                      </a:endParaRPr>
                    </a:p>
                    <a:p>
                      <a:pPr algn="ctr" rtl="0" fontAlgn="base"/>
                      <a:r>
                        <a:rPr lang="en-US" sz="1100">
                          <a:effectLst/>
                        </a:rPr>
                        <a:t>Model    </a:t>
                      </a:r>
                      <a:endParaRPr lang="en-US">
                        <a:effectLst/>
                      </a:endParaRPr>
                    </a:p>
                  </a:txBody>
                  <a:tcPr/>
                </a:tc>
                <a:tc>
                  <a:txBody>
                    <a:bodyPr/>
                    <a:lstStyle/>
                    <a:p>
                      <a:pPr fontAlgn="t"/>
                      <a:endParaRPr lang="en-US">
                        <a:effectLst/>
                      </a:endParaRPr>
                    </a:p>
                    <a:p>
                      <a:pPr algn="ctr" rtl="0" fontAlgn="base"/>
                      <a:r>
                        <a:rPr lang="en-US" sz="1100">
                          <a:effectLst/>
                        </a:rPr>
                        <a:t>Cluster 1    </a:t>
                      </a:r>
                      <a:endParaRPr lang="en-US">
                        <a:effectLst/>
                      </a:endParaRPr>
                    </a:p>
                  </a:txBody>
                  <a:tcPr/>
                </a:tc>
                <a:tc>
                  <a:txBody>
                    <a:bodyPr/>
                    <a:lstStyle/>
                    <a:p>
                      <a:pPr fontAlgn="t"/>
                      <a:endParaRPr lang="en-US">
                        <a:effectLst/>
                      </a:endParaRPr>
                    </a:p>
                    <a:p>
                      <a:pPr algn="ctr" rtl="0" fontAlgn="base"/>
                      <a:r>
                        <a:rPr lang="en-US" sz="1100">
                          <a:effectLst/>
                        </a:rPr>
                        <a:t>Cluster 2    </a:t>
                      </a:r>
                      <a:endParaRPr lang="en-US">
                        <a:effectLst/>
                      </a:endParaRPr>
                    </a:p>
                  </a:txBody>
                  <a:tcPr/>
                </a:tc>
                <a:tc>
                  <a:txBody>
                    <a:bodyPr/>
                    <a:lstStyle/>
                    <a:p>
                      <a:pPr fontAlgn="t"/>
                      <a:endParaRPr lang="en-US">
                        <a:effectLst/>
                      </a:endParaRPr>
                    </a:p>
                    <a:p>
                      <a:pPr algn="ctr" rtl="0" fontAlgn="base"/>
                      <a:r>
                        <a:rPr lang="en-US" sz="1100">
                          <a:effectLst/>
                        </a:rPr>
                        <a:t>Weighted Average    </a:t>
                      </a:r>
                      <a:endParaRPr lang="en-US">
                        <a:effectLst/>
                      </a:endParaRPr>
                    </a:p>
                  </a:txBody>
                  <a:tcPr/>
                </a:tc>
                <a:extLst>
                  <a:ext uri="{0D108BD9-81ED-4DB2-BD59-A6C34878D82A}">
                    <a16:rowId xmlns:a16="http://schemas.microsoft.com/office/drawing/2014/main" val="3548765629"/>
                  </a:ext>
                </a:extLst>
              </a:tr>
              <a:tr h="671399">
                <a:tc>
                  <a:txBody>
                    <a:bodyPr/>
                    <a:lstStyle/>
                    <a:p>
                      <a:pPr fontAlgn="t"/>
                      <a:endParaRPr lang="en-US">
                        <a:effectLst/>
                      </a:endParaRPr>
                    </a:p>
                    <a:p>
                      <a:pPr rtl="0" fontAlgn="base"/>
                      <a:r>
                        <a:rPr lang="en-US" sz="1100">
                          <a:effectLst/>
                        </a:rPr>
                        <a:t>Random Forest Regressor     </a:t>
                      </a:r>
                      <a:endParaRPr lang="en-US">
                        <a:effectLst/>
                      </a:endParaRPr>
                    </a:p>
                  </a:txBody>
                  <a:tcPr/>
                </a:tc>
                <a:tc>
                  <a:txBody>
                    <a:bodyPr/>
                    <a:lstStyle/>
                    <a:p>
                      <a:pPr fontAlgn="t"/>
                      <a:endParaRPr lang="en-US">
                        <a:effectLst/>
                      </a:endParaRPr>
                    </a:p>
                    <a:p>
                      <a:pPr algn="ctr" rtl="0" fontAlgn="base"/>
                      <a:r>
                        <a:rPr lang="en-US" sz="1100">
                          <a:effectLst/>
                        </a:rPr>
                        <a:t>0.93   </a:t>
                      </a:r>
                      <a:endParaRPr lang="en-US">
                        <a:effectLst/>
                      </a:endParaRPr>
                    </a:p>
                  </a:txBody>
                  <a:tcPr/>
                </a:tc>
                <a:tc>
                  <a:txBody>
                    <a:bodyPr/>
                    <a:lstStyle/>
                    <a:p>
                      <a:pPr fontAlgn="t"/>
                      <a:endParaRPr lang="en-US">
                        <a:effectLst/>
                      </a:endParaRPr>
                    </a:p>
                    <a:p>
                      <a:pPr algn="ctr" rtl="0" fontAlgn="base"/>
                      <a:r>
                        <a:rPr lang="en-US" sz="1100">
                          <a:effectLst/>
                        </a:rPr>
                        <a:t>0.78  </a:t>
                      </a:r>
                      <a:endParaRPr lang="en-US">
                        <a:effectLst/>
                      </a:endParaRPr>
                    </a:p>
                  </a:txBody>
                  <a:tcPr/>
                </a:tc>
                <a:tc>
                  <a:txBody>
                    <a:bodyPr/>
                    <a:lstStyle/>
                    <a:p>
                      <a:pPr fontAlgn="t"/>
                      <a:endParaRPr lang="en-US">
                        <a:effectLst/>
                      </a:endParaRPr>
                    </a:p>
                    <a:p>
                      <a:pPr algn="ctr" rtl="0" fontAlgn="base"/>
                      <a:r>
                        <a:rPr lang="en-US" sz="1600">
                          <a:effectLst/>
                        </a:rPr>
                        <a:t>0.88 </a:t>
                      </a:r>
                      <a:r>
                        <a:rPr lang="en-US" sz="1100">
                          <a:effectLst/>
                        </a:rPr>
                        <a:t>  </a:t>
                      </a:r>
                      <a:endParaRPr lang="en-US">
                        <a:effectLst/>
                      </a:endParaRPr>
                    </a:p>
                  </a:txBody>
                  <a:tcPr/>
                </a:tc>
                <a:extLst>
                  <a:ext uri="{0D108BD9-81ED-4DB2-BD59-A6C34878D82A}">
                    <a16:rowId xmlns:a16="http://schemas.microsoft.com/office/drawing/2014/main" val="143629879"/>
                  </a:ext>
                </a:extLst>
              </a:tr>
              <a:tr h="610363">
                <a:tc>
                  <a:txBody>
                    <a:bodyPr/>
                    <a:lstStyle/>
                    <a:p>
                      <a:pPr fontAlgn="t"/>
                      <a:endParaRPr lang="en-US">
                        <a:effectLst/>
                      </a:endParaRPr>
                    </a:p>
                    <a:p>
                      <a:pPr rtl="0" fontAlgn="base"/>
                      <a:r>
                        <a:rPr lang="en-US" sz="1100">
                          <a:effectLst/>
                        </a:rPr>
                        <a:t>Gradient Boosting Regressor    </a:t>
                      </a:r>
                      <a:endParaRPr lang="en-US">
                        <a:effectLst/>
                      </a:endParaRPr>
                    </a:p>
                  </a:txBody>
                  <a:tcPr/>
                </a:tc>
                <a:tc>
                  <a:txBody>
                    <a:bodyPr/>
                    <a:lstStyle/>
                    <a:p>
                      <a:pPr fontAlgn="t"/>
                      <a:endParaRPr lang="en-US">
                        <a:effectLst/>
                      </a:endParaRPr>
                    </a:p>
                    <a:p>
                      <a:pPr algn="ctr" rtl="0" fontAlgn="base"/>
                      <a:r>
                        <a:rPr lang="en-US" sz="1100">
                          <a:effectLst/>
                        </a:rPr>
                        <a:t>0.87   </a:t>
                      </a:r>
                      <a:endParaRPr lang="en-US">
                        <a:effectLst/>
                      </a:endParaRPr>
                    </a:p>
                  </a:txBody>
                  <a:tcPr/>
                </a:tc>
                <a:tc>
                  <a:txBody>
                    <a:bodyPr/>
                    <a:lstStyle/>
                    <a:p>
                      <a:pPr fontAlgn="t"/>
                      <a:endParaRPr lang="en-US">
                        <a:effectLst/>
                      </a:endParaRPr>
                    </a:p>
                    <a:p>
                      <a:pPr algn="ctr" rtl="0" fontAlgn="base"/>
                      <a:r>
                        <a:rPr lang="en-US" sz="1100">
                          <a:effectLst/>
                        </a:rPr>
                        <a:t>0.75  </a:t>
                      </a:r>
                      <a:endParaRPr lang="en-US">
                        <a:effectLst/>
                      </a:endParaRPr>
                    </a:p>
                  </a:txBody>
                  <a:tcPr/>
                </a:tc>
                <a:tc>
                  <a:txBody>
                    <a:bodyPr/>
                    <a:lstStyle/>
                    <a:p>
                      <a:pPr fontAlgn="t"/>
                      <a:endParaRPr lang="en-US">
                        <a:effectLst/>
                      </a:endParaRPr>
                    </a:p>
                    <a:p>
                      <a:pPr algn="ctr" rtl="0" fontAlgn="base"/>
                      <a:r>
                        <a:rPr lang="en-US" sz="1100">
                          <a:effectLst/>
                        </a:rPr>
                        <a:t>0.82  </a:t>
                      </a:r>
                      <a:endParaRPr lang="en-US">
                        <a:effectLst/>
                      </a:endParaRPr>
                    </a:p>
                  </a:txBody>
                  <a:tcPr/>
                </a:tc>
                <a:extLst>
                  <a:ext uri="{0D108BD9-81ED-4DB2-BD59-A6C34878D82A}">
                    <a16:rowId xmlns:a16="http://schemas.microsoft.com/office/drawing/2014/main" val="4229834857"/>
                  </a:ext>
                </a:extLst>
              </a:tr>
              <a:tr h="585949">
                <a:tc gridSpan="4">
                  <a:txBody>
                    <a:bodyPr/>
                    <a:lstStyle/>
                    <a:p>
                      <a:pPr fontAlgn="t"/>
                      <a:endParaRPr lang="en-US">
                        <a:effectLst/>
                      </a:endParaRPr>
                    </a:p>
                    <a:p>
                      <a:pPr algn="ctr" rtl="0" fontAlgn="base"/>
                      <a:r>
                        <a:rPr lang="en-US" sz="1100">
                          <a:effectLst/>
                        </a:rPr>
                        <a:t>Principle Component Analysis: Evaluation Metric: R Squared  </a:t>
                      </a:r>
                      <a:endParaRPr lang="en-US">
                        <a:effectLst/>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8801452"/>
                  </a:ext>
                </a:extLst>
              </a:tr>
              <a:tr h="708021">
                <a:tc>
                  <a:txBody>
                    <a:bodyPr/>
                    <a:lstStyle/>
                    <a:p>
                      <a:pPr fontAlgn="t"/>
                      <a:endParaRPr lang="en-US">
                        <a:effectLst/>
                      </a:endParaRPr>
                    </a:p>
                    <a:p>
                      <a:pPr rtl="0" fontAlgn="base"/>
                      <a:r>
                        <a:rPr lang="en-US" sz="1100">
                          <a:effectLst/>
                        </a:rPr>
                        <a:t>Random Forest Regressor   </a:t>
                      </a:r>
                      <a:endParaRPr lang="en-US">
                        <a:effectLst/>
                      </a:endParaRPr>
                    </a:p>
                  </a:txBody>
                  <a:tcPr/>
                </a:tc>
                <a:tc>
                  <a:txBody>
                    <a:bodyPr/>
                    <a:lstStyle/>
                    <a:p>
                      <a:pPr fontAlgn="t"/>
                      <a:endParaRPr lang="en-US">
                        <a:effectLst/>
                      </a:endParaRPr>
                    </a:p>
                    <a:p>
                      <a:pPr algn="ctr" rtl="0" fontAlgn="base"/>
                      <a:r>
                        <a:rPr lang="en-US" sz="1200">
                          <a:effectLst/>
                        </a:rPr>
                        <a:t>0.75  </a:t>
                      </a:r>
                      <a:endParaRPr lang="en-US">
                        <a:effectLst/>
                      </a:endParaRPr>
                    </a:p>
                  </a:txBody>
                  <a:tcPr/>
                </a:tc>
                <a:tc>
                  <a:txBody>
                    <a:bodyPr/>
                    <a:lstStyle/>
                    <a:p>
                      <a:pPr fontAlgn="t"/>
                      <a:endParaRPr lang="en-US">
                        <a:effectLst/>
                      </a:endParaRPr>
                    </a:p>
                    <a:p>
                      <a:pPr algn="ctr" rtl="0" fontAlgn="base"/>
                      <a:r>
                        <a:rPr lang="en-US" sz="1200">
                          <a:effectLst/>
                        </a:rPr>
                        <a:t>0.82  </a:t>
                      </a:r>
                      <a:endParaRPr lang="en-US">
                        <a:effectLst/>
                      </a:endParaRPr>
                    </a:p>
                  </a:txBody>
                  <a:tcPr/>
                </a:tc>
                <a:tc>
                  <a:txBody>
                    <a:bodyPr/>
                    <a:lstStyle/>
                    <a:p>
                      <a:pPr fontAlgn="t"/>
                      <a:endParaRPr lang="en-US">
                        <a:effectLst/>
                      </a:endParaRPr>
                    </a:p>
                    <a:p>
                      <a:pPr algn="ctr" rtl="0" fontAlgn="base"/>
                      <a:r>
                        <a:rPr lang="en-US" sz="1800">
                          <a:effectLst/>
                        </a:rPr>
                        <a:t>0.78  </a:t>
                      </a:r>
                    </a:p>
                  </a:txBody>
                  <a:tcPr/>
                </a:tc>
                <a:extLst>
                  <a:ext uri="{0D108BD9-81ED-4DB2-BD59-A6C34878D82A}">
                    <a16:rowId xmlns:a16="http://schemas.microsoft.com/office/drawing/2014/main" val="2429803027"/>
                  </a:ext>
                </a:extLst>
              </a:tr>
              <a:tr h="610363">
                <a:tc>
                  <a:txBody>
                    <a:bodyPr/>
                    <a:lstStyle/>
                    <a:p>
                      <a:pPr fontAlgn="t"/>
                      <a:endParaRPr lang="en-US">
                        <a:effectLst/>
                      </a:endParaRPr>
                    </a:p>
                    <a:p>
                      <a:pPr rtl="0" fontAlgn="base"/>
                      <a:r>
                        <a:rPr lang="en-US" sz="1100">
                          <a:effectLst/>
                        </a:rPr>
                        <a:t>Gradient Boosting Regressor  </a:t>
                      </a:r>
                      <a:endParaRPr lang="en-US">
                        <a:effectLst/>
                      </a:endParaRPr>
                    </a:p>
                  </a:txBody>
                  <a:tcPr/>
                </a:tc>
                <a:tc>
                  <a:txBody>
                    <a:bodyPr/>
                    <a:lstStyle/>
                    <a:p>
                      <a:pPr fontAlgn="t"/>
                      <a:endParaRPr lang="en-US">
                        <a:effectLst/>
                      </a:endParaRPr>
                    </a:p>
                    <a:p>
                      <a:pPr algn="ctr" rtl="0" fontAlgn="base"/>
                      <a:r>
                        <a:rPr lang="en-US" sz="1200">
                          <a:effectLst/>
                        </a:rPr>
                        <a:t>0.74  </a:t>
                      </a:r>
                      <a:endParaRPr lang="en-US">
                        <a:effectLst/>
                      </a:endParaRPr>
                    </a:p>
                  </a:txBody>
                  <a:tcPr/>
                </a:tc>
                <a:tc>
                  <a:txBody>
                    <a:bodyPr/>
                    <a:lstStyle/>
                    <a:p>
                      <a:pPr fontAlgn="t"/>
                      <a:endParaRPr lang="en-US">
                        <a:effectLst/>
                      </a:endParaRPr>
                    </a:p>
                    <a:p>
                      <a:pPr algn="ctr" rtl="0" fontAlgn="base"/>
                      <a:r>
                        <a:rPr lang="en-US" sz="1200">
                          <a:effectLst/>
                        </a:rPr>
                        <a:t>0.78  </a:t>
                      </a:r>
                      <a:endParaRPr lang="en-US">
                        <a:effectLst/>
                      </a:endParaRPr>
                    </a:p>
                  </a:txBody>
                  <a:tcPr/>
                </a:tc>
                <a:tc>
                  <a:txBody>
                    <a:bodyPr/>
                    <a:lstStyle/>
                    <a:p>
                      <a:pPr fontAlgn="t"/>
                      <a:endParaRPr lang="en-US">
                        <a:effectLst/>
                      </a:endParaRPr>
                    </a:p>
                    <a:p>
                      <a:pPr algn="ctr" rtl="0" fontAlgn="base"/>
                      <a:r>
                        <a:rPr lang="en-US" sz="1200">
                          <a:effectLst/>
                        </a:rPr>
                        <a:t>0.76  </a:t>
                      </a:r>
                      <a:endParaRPr lang="en-US">
                        <a:effectLst/>
                      </a:endParaRPr>
                    </a:p>
                  </a:txBody>
                  <a:tcPr/>
                </a:tc>
                <a:extLst>
                  <a:ext uri="{0D108BD9-81ED-4DB2-BD59-A6C34878D82A}">
                    <a16:rowId xmlns:a16="http://schemas.microsoft.com/office/drawing/2014/main" val="3922647170"/>
                  </a:ext>
                </a:extLst>
              </a:tr>
              <a:tr h="598155">
                <a:tc>
                  <a:txBody>
                    <a:bodyPr/>
                    <a:lstStyle/>
                    <a:p>
                      <a:pPr fontAlgn="t"/>
                      <a:endParaRPr lang="en-US">
                        <a:effectLst/>
                      </a:endParaRPr>
                    </a:p>
                    <a:p>
                      <a:pPr rtl="0" fontAlgn="base"/>
                      <a:r>
                        <a:rPr lang="en-US" sz="1100">
                          <a:effectLst/>
                        </a:rPr>
                        <a:t>Neural Network   </a:t>
                      </a:r>
                      <a:endParaRPr lang="en-US">
                        <a:effectLst/>
                      </a:endParaRPr>
                    </a:p>
                  </a:txBody>
                  <a:tcPr/>
                </a:tc>
                <a:tc>
                  <a:txBody>
                    <a:bodyPr/>
                    <a:lstStyle/>
                    <a:p>
                      <a:pPr fontAlgn="t"/>
                      <a:endParaRPr lang="en-US">
                        <a:effectLst/>
                      </a:endParaRPr>
                    </a:p>
                    <a:p>
                      <a:pPr algn="ctr" rtl="0" fontAlgn="base"/>
                      <a:r>
                        <a:rPr lang="en-US" sz="1200">
                          <a:effectLst/>
                        </a:rPr>
                        <a:t>0.60  </a:t>
                      </a:r>
                      <a:endParaRPr lang="en-US">
                        <a:effectLst/>
                      </a:endParaRPr>
                    </a:p>
                  </a:txBody>
                  <a:tcPr/>
                </a:tc>
                <a:tc>
                  <a:txBody>
                    <a:bodyPr/>
                    <a:lstStyle/>
                    <a:p>
                      <a:pPr fontAlgn="t"/>
                      <a:endParaRPr lang="en-US">
                        <a:effectLst/>
                      </a:endParaRPr>
                    </a:p>
                    <a:p>
                      <a:pPr algn="ctr" rtl="0" fontAlgn="base"/>
                      <a:r>
                        <a:rPr lang="en-US" sz="1200">
                          <a:effectLst/>
                        </a:rPr>
                        <a:t>0.68  </a:t>
                      </a:r>
                      <a:endParaRPr lang="en-US">
                        <a:effectLst/>
                      </a:endParaRPr>
                    </a:p>
                  </a:txBody>
                  <a:tcPr/>
                </a:tc>
                <a:tc>
                  <a:txBody>
                    <a:bodyPr/>
                    <a:lstStyle/>
                    <a:p>
                      <a:pPr fontAlgn="t"/>
                      <a:endParaRPr lang="en-US">
                        <a:effectLst/>
                      </a:endParaRPr>
                    </a:p>
                    <a:p>
                      <a:pPr algn="ctr" rtl="0" fontAlgn="base"/>
                      <a:r>
                        <a:rPr lang="en-US" sz="1200">
                          <a:effectLst/>
                        </a:rPr>
                        <a:t>0.77 </a:t>
                      </a:r>
                      <a:endParaRPr lang="en-US">
                        <a:effectLst/>
                      </a:endParaRPr>
                    </a:p>
                  </a:txBody>
                  <a:tcPr/>
                </a:tc>
                <a:extLst>
                  <a:ext uri="{0D108BD9-81ED-4DB2-BD59-A6C34878D82A}">
                    <a16:rowId xmlns:a16="http://schemas.microsoft.com/office/drawing/2014/main" val="3080520010"/>
                  </a:ext>
                </a:extLst>
              </a:tr>
            </a:tbl>
          </a:graphicData>
        </a:graphic>
      </p:graphicFrame>
    </p:spTree>
    <p:extLst>
      <p:ext uri="{BB962C8B-B14F-4D97-AF65-F5344CB8AC3E}">
        <p14:creationId xmlns:p14="http://schemas.microsoft.com/office/powerpoint/2010/main" val="289443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536A-E0FA-D1F5-1197-73100EA2CF9E}"/>
              </a:ext>
            </a:extLst>
          </p:cNvPr>
          <p:cNvSpPr>
            <a:spLocks noGrp="1"/>
          </p:cNvSpPr>
          <p:nvPr>
            <p:ph type="title"/>
          </p:nvPr>
        </p:nvSpPr>
        <p:spPr>
          <a:xfrm>
            <a:off x="148087" y="264484"/>
            <a:ext cx="10515600" cy="1325563"/>
          </a:xfrm>
        </p:spPr>
        <p:txBody>
          <a:bodyPr/>
          <a:lstStyle/>
          <a:p>
            <a:r>
              <a:rPr lang="en-US" b="1">
                <a:ea typeface="Calibri Light"/>
                <a:cs typeface="Calibri Light"/>
              </a:rPr>
              <a:t>2022 Cluster Results</a:t>
            </a:r>
          </a:p>
        </p:txBody>
      </p:sp>
      <p:graphicFrame>
        <p:nvGraphicFramePr>
          <p:cNvPr id="5" name="Content Placeholder 4">
            <a:extLst>
              <a:ext uri="{FF2B5EF4-FFF2-40B4-BE49-F238E27FC236}">
                <a16:creationId xmlns:a16="http://schemas.microsoft.com/office/drawing/2014/main" id="{DA72A14A-664F-959F-95CB-D6F05E83EC0E}"/>
              </a:ext>
            </a:extLst>
          </p:cNvPr>
          <p:cNvGraphicFramePr>
            <a:graphicFrameLocks noGrp="1"/>
          </p:cNvGraphicFramePr>
          <p:nvPr>
            <p:ph idx="1"/>
            <p:extLst>
              <p:ext uri="{D42A27DB-BD31-4B8C-83A1-F6EECF244321}">
                <p14:modId xmlns:p14="http://schemas.microsoft.com/office/powerpoint/2010/main" val="2988797929"/>
              </p:ext>
            </p:extLst>
          </p:nvPr>
        </p:nvGraphicFramePr>
        <p:xfrm>
          <a:off x="150962" y="1775603"/>
          <a:ext cx="4865328" cy="4921881"/>
        </p:xfrm>
        <a:graphic>
          <a:graphicData uri="http://schemas.openxmlformats.org/drawingml/2006/table">
            <a:tbl>
              <a:tblPr firstRow="1" bandRow="1">
                <a:tableStyleId>{5C22544A-7EE6-4342-B048-85BDC9FD1C3A}</a:tableStyleId>
              </a:tblPr>
              <a:tblGrid>
                <a:gridCol w="1783433">
                  <a:extLst>
                    <a:ext uri="{9D8B030D-6E8A-4147-A177-3AD203B41FA5}">
                      <a16:colId xmlns:a16="http://schemas.microsoft.com/office/drawing/2014/main" val="3758353584"/>
                    </a:ext>
                  </a:extLst>
                </a:gridCol>
                <a:gridCol w="867678">
                  <a:extLst>
                    <a:ext uri="{9D8B030D-6E8A-4147-A177-3AD203B41FA5}">
                      <a16:colId xmlns:a16="http://schemas.microsoft.com/office/drawing/2014/main" val="893834065"/>
                    </a:ext>
                  </a:extLst>
                </a:gridCol>
                <a:gridCol w="806245">
                  <a:extLst>
                    <a:ext uri="{9D8B030D-6E8A-4147-A177-3AD203B41FA5}">
                      <a16:colId xmlns:a16="http://schemas.microsoft.com/office/drawing/2014/main" val="2445435008"/>
                    </a:ext>
                  </a:extLst>
                </a:gridCol>
                <a:gridCol w="1407972">
                  <a:extLst>
                    <a:ext uri="{9D8B030D-6E8A-4147-A177-3AD203B41FA5}">
                      <a16:colId xmlns:a16="http://schemas.microsoft.com/office/drawing/2014/main" val="2987466313"/>
                    </a:ext>
                  </a:extLst>
                </a:gridCol>
              </a:tblGrid>
              <a:tr h="838461">
                <a:tc gridSpan="4">
                  <a:txBody>
                    <a:bodyPr/>
                    <a:lstStyle/>
                    <a:p>
                      <a:pPr fontAlgn="t"/>
                      <a:endParaRPr lang="en-US" sz="1200">
                        <a:effectLst/>
                      </a:endParaRPr>
                    </a:p>
                    <a:p>
                      <a:pPr algn="ctr" rtl="0" fontAlgn="base"/>
                      <a:r>
                        <a:rPr lang="en-US" sz="1200">
                          <a:effectLst/>
                        </a:rPr>
                        <a:t>Clustering Results: Sales Dataset 2022 </a:t>
                      </a:r>
                      <a:endParaRPr lang="en-US" sz="1200" b="1" i="0">
                        <a:solidFill>
                          <a:srgbClr val="FFFFFF"/>
                        </a:solidFill>
                        <a:effectLst/>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3018088"/>
                  </a:ext>
                </a:extLst>
              </a:tr>
              <a:tr h="816684">
                <a:tc gridSpan="4">
                  <a:txBody>
                    <a:bodyPr/>
                    <a:lstStyle/>
                    <a:p>
                      <a:pPr fontAlgn="t"/>
                      <a:endParaRPr lang="en-US" sz="1200">
                        <a:effectLst/>
                      </a:endParaRPr>
                    </a:p>
                    <a:p>
                      <a:pPr algn="ctr" rtl="0" fontAlgn="base"/>
                      <a:r>
                        <a:rPr lang="en-US" sz="1200">
                          <a:effectLst/>
                        </a:rPr>
                        <a:t>Evaluation Metrics: R Squared </a:t>
                      </a:r>
                      <a:endParaRPr lang="en-US" sz="1200" b="1" i="0">
                        <a:effectLst/>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09775144"/>
                  </a:ext>
                </a:extLst>
              </a:tr>
              <a:tr h="816684">
                <a:tc>
                  <a:txBody>
                    <a:bodyPr/>
                    <a:lstStyle/>
                    <a:p>
                      <a:pPr fontAlgn="t"/>
                      <a:endParaRPr lang="en-US" sz="1200">
                        <a:effectLst/>
                      </a:endParaRPr>
                    </a:p>
                    <a:p>
                      <a:pPr algn="ctr" rtl="0" fontAlgn="base"/>
                      <a:r>
                        <a:rPr lang="en-US" sz="1200">
                          <a:effectLst/>
                        </a:rPr>
                        <a:t>Model </a:t>
                      </a:r>
                      <a:endParaRPr lang="en-US" sz="1200" b="1" i="0">
                        <a:effectLst/>
                      </a:endParaRPr>
                    </a:p>
                  </a:txBody>
                  <a:tcPr/>
                </a:tc>
                <a:tc>
                  <a:txBody>
                    <a:bodyPr/>
                    <a:lstStyle/>
                    <a:p>
                      <a:pPr fontAlgn="t"/>
                      <a:endParaRPr lang="en-US" sz="1200">
                        <a:effectLst/>
                      </a:endParaRPr>
                    </a:p>
                    <a:p>
                      <a:pPr algn="ctr" rtl="0" fontAlgn="base"/>
                      <a:r>
                        <a:rPr lang="en-US" sz="1200">
                          <a:effectLst/>
                        </a:rPr>
                        <a:t>Cluster 1 </a:t>
                      </a:r>
                      <a:endParaRPr lang="en-US" sz="1200" b="0" i="0">
                        <a:effectLst/>
                      </a:endParaRPr>
                    </a:p>
                  </a:txBody>
                  <a:tcPr/>
                </a:tc>
                <a:tc>
                  <a:txBody>
                    <a:bodyPr/>
                    <a:lstStyle/>
                    <a:p>
                      <a:pPr fontAlgn="t"/>
                      <a:endParaRPr lang="en-US" sz="1200">
                        <a:effectLst/>
                      </a:endParaRPr>
                    </a:p>
                    <a:p>
                      <a:pPr algn="ctr" rtl="0" fontAlgn="base"/>
                      <a:r>
                        <a:rPr lang="en-US" sz="1200">
                          <a:effectLst/>
                        </a:rPr>
                        <a:t>Cluster 2 </a:t>
                      </a:r>
                      <a:endParaRPr lang="en-US" sz="1200" b="0" i="0">
                        <a:effectLst/>
                      </a:endParaRPr>
                    </a:p>
                  </a:txBody>
                  <a:tcPr/>
                </a:tc>
                <a:tc>
                  <a:txBody>
                    <a:bodyPr/>
                    <a:lstStyle/>
                    <a:p>
                      <a:pPr fontAlgn="t"/>
                      <a:endParaRPr lang="en-US" sz="1200">
                        <a:effectLst/>
                      </a:endParaRPr>
                    </a:p>
                    <a:p>
                      <a:pPr algn="ctr" rtl="0" fontAlgn="base"/>
                      <a:r>
                        <a:rPr lang="en-US" sz="1200">
                          <a:effectLst/>
                        </a:rPr>
                        <a:t>Weighted Average </a:t>
                      </a:r>
                      <a:endParaRPr lang="en-US" sz="1200" b="0" i="0">
                        <a:effectLst/>
                      </a:endParaRPr>
                    </a:p>
                  </a:txBody>
                  <a:tcPr/>
                </a:tc>
                <a:extLst>
                  <a:ext uri="{0D108BD9-81ED-4DB2-BD59-A6C34878D82A}">
                    <a16:rowId xmlns:a16="http://schemas.microsoft.com/office/drawing/2014/main" val="3227714933"/>
                  </a:ext>
                </a:extLst>
              </a:tr>
              <a:tr h="816684">
                <a:tc>
                  <a:txBody>
                    <a:bodyPr/>
                    <a:lstStyle/>
                    <a:p>
                      <a:pPr fontAlgn="t"/>
                      <a:endParaRPr lang="en-US" sz="1200">
                        <a:effectLst/>
                      </a:endParaRPr>
                    </a:p>
                    <a:p>
                      <a:pPr algn="l" rtl="0" fontAlgn="base"/>
                      <a:r>
                        <a:rPr lang="en-US" sz="1200">
                          <a:effectLst/>
                        </a:rPr>
                        <a:t>Random Forest Regressor  </a:t>
                      </a:r>
                      <a:endParaRPr lang="en-US" sz="1200" b="1" i="0">
                        <a:effectLst/>
                      </a:endParaRPr>
                    </a:p>
                  </a:txBody>
                  <a:tcPr/>
                </a:tc>
                <a:tc>
                  <a:txBody>
                    <a:bodyPr/>
                    <a:lstStyle/>
                    <a:p>
                      <a:pPr fontAlgn="t"/>
                      <a:endParaRPr lang="en-US" sz="1200">
                        <a:effectLst/>
                      </a:endParaRPr>
                    </a:p>
                    <a:p>
                      <a:pPr algn="ctr" rtl="0" fontAlgn="base"/>
                      <a:r>
                        <a:rPr lang="en-US" sz="1200">
                          <a:effectLst/>
                        </a:rPr>
                        <a:t>0.75 </a:t>
                      </a:r>
                      <a:endParaRPr lang="en-US" sz="1200" b="0" i="0">
                        <a:effectLst/>
                      </a:endParaRPr>
                    </a:p>
                  </a:txBody>
                  <a:tcPr/>
                </a:tc>
                <a:tc>
                  <a:txBody>
                    <a:bodyPr/>
                    <a:lstStyle/>
                    <a:p>
                      <a:pPr fontAlgn="t"/>
                      <a:endParaRPr lang="en-US" sz="1200">
                        <a:effectLst/>
                      </a:endParaRPr>
                    </a:p>
                    <a:p>
                      <a:pPr algn="ctr" rtl="0" fontAlgn="base"/>
                      <a:r>
                        <a:rPr lang="en-US" sz="1200">
                          <a:effectLst/>
                        </a:rPr>
                        <a:t>0.82 </a:t>
                      </a:r>
                      <a:endParaRPr lang="en-US" sz="1200" b="0" i="0">
                        <a:effectLst/>
                      </a:endParaRPr>
                    </a:p>
                  </a:txBody>
                  <a:tcPr/>
                </a:tc>
                <a:tc>
                  <a:txBody>
                    <a:bodyPr/>
                    <a:lstStyle/>
                    <a:p>
                      <a:pPr fontAlgn="t"/>
                      <a:endParaRPr lang="en-US" sz="1200">
                        <a:effectLst/>
                      </a:endParaRPr>
                    </a:p>
                    <a:p>
                      <a:pPr algn="ctr" rtl="0" fontAlgn="base"/>
                      <a:r>
                        <a:rPr lang="en-US" sz="1800">
                          <a:effectLst/>
                        </a:rPr>
                        <a:t>0.77 </a:t>
                      </a:r>
                      <a:endParaRPr lang="en-US" sz="1800" b="0" i="0">
                        <a:effectLst/>
                      </a:endParaRPr>
                    </a:p>
                  </a:txBody>
                  <a:tcPr/>
                </a:tc>
                <a:extLst>
                  <a:ext uri="{0D108BD9-81ED-4DB2-BD59-A6C34878D82A}">
                    <a16:rowId xmlns:a16="http://schemas.microsoft.com/office/drawing/2014/main" val="267273424"/>
                  </a:ext>
                </a:extLst>
              </a:tr>
              <a:tr h="816684">
                <a:tc>
                  <a:txBody>
                    <a:bodyPr/>
                    <a:lstStyle/>
                    <a:p>
                      <a:pPr fontAlgn="t"/>
                      <a:endParaRPr lang="en-US" sz="1200">
                        <a:effectLst/>
                      </a:endParaRPr>
                    </a:p>
                    <a:p>
                      <a:pPr algn="l" rtl="0" fontAlgn="base"/>
                      <a:r>
                        <a:rPr lang="en-US" sz="1200">
                          <a:effectLst/>
                        </a:rPr>
                        <a:t>Gradient Boosting Regressor </a:t>
                      </a:r>
                      <a:endParaRPr lang="en-US" sz="1200" b="1" i="0">
                        <a:effectLst/>
                      </a:endParaRPr>
                    </a:p>
                  </a:txBody>
                  <a:tcPr/>
                </a:tc>
                <a:tc>
                  <a:txBody>
                    <a:bodyPr/>
                    <a:lstStyle/>
                    <a:p>
                      <a:pPr fontAlgn="t"/>
                      <a:endParaRPr lang="en-US" sz="1200">
                        <a:effectLst/>
                      </a:endParaRPr>
                    </a:p>
                    <a:p>
                      <a:pPr algn="ctr" rtl="0" fontAlgn="base"/>
                      <a:r>
                        <a:rPr lang="en-US" sz="1200">
                          <a:effectLst/>
                        </a:rPr>
                        <a:t>0.77 </a:t>
                      </a:r>
                      <a:endParaRPr lang="en-US" sz="1200" b="0" i="0">
                        <a:effectLst/>
                      </a:endParaRPr>
                    </a:p>
                  </a:txBody>
                  <a:tcPr/>
                </a:tc>
                <a:tc>
                  <a:txBody>
                    <a:bodyPr/>
                    <a:lstStyle/>
                    <a:p>
                      <a:pPr fontAlgn="t"/>
                      <a:endParaRPr lang="en-US" sz="1200">
                        <a:effectLst/>
                      </a:endParaRPr>
                    </a:p>
                    <a:p>
                      <a:pPr algn="ctr" rtl="0" fontAlgn="base"/>
                      <a:r>
                        <a:rPr lang="en-US" sz="1200">
                          <a:effectLst/>
                        </a:rPr>
                        <a:t>0.81 </a:t>
                      </a:r>
                      <a:endParaRPr lang="en-US" sz="1200" b="0" i="0">
                        <a:effectLst/>
                      </a:endParaRPr>
                    </a:p>
                  </a:txBody>
                  <a:tcPr/>
                </a:tc>
                <a:tc>
                  <a:txBody>
                    <a:bodyPr/>
                    <a:lstStyle/>
                    <a:p>
                      <a:pPr fontAlgn="t"/>
                      <a:endParaRPr lang="en-US" sz="1200">
                        <a:effectLst/>
                      </a:endParaRPr>
                    </a:p>
                    <a:p>
                      <a:pPr algn="ctr" rtl="0" fontAlgn="base"/>
                      <a:r>
                        <a:rPr lang="en-US" sz="1200">
                          <a:effectLst/>
                        </a:rPr>
                        <a:t>0.76 </a:t>
                      </a:r>
                      <a:endParaRPr lang="en-US" sz="1200" b="0" i="0">
                        <a:effectLst/>
                      </a:endParaRPr>
                    </a:p>
                  </a:txBody>
                  <a:tcPr/>
                </a:tc>
                <a:extLst>
                  <a:ext uri="{0D108BD9-81ED-4DB2-BD59-A6C34878D82A}">
                    <a16:rowId xmlns:a16="http://schemas.microsoft.com/office/drawing/2014/main" val="2756866450"/>
                  </a:ext>
                </a:extLst>
              </a:tr>
              <a:tr h="816684">
                <a:tc>
                  <a:txBody>
                    <a:bodyPr/>
                    <a:lstStyle/>
                    <a:p>
                      <a:pPr fontAlgn="t"/>
                      <a:endParaRPr lang="en-US" sz="1200">
                        <a:effectLst/>
                      </a:endParaRPr>
                    </a:p>
                    <a:p>
                      <a:pPr algn="l" rtl="0" fontAlgn="base"/>
                      <a:r>
                        <a:rPr lang="en-US" sz="1200">
                          <a:effectLst/>
                        </a:rPr>
                        <a:t>Neural Network  </a:t>
                      </a:r>
                      <a:endParaRPr lang="en-US" sz="1200" b="1" i="0">
                        <a:effectLst/>
                      </a:endParaRPr>
                    </a:p>
                  </a:txBody>
                  <a:tcPr/>
                </a:tc>
                <a:tc>
                  <a:txBody>
                    <a:bodyPr/>
                    <a:lstStyle/>
                    <a:p>
                      <a:pPr fontAlgn="t"/>
                      <a:endParaRPr lang="en-US" sz="1200">
                        <a:effectLst/>
                      </a:endParaRPr>
                    </a:p>
                    <a:p>
                      <a:pPr algn="ctr" rtl="0" fontAlgn="base"/>
                      <a:r>
                        <a:rPr lang="en-US" sz="1200">
                          <a:effectLst/>
                        </a:rPr>
                        <a:t>0.70 </a:t>
                      </a:r>
                      <a:endParaRPr lang="en-US" sz="1200" b="0" i="0">
                        <a:effectLst/>
                      </a:endParaRPr>
                    </a:p>
                  </a:txBody>
                  <a:tcPr/>
                </a:tc>
                <a:tc>
                  <a:txBody>
                    <a:bodyPr/>
                    <a:lstStyle/>
                    <a:p>
                      <a:pPr fontAlgn="t"/>
                      <a:endParaRPr lang="en-US" sz="1200">
                        <a:effectLst/>
                      </a:endParaRPr>
                    </a:p>
                    <a:p>
                      <a:pPr algn="ctr" rtl="0" fontAlgn="base"/>
                      <a:r>
                        <a:rPr lang="en-US" sz="1200">
                          <a:effectLst/>
                        </a:rPr>
                        <a:t>0.81 </a:t>
                      </a:r>
                      <a:endParaRPr lang="en-US" sz="1200" b="0" i="0">
                        <a:effectLst/>
                      </a:endParaRPr>
                    </a:p>
                  </a:txBody>
                  <a:tcPr/>
                </a:tc>
                <a:tc>
                  <a:txBody>
                    <a:bodyPr/>
                    <a:lstStyle/>
                    <a:p>
                      <a:pPr fontAlgn="t"/>
                      <a:endParaRPr lang="en-US" sz="1200">
                        <a:effectLst/>
                      </a:endParaRPr>
                    </a:p>
                    <a:p>
                      <a:pPr algn="ctr" rtl="0" fontAlgn="base"/>
                      <a:r>
                        <a:rPr lang="en-US" sz="1200">
                          <a:effectLst/>
                        </a:rPr>
                        <a:t>0.75 </a:t>
                      </a:r>
                      <a:endParaRPr lang="en-US" sz="1200" b="0" i="0">
                        <a:effectLst/>
                      </a:endParaRPr>
                    </a:p>
                  </a:txBody>
                  <a:tcPr/>
                </a:tc>
                <a:extLst>
                  <a:ext uri="{0D108BD9-81ED-4DB2-BD59-A6C34878D82A}">
                    <a16:rowId xmlns:a16="http://schemas.microsoft.com/office/drawing/2014/main" val="2826237609"/>
                  </a:ext>
                </a:extLst>
              </a:tr>
            </a:tbl>
          </a:graphicData>
        </a:graphic>
      </p:graphicFrame>
      <p:graphicFrame>
        <p:nvGraphicFramePr>
          <p:cNvPr id="11" name="Table 10">
            <a:extLst>
              <a:ext uri="{FF2B5EF4-FFF2-40B4-BE49-F238E27FC236}">
                <a16:creationId xmlns:a16="http://schemas.microsoft.com/office/drawing/2014/main" id="{5320B6F9-63C5-FB98-33E8-E428958EA5F9}"/>
              </a:ext>
            </a:extLst>
          </p:cNvPr>
          <p:cNvGraphicFramePr>
            <a:graphicFrameLocks noGrp="1"/>
          </p:cNvGraphicFramePr>
          <p:nvPr>
            <p:extLst>
              <p:ext uri="{D42A27DB-BD31-4B8C-83A1-F6EECF244321}">
                <p14:modId xmlns:p14="http://schemas.microsoft.com/office/powerpoint/2010/main" val="2703538193"/>
              </p:ext>
            </p:extLst>
          </p:nvPr>
        </p:nvGraphicFramePr>
        <p:xfrm>
          <a:off x="5956948" y="266978"/>
          <a:ext cx="6123070" cy="6440144"/>
        </p:xfrm>
        <a:graphic>
          <a:graphicData uri="http://schemas.openxmlformats.org/drawingml/2006/table">
            <a:tbl>
              <a:tblPr firstRow="1" bandRow="1">
                <a:tableStyleId>{5C22544A-7EE6-4342-B048-85BDC9FD1C3A}</a:tableStyleId>
              </a:tblPr>
              <a:tblGrid>
                <a:gridCol w="2211382">
                  <a:extLst>
                    <a:ext uri="{9D8B030D-6E8A-4147-A177-3AD203B41FA5}">
                      <a16:colId xmlns:a16="http://schemas.microsoft.com/office/drawing/2014/main" val="3330872415"/>
                    </a:ext>
                  </a:extLst>
                </a:gridCol>
                <a:gridCol w="914037">
                  <a:extLst>
                    <a:ext uri="{9D8B030D-6E8A-4147-A177-3AD203B41FA5}">
                      <a16:colId xmlns:a16="http://schemas.microsoft.com/office/drawing/2014/main" val="141435754"/>
                    </a:ext>
                  </a:extLst>
                </a:gridCol>
                <a:gridCol w="1120433">
                  <a:extLst>
                    <a:ext uri="{9D8B030D-6E8A-4147-A177-3AD203B41FA5}">
                      <a16:colId xmlns:a16="http://schemas.microsoft.com/office/drawing/2014/main" val="3650751870"/>
                    </a:ext>
                  </a:extLst>
                </a:gridCol>
                <a:gridCol w="1877218">
                  <a:extLst>
                    <a:ext uri="{9D8B030D-6E8A-4147-A177-3AD203B41FA5}">
                      <a16:colId xmlns:a16="http://schemas.microsoft.com/office/drawing/2014/main" val="3550854083"/>
                    </a:ext>
                  </a:extLst>
                </a:gridCol>
              </a:tblGrid>
              <a:tr h="741952">
                <a:tc gridSpan="4">
                  <a:txBody>
                    <a:bodyPr/>
                    <a:lstStyle/>
                    <a:p>
                      <a:pPr fontAlgn="t"/>
                      <a:endParaRPr lang="en-US">
                        <a:effectLst/>
                      </a:endParaRPr>
                    </a:p>
                    <a:p>
                      <a:pPr algn="ctr" rtl="0" fontAlgn="base"/>
                      <a:r>
                        <a:rPr lang="en-US" sz="1200">
                          <a:effectLst/>
                        </a:rPr>
                        <a:t>Clustering Results (Feature Importance/PCA): Sales Dataset 2022 </a:t>
                      </a:r>
                      <a:endParaRPr lang="en-US" b="1">
                        <a:solidFill>
                          <a:srgbClr val="FFFFFF"/>
                        </a:solidFill>
                        <a:effectLst/>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33365902"/>
                  </a:ext>
                </a:extLst>
              </a:tr>
              <a:tr h="712274">
                <a:tc gridSpan="4">
                  <a:txBody>
                    <a:bodyPr/>
                    <a:lstStyle/>
                    <a:p>
                      <a:pPr fontAlgn="t"/>
                      <a:endParaRPr lang="en-US">
                        <a:effectLst/>
                      </a:endParaRPr>
                    </a:p>
                    <a:p>
                      <a:pPr algn="ctr" rtl="0" fontAlgn="base"/>
                      <a:r>
                        <a:rPr lang="en-US" sz="1100">
                          <a:effectLst/>
                        </a:rPr>
                        <a:t>Feature Importance: Evaluation Metric: R Squared  </a:t>
                      </a:r>
                      <a:endParaRPr lang="en-US" b="1">
                        <a:effectLst/>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46111061"/>
                  </a:ext>
                </a:extLst>
              </a:tr>
              <a:tr h="712274">
                <a:tc>
                  <a:txBody>
                    <a:bodyPr/>
                    <a:lstStyle/>
                    <a:p>
                      <a:pPr fontAlgn="t"/>
                      <a:endParaRPr lang="en-US">
                        <a:effectLst/>
                      </a:endParaRPr>
                    </a:p>
                    <a:p>
                      <a:pPr algn="ctr" rtl="0" fontAlgn="base"/>
                      <a:r>
                        <a:rPr lang="en-US" sz="1100">
                          <a:effectLst/>
                        </a:rPr>
                        <a:t>Model  </a:t>
                      </a:r>
                      <a:endParaRPr lang="en-US" b="1">
                        <a:effectLst/>
                      </a:endParaRPr>
                    </a:p>
                  </a:txBody>
                  <a:tcPr/>
                </a:tc>
                <a:tc>
                  <a:txBody>
                    <a:bodyPr/>
                    <a:lstStyle/>
                    <a:p>
                      <a:pPr fontAlgn="t"/>
                      <a:endParaRPr lang="en-US">
                        <a:effectLst/>
                      </a:endParaRPr>
                    </a:p>
                    <a:p>
                      <a:pPr algn="ctr" rtl="0" fontAlgn="base"/>
                      <a:r>
                        <a:rPr lang="en-US" sz="1100">
                          <a:effectLst/>
                        </a:rPr>
                        <a:t>Cluster 1  </a:t>
                      </a:r>
                      <a:endParaRPr lang="en-US">
                        <a:effectLst/>
                      </a:endParaRPr>
                    </a:p>
                  </a:txBody>
                  <a:tcPr/>
                </a:tc>
                <a:tc>
                  <a:txBody>
                    <a:bodyPr/>
                    <a:lstStyle/>
                    <a:p>
                      <a:pPr fontAlgn="t"/>
                      <a:endParaRPr lang="en-US">
                        <a:effectLst/>
                      </a:endParaRPr>
                    </a:p>
                    <a:p>
                      <a:pPr algn="ctr" rtl="0" fontAlgn="base"/>
                      <a:r>
                        <a:rPr lang="en-US" sz="1100">
                          <a:effectLst/>
                        </a:rPr>
                        <a:t>Cluster 2  </a:t>
                      </a:r>
                      <a:endParaRPr lang="en-US">
                        <a:effectLst/>
                      </a:endParaRPr>
                    </a:p>
                  </a:txBody>
                  <a:tcPr/>
                </a:tc>
                <a:tc>
                  <a:txBody>
                    <a:bodyPr/>
                    <a:lstStyle/>
                    <a:p>
                      <a:pPr fontAlgn="t"/>
                      <a:endParaRPr lang="en-US">
                        <a:effectLst/>
                      </a:endParaRPr>
                    </a:p>
                    <a:p>
                      <a:pPr algn="ctr" rtl="0" fontAlgn="base"/>
                      <a:r>
                        <a:rPr lang="en-US" sz="1100">
                          <a:effectLst/>
                        </a:rPr>
                        <a:t>Weighted Average  </a:t>
                      </a:r>
                      <a:endParaRPr lang="en-US">
                        <a:effectLst/>
                      </a:endParaRPr>
                    </a:p>
                  </a:txBody>
                  <a:tcPr/>
                </a:tc>
                <a:extLst>
                  <a:ext uri="{0D108BD9-81ED-4DB2-BD59-A6C34878D82A}">
                    <a16:rowId xmlns:a16="http://schemas.microsoft.com/office/drawing/2014/main" val="609605453"/>
                  </a:ext>
                </a:extLst>
              </a:tr>
              <a:tr h="712274">
                <a:tc>
                  <a:txBody>
                    <a:bodyPr/>
                    <a:lstStyle/>
                    <a:p>
                      <a:pPr fontAlgn="t"/>
                      <a:endParaRPr lang="en-US">
                        <a:effectLst/>
                      </a:endParaRPr>
                    </a:p>
                    <a:p>
                      <a:pPr rtl="0" fontAlgn="base"/>
                      <a:r>
                        <a:rPr lang="en-US" sz="1100">
                          <a:effectLst/>
                        </a:rPr>
                        <a:t>Random Forest Regressor   </a:t>
                      </a:r>
                      <a:endParaRPr lang="en-US" b="1">
                        <a:effectLst/>
                      </a:endParaRPr>
                    </a:p>
                  </a:txBody>
                  <a:tcPr/>
                </a:tc>
                <a:tc>
                  <a:txBody>
                    <a:bodyPr/>
                    <a:lstStyle/>
                    <a:p>
                      <a:pPr fontAlgn="t"/>
                      <a:endParaRPr lang="en-US">
                        <a:effectLst/>
                      </a:endParaRPr>
                    </a:p>
                    <a:p>
                      <a:pPr algn="ctr" rtl="0" fontAlgn="base"/>
                      <a:r>
                        <a:rPr lang="en-US" sz="1100">
                          <a:effectLst/>
                        </a:rPr>
                        <a:t>0.76  </a:t>
                      </a:r>
                      <a:endParaRPr lang="en-US">
                        <a:effectLst/>
                      </a:endParaRPr>
                    </a:p>
                  </a:txBody>
                  <a:tcPr/>
                </a:tc>
                <a:tc>
                  <a:txBody>
                    <a:bodyPr/>
                    <a:lstStyle/>
                    <a:p>
                      <a:pPr fontAlgn="t"/>
                      <a:endParaRPr lang="en-US">
                        <a:effectLst/>
                      </a:endParaRPr>
                    </a:p>
                    <a:p>
                      <a:pPr algn="ctr" rtl="0" fontAlgn="base"/>
                      <a:r>
                        <a:rPr lang="en-US" sz="1100">
                          <a:effectLst/>
                        </a:rPr>
                        <a:t>0.70 </a:t>
                      </a:r>
                      <a:endParaRPr lang="en-US">
                        <a:effectLst/>
                      </a:endParaRPr>
                    </a:p>
                  </a:txBody>
                  <a:tcPr/>
                </a:tc>
                <a:tc>
                  <a:txBody>
                    <a:bodyPr/>
                    <a:lstStyle/>
                    <a:p>
                      <a:pPr fontAlgn="t"/>
                      <a:endParaRPr lang="en-US">
                        <a:effectLst/>
                      </a:endParaRPr>
                    </a:p>
                    <a:p>
                      <a:pPr algn="ctr" rtl="0" fontAlgn="base"/>
                      <a:r>
                        <a:rPr lang="en-US" sz="1600">
                          <a:effectLst/>
                        </a:rPr>
                        <a:t>0.72 </a:t>
                      </a:r>
                      <a:r>
                        <a:rPr lang="en-US" sz="1100">
                          <a:effectLst/>
                        </a:rPr>
                        <a:t> </a:t>
                      </a:r>
                      <a:endParaRPr lang="en-US">
                        <a:effectLst/>
                      </a:endParaRPr>
                    </a:p>
                  </a:txBody>
                  <a:tcPr/>
                </a:tc>
                <a:extLst>
                  <a:ext uri="{0D108BD9-81ED-4DB2-BD59-A6C34878D82A}">
                    <a16:rowId xmlns:a16="http://schemas.microsoft.com/office/drawing/2014/main" val="3909969935"/>
                  </a:ext>
                </a:extLst>
              </a:tr>
              <a:tr h="712274">
                <a:tc>
                  <a:txBody>
                    <a:bodyPr/>
                    <a:lstStyle/>
                    <a:p>
                      <a:pPr fontAlgn="t"/>
                      <a:endParaRPr lang="en-US">
                        <a:effectLst/>
                      </a:endParaRPr>
                    </a:p>
                    <a:p>
                      <a:pPr rtl="0" fontAlgn="base"/>
                      <a:r>
                        <a:rPr lang="en-US" sz="1100">
                          <a:effectLst/>
                        </a:rPr>
                        <a:t>Gradient Boosting Regressor  </a:t>
                      </a:r>
                      <a:endParaRPr lang="en-US" b="1">
                        <a:effectLst/>
                      </a:endParaRPr>
                    </a:p>
                  </a:txBody>
                  <a:tcPr/>
                </a:tc>
                <a:tc>
                  <a:txBody>
                    <a:bodyPr/>
                    <a:lstStyle/>
                    <a:p>
                      <a:pPr fontAlgn="t"/>
                      <a:endParaRPr lang="en-US">
                        <a:effectLst/>
                      </a:endParaRPr>
                    </a:p>
                    <a:p>
                      <a:pPr algn="ctr" rtl="0" fontAlgn="base"/>
                      <a:r>
                        <a:rPr lang="en-US" sz="1100">
                          <a:effectLst/>
                        </a:rPr>
                        <a:t>0.70  </a:t>
                      </a:r>
                      <a:endParaRPr lang="en-US">
                        <a:effectLst/>
                      </a:endParaRPr>
                    </a:p>
                  </a:txBody>
                  <a:tcPr/>
                </a:tc>
                <a:tc>
                  <a:txBody>
                    <a:bodyPr/>
                    <a:lstStyle/>
                    <a:p>
                      <a:pPr fontAlgn="t"/>
                      <a:endParaRPr lang="en-US">
                        <a:effectLst/>
                      </a:endParaRPr>
                    </a:p>
                    <a:p>
                      <a:pPr algn="ctr" rtl="0" fontAlgn="base"/>
                      <a:r>
                        <a:rPr lang="en-US" sz="1100">
                          <a:effectLst/>
                        </a:rPr>
                        <a:t>0.65 </a:t>
                      </a:r>
                      <a:endParaRPr lang="en-US">
                        <a:effectLst/>
                      </a:endParaRPr>
                    </a:p>
                  </a:txBody>
                  <a:tcPr/>
                </a:tc>
                <a:tc>
                  <a:txBody>
                    <a:bodyPr/>
                    <a:lstStyle/>
                    <a:p>
                      <a:pPr fontAlgn="t"/>
                      <a:endParaRPr lang="en-US">
                        <a:effectLst/>
                      </a:endParaRPr>
                    </a:p>
                    <a:p>
                      <a:pPr algn="ctr" rtl="0" fontAlgn="base"/>
                      <a:r>
                        <a:rPr lang="en-US" sz="1100">
                          <a:effectLst/>
                        </a:rPr>
                        <a:t>0.67 </a:t>
                      </a:r>
                      <a:endParaRPr lang="en-US">
                        <a:effectLst/>
                      </a:endParaRPr>
                    </a:p>
                  </a:txBody>
                  <a:tcPr/>
                </a:tc>
                <a:extLst>
                  <a:ext uri="{0D108BD9-81ED-4DB2-BD59-A6C34878D82A}">
                    <a16:rowId xmlns:a16="http://schemas.microsoft.com/office/drawing/2014/main" val="84773907"/>
                  </a:ext>
                </a:extLst>
              </a:tr>
              <a:tr h="712274">
                <a:tc gridSpan="4">
                  <a:txBody>
                    <a:bodyPr/>
                    <a:lstStyle/>
                    <a:p>
                      <a:pPr fontAlgn="t"/>
                      <a:endParaRPr lang="en-US">
                        <a:effectLst/>
                      </a:endParaRPr>
                    </a:p>
                    <a:p>
                      <a:pPr algn="ctr" rtl="0" fontAlgn="base"/>
                      <a:r>
                        <a:rPr lang="en-US" sz="1100">
                          <a:effectLst/>
                        </a:rPr>
                        <a:t>PCA: Evaluation Metric: R Squared </a:t>
                      </a:r>
                      <a:endParaRPr lang="en-US" b="1">
                        <a:effectLst/>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27795468"/>
                  </a:ext>
                </a:extLst>
              </a:tr>
              <a:tr h="712274">
                <a:tc>
                  <a:txBody>
                    <a:bodyPr/>
                    <a:lstStyle/>
                    <a:p>
                      <a:pPr fontAlgn="t"/>
                      <a:endParaRPr lang="en-US">
                        <a:effectLst/>
                      </a:endParaRPr>
                    </a:p>
                    <a:p>
                      <a:pPr rtl="0" fontAlgn="base"/>
                      <a:r>
                        <a:rPr lang="en-US" sz="1100">
                          <a:effectLst/>
                        </a:rPr>
                        <a:t>Random Forest Regressor  </a:t>
                      </a:r>
                      <a:endParaRPr lang="en-US" b="1">
                        <a:effectLst/>
                      </a:endParaRPr>
                    </a:p>
                  </a:txBody>
                  <a:tcPr/>
                </a:tc>
                <a:tc>
                  <a:txBody>
                    <a:bodyPr/>
                    <a:lstStyle/>
                    <a:p>
                      <a:pPr fontAlgn="t"/>
                      <a:endParaRPr lang="en-US">
                        <a:effectLst/>
                      </a:endParaRPr>
                    </a:p>
                    <a:p>
                      <a:pPr algn="ctr" rtl="0" fontAlgn="base"/>
                      <a:r>
                        <a:rPr lang="en-US" sz="1100">
                          <a:effectLst/>
                        </a:rPr>
                        <a:t>0.72 </a:t>
                      </a:r>
                      <a:endParaRPr lang="en-US">
                        <a:effectLst/>
                      </a:endParaRPr>
                    </a:p>
                  </a:txBody>
                  <a:tcPr/>
                </a:tc>
                <a:tc>
                  <a:txBody>
                    <a:bodyPr/>
                    <a:lstStyle/>
                    <a:p>
                      <a:pPr fontAlgn="t"/>
                      <a:endParaRPr lang="en-US">
                        <a:effectLst/>
                      </a:endParaRPr>
                    </a:p>
                    <a:p>
                      <a:pPr algn="ctr" rtl="0" fontAlgn="base"/>
                      <a:r>
                        <a:rPr lang="en-US" sz="1100">
                          <a:effectLst/>
                        </a:rPr>
                        <a:t>0.77 </a:t>
                      </a:r>
                      <a:endParaRPr lang="en-US">
                        <a:effectLst/>
                      </a:endParaRPr>
                    </a:p>
                  </a:txBody>
                  <a:tcPr/>
                </a:tc>
                <a:tc>
                  <a:txBody>
                    <a:bodyPr/>
                    <a:lstStyle/>
                    <a:p>
                      <a:pPr fontAlgn="t"/>
                      <a:endParaRPr lang="en-US">
                        <a:effectLst/>
                      </a:endParaRPr>
                    </a:p>
                    <a:p>
                      <a:pPr algn="ctr" rtl="0" fontAlgn="base"/>
                      <a:r>
                        <a:rPr lang="en-US" sz="1600">
                          <a:effectLst/>
                        </a:rPr>
                        <a:t>0.75 </a:t>
                      </a:r>
                    </a:p>
                  </a:txBody>
                  <a:tcPr/>
                </a:tc>
                <a:extLst>
                  <a:ext uri="{0D108BD9-81ED-4DB2-BD59-A6C34878D82A}">
                    <a16:rowId xmlns:a16="http://schemas.microsoft.com/office/drawing/2014/main" val="4154291206"/>
                  </a:ext>
                </a:extLst>
              </a:tr>
              <a:tr h="712274">
                <a:tc>
                  <a:txBody>
                    <a:bodyPr/>
                    <a:lstStyle/>
                    <a:p>
                      <a:pPr fontAlgn="t"/>
                      <a:endParaRPr lang="en-US">
                        <a:effectLst/>
                      </a:endParaRPr>
                    </a:p>
                    <a:p>
                      <a:pPr rtl="0" fontAlgn="base"/>
                      <a:r>
                        <a:rPr lang="en-US" sz="1100">
                          <a:effectLst/>
                        </a:rPr>
                        <a:t>Gradient Boosting Regressor </a:t>
                      </a:r>
                      <a:endParaRPr lang="en-US" b="1">
                        <a:effectLst/>
                      </a:endParaRPr>
                    </a:p>
                  </a:txBody>
                  <a:tcPr/>
                </a:tc>
                <a:tc>
                  <a:txBody>
                    <a:bodyPr/>
                    <a:lstStyle/>
                    <a:p>
                      <a:pPr fontAlgn="t"/>
                      <a:endParaRPr lang="en-US">
                        <a:effectLst/>
                      </a:endParaRPr>
                    </a:p>
                    <a:p>
                      <a:pPr algn="ctr" rtl="0" fontAlgn="base"/>
                      <a:r>
                        <a:rPr lang="en-US" sz="1100">
                          <a:effectLst/>
                        </a:rPr>
                        <a:t>0.75 </a:t>
                      </a:r>
                      <a:endParaRPr lang="en-US">
                        <a:effectLst/>
                      </a:endParaRPr>
                    </a:p>
                  </a:txBody>
                  <a:tcPr/>
                </a:tc>
                <a:tc>
                  <a:txBody>
                    <a:bodyPr/>
                    <a:lstStyle/>
                    <a:p>
                      <a:pPr fontAlgn="t"/>
                      <a:endParaRPr lang="en-US">
                        <a:effectLst/>
                      </a:endParaRPr>
                    </a:p>
                    <a:p>
                      <a:pPr algn="ctr" rtl="0" fontAlgn="base"/>
                      <a:r>
                        <a:rPr lang="en-US" sz="1100">
                          <a:effectLst/>
                        </a:rPr>
                        <a:t>0.73 </a:t>
                      </a:r>
                      <a:endParaRPr lang="en-US">
                        <a:effectLst/>
                      </a:endParaRPr>
                    </a:p>
                  </a:txBody>
                  <a:tcPr/>
                </a:tc>
                <a:tc>
                  <a:txBody>
                    <a:bodyPr/>
                    <a:lstStyle/>
                    <a:p>
                      <a:pPr fontAlgn="t"/>
                      <a:endParaRPr lang="en-US">
                        <a:effectLst/>
                      </a:endParaRPr>
                    </a:p>
                    <a:p>
                      <a:pPr algn="ctr" rtl="0" fontAlgn="base"/>
                      <a:r>
                        <a:rPr lang="en-US" sz="1100">
                          <a:effectLst/>
                        </a:rPr>
                        <a:t>0.72 </a:t>
                      </a:r>
                      <a:endParaRPr lang="en-US">
                        <a:effectLst/>
                      </a:endParaRPr>
                    </a:p>
                  </a:txBody>
                  <a:tcPr/>
                </a:tc>
                <a:extLst>
                  <a:ext uri="{0D108BD9-81ED-4DB2-BD59-A6C34878D82A}">
                    <a16:rowId xmlns:a16="http://schemas.microsoft.com/office/drawing/2014/main" val="2974861577"/>
                  </a:ext>
                </a:extLst>
              </a:tr>
              <a:tr h="712274">
                <a:tc>
                  <a:txBody>
                    <a:bodyPr/>
                    <a:lstStyle/>
                    <a:p>
                      <a:pPr fontAlgn="t"/>
                      <a:endParaRPr lang="en-US">
                        <a:effectLst/>
                      </a:endParaRPr>
                    </a:p>
                    <a:p>
                      <a:pPr rtl="0" fontAlgn="base"/>
                      <a:r>
                        <a:rPr lang="en-US" sz="1100">
                          <a:effectLst/>
                        </a:rPr>
                        <a:t>Neural Network </a:t>
                      </a:r>
                      <a:endParaRPr lang="en-US" b="1">
                        <a:effectLst/>
                      </a:endParaRPr>
                    </a:p>
                  </a:txBody>
                  <a:tcPr/>
                </a:tc>
                <a:tc>
                  <a:txBody>
                    <a:bodyPr/>
                    <a:lstStyle/>
                    <a:p>
                      <a:pPr fontAlgn="t"/>
                      <a:endParaRPr lang="en-US">
                        <a:effectLst/>
                      </a:endParaRPr>
                    </a:p>
                    <a:p>
                      <a:pPr algn="ctr" rtl="0" fontAlgn="base"/>
                      <a:r>
                        <a:rPr lang="en-US" sz="1100">
                          <a:effectLst/>
                        </a:rPr>
                        <a:t>0.61 </a:t>
                      </a:r>
                      <a:endParaRPr lang="en-US">
                        <a:effectLst/>
                      </a:endParaRPr>
                    </a:p>
                  </a:txBody>
                  <a:tcPr/>
                </a:tc>
                <a:tc>
                  <a:txBody>
                    <a:bodyPr/>
                    <a:lstStyle/>
                    <a:p>
                      <a:pPr fontAlgn="t"/>
                      <a:endParaRPr lang="en-US">
                        <a:effectLst/>
                      </a:endParaRPr>
                    </a:p>
                    <a:p>
                      <a:pPr algn="ctr" rtl="0" fontAlgn="base"/>
                      <a:r>
                        <a:rPr lang="en-US" sz="1100">
                          <a:effectLst/>
                        </a:rPr>
                        <a:t>0.62 </a:t>
                      </a:r>
                      <a:endParaRPr lang="en-US">
                        <a:effectLst/>
                      </a:endParaRPr>
                    </a:p>
                  </a:txBody>
                  <a:tcPr/>
                </a:tc>
                <a:tc>
                  <a:txBody>
                    <a:bodyPr/>
                    <a:lstStyle/>
                    <a:p>
                      <a:pPr fontAlgn="t"/>
                      <a:endParaRPr lang="en-US">
                        <a:effectLst/>
                      </a:endParaRPr>
                    </a:p>
                    <a:p>
                      <a:pPr algn="ctr" rtl="0" fontAlgn="base"/>
                      <a:r>
                        <a:rPr lang="en-US" sz="1100">
                          <a:effectLst/>
                        </a:rPr>
                        <a:t>0.60 </a:t>
                      </a:r>
                      <a:endParaRPr lang="en-US">
                        <a:effectLst/>
                      </a:endParaRPr>
                    </a:p>
                  </a:txBody>
                  <a:tcPr/>
                </a:tc>
                <a:extLst>
                  <a:ext uri="{0D108BD9-81ED-4DB2-BD59-A6C34878D82A}">
                    <a16:rowId xmlns:a16="http://schemas.microsoft.com/office/drawing/2014/main" val="3387311340"/>
                  </a:ext>
                </a:extLst>
              </a:tr>
            </a:tbl>
          </a:graphicData>
        </a:graphic>
      </p:graphicFrame>
    </p:spTree>
    <p:extLst>
      <p:ext uri="{BB962C8B-B14F-4D97-AF65-F5344CB8AC3E}">
        <p14:creationId xmlns:p14="http://schemas.microsoft.com/office/powerpoint/2010/main" val="3338151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1E5539EC-8CB8-002F-68C6-678840282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3" name="Rectangle 12">
              <a:extLst>
                <a:ext uri="{FF2B5EF4-FFF2-40B4-BE49-F238E27FC236}">
                  <a16:creationId xmlns:a16="http://schemas.microsoft.com/office/drawing/2014/main" id="{6C5D55A6-9EFD-CDA3-20CC-A99812CE1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B6E73B-6DFD-AE6C-1628-DF8DC30085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E00FC4-DDBC-F424-CF71-73AF7A28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C6A6C26-B294-45BA-EDBA-C9076F761014}"/>
              </a:ext>
            </a:extLst>
          </p:cNvPr>
          <p:cNvSpPr>
            <a:spLocks noGrp="1"/>
          </p:cNvSpPr>
          <p:nvPr>
            <p:ph type="title"/>
          </p:nvPr>
        </p:nvSpPr>
        <p:spPr>
          <a:xfrm>
            <a:off x="876691" y="301843"/>
            <a:ext cx="10477109" cy="1003532"/>
          </a:xfrm>
        </p:spPr>
        <p:txBody>
          <a:bodyPr anchor="ctr">
            <a:normAutofit/>
          </a:bodyPr>
          <a:lstStyle/>
          <a:p>
            <a:r>
              <a:rPr lang="en-US" sz="3800" b="1" i="1">
                <a:latin typeface="Calibri"/>
                <a:cs typeface="Calibri Light"/>
              </a:rPr>
              <a:t>Unclustered Results</a:t>
            </a:r>
            <a:endParaRPr lang="en-US" sz="3800" b="1" i="1">
              <a:latin typeface="Calibri"/>
              <a:cs typeface="Calibri"/>
            </a:endParaRPr>
          </a:p>
        </p:txBody>
      </p:sp>
      <p:graphicFrame>
        <p:nvGraphicFramePr>
          <p:cNvPr id="5" name="Content Placeholder 4">
            <a:extLst>
              <a:ext uri="{FF2B5EF4-FFF2-40B4-BE49-F238E27FC236}">
                <a16:creationId xmlns:a16="http://schemas.microsoft.com/office/drawing/2014/main" id="{62595CCE-163D-6F72-324E-D858DB718D71}"/>
              </a:ext>
            </a:extLst>
          </p:cNvPr>
          <p:cNvGraphicFramePr>
            <a:graphicFrameLocks noGrp="1"/>
          </p:cNvGraphicFramePr>
          <p:nvPr>
            <p:ph idx="1"/>
            <p:extLst>
              <p:ext uri="{D42A27DB-BD31-4B8C-83A1-F6EECF244321}">
                <p14:modId xmlns:p14="http://schemas.microsoft.com/office/powerpoint/2010/main" val="3873569806"/>
              </p:ext>
            </p:extLst>
          </p:nvPr>
        </p:nvGraphicFramePr>
        <p:xfrm>
          <a:off x="8146049" y="1941864"/>
          <a:ext cx="4052608" cy="4299173"/>
        </p:xfrm>
        <a:graphic>
          <a:graphicData uri="http://schemas.openxmlformats.org/drawingml/2006/table">
            <a:tbl>
              <a:tblPr firstRow="1" bandRow="1">
                <a:tableStyleId>{5C22544A-7EE6-4342-B048-85BDC9FD1C3A}</a:tableStyleId>
              </a:tblPr>
              <a:tblGrid>
                <a:gridCol w="1483139">
                  <a:extLst>
                    <a:ext uri="{9D8B030D-6E8A-4147-A177-3AD203B41FA5}">
                      <a16:colId xmlns:a16="http://schemas.microsoft.com/office/drawing/2014/main" val="2845347802"/>
                    </a:ext>
                  </a:extLst>
                </a:gridCol>
                <a:gridCol w="975748">
                  <a:extLst>
                    <a:ext uri="{9D8B030D-6E8A-4147-A177-3AD203B41FA5}">
                      <a16:colId xmlns:a16="http://schemas.microsoft.com/office/drawing/2014/main" val="1846470306"/>
                    </a:ext>
                  </a:extLst>
                </a:gridCol>
                <a:gridCol w="839144">
                  <a:extLst>
                    <a:ext uri="{9D8B030D-6E8A-4147-A177-3AD203B41FA5}">
                      <a16:colId xmlns:a16="http://schemas.microsoft.com/office/drawing/2014/main" val="3933161544"/>
                    </a:ext>
                  </a:extLst>
                </a:gridCol>
                <a:gridCol w="754577">
                  <a:extLst>
                    <a:ext uri="{9D8B030D-6E8A-4147-A177-3AD203B41FA5}">
                      <a16:colId xmlns:a16="http://schemas.microsoft.com/office/drawing/2014/main" val="1594952452"/>
                    </a:ext>
                  </a:extLst>
                </a:gridCol>
              </a:tblGrid>
              <a:tr h="604845">
                <a:tc gridSpan="4">
                  <a:txBody>
                    <a:bodyPr/>
                    <a:lstStyle/>
                    <a:p>
                      <a:pPr fontAlgn="t"/>
                      <a:endParaRPr lang="en-US">
                        <a:effectLst/>
                      </a:endParaRPr>
                    </a:p>
                    <a:p>
                      <a:pPr algn="ctr" rtl="0" fontAlgn="base"/>
                      <a:r>
                        <a:rPr lang="en-US" sz="1100">
                          <a:effectLst/>
                        </a:rPr>
                        <a:t>Results for Sales Dataset 2022 </a:t>
                      </a:r>
                      <a:endParaRPr lang="en-US" b="1" i="0">
                        <a:solidFill>
                          <a:srgbClr val="FFFFFF"/>
                        </a:solidFill>
                        <a:effectLst/>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5232105"/>
                  </a:ext>
                </a:extLst>
              </a:tr>
              <a:tr h="586234">
                <a:tc gridSpan="4">
                  <a:txBody>
                    <a:bodyPr/>
                    <a:lstStyle/>
                    <a:p>
                      <a:pPr fontAlgn="t"/>
                      <a:endParaRPr lang="en-US">
                        <a:effectLst/>
                      </a:endParaRPr>
                    </a:p>
                    <a:p>
                      <a:pPr algn="ctr" rtl="0" fontAlgn="base"/>
                      <a:r>
                        <a:rPr lang="en-US" sz="1100">
                          <a:effectLst/>
                        </a:rPr>
                        <a:t>Evaluation Metric: R Squared </a:t>
                      </a:r>
                      <a:endParaRPr lang="en-US" b="1" i="0">
                        <a:effectLst/>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50136237"/>
                  </a:ext>
                </a:extLst>
              </a:tr>
              <a:tr h="697898">
                <a:tc>
                  <a:txBody>
                    <a:bodyPr/>
                    <a:lstStyle/>
                    <a:p>
                      <a:pPr fontAlgn="t"/>
                      <a:endParaRPr lang="en-US">
                        <a:effectLst/>
                      </a:endParaRPr>
                    </a:p>
                    <a:p>
                      <a:pPr algn="ctr" rtl="0" fontAlgn="base"/>
                      <a:r>
                        <a:rPr lang="en-US" sz="1100">
                          <a:effectLst/>
                        </a:rPr>
                        <a:t>Model </a:t>
                      </a:r>
                      <a:endParaRPr lang="en-US" b="1" i="0">
                        <a:effectLst/>
                      </a:endParaRPr>
                    </a:p>
                  </a:txBody>
                  <a:tcPr/>
                </a:tc>
                <a:tc>
                  <a:txBody>
                    <a:bodyPr/>
                    <a:lstStyle/>
                    <a:p>
                      <a:pPr fontAlgn="t"/>
                      <a:endParaRPr lang="en-US">
                        <a:effectLst/>
                      </a:endParaRPr>
                    </a:p>
                    <a:p>
                      <a:pPr algn="ctr" rtl="0" fontAlgn="base"/>
                      <a:r>
                        <a:rPr lang="en-US" sz="1100">
                          <a:effectLst/>
                        </a:rPr>
                        <a:t>With All Features </a:t>
                      </a:r>
                      <a:endParaRPr lang="en-US" b="0" i="0">
                        <a:effectLst/>
                      </a:endParaRPr>
                    </a:p>
                  </a:txBody>
                  <a:tcPr/>
                </a:tc>
                <a:tc>
                  <a:txBody>
                    <a:bodyPr/>
                    <a:lstStyle/>
                    <a:p>
                      <a:pPr fontAlgn="t"/>
                      <a:endParaRPr lang="en-US">
                        <a:effectLst/>
                      </a:endParaRPr>
                    </a:p>
                    <a:p>
                      <a:pPr algn="ctr" rtl="0" fontAlgn="base"/>
                      <a:r>
                        <a:rPr lang="en-US" sz="1100">
                          <a:effectLst/>
                        </a:rPr>
                        <a:t>Feature Selection </a:t>
                      </a:r>
                      <a:endParaRPr lang="en-US" b="0" i="0">
                        <a:effectLst/>
                      </a:endParaRPr>
                    </a:p>
                  </a:txBody>
                  <a:tcPr/>
                </a:tc>
                <a:tc>
                  <a:txBody>
                    <a:bodyPr/>
                    <a:lstStyle/>
                    <a:p>
                      <a:pPr fontAlgn="t"/>
                      <a:endParaRPr lang="en-US">
                        <a:effectLst/>
                      </a:endParaRPr>
                    </a:p>
                    <a:p>
                      <a:pPr algn="ctr" rtl="0" fontAlgn="base"/>
                      <a:r>
                        <a:rPr lang="en-US" sz="1100">
                          <a:effectLst/>
                        </a:rPr>
                        <a:t>PCA </a:t>
                      </a:r>
                      <a:endParaRPr lang="en-US" b="0" i="0">
                        <a:effectLst/>
                      </a:endParaRPr>
                    </a:p>
                  </a:txBody>
                  <a:tcPr/>
                </a:tc>
                <a:extLst>
                  <a:ext uri="{0D108BD9-81ED-4DB2-BD59-A6C34878D82A}">
                    <a16:rowId xmlns:a16="http://schemas.microsoft.com/office/drawing/2014/main" val="849190956"/>
                  </a:ext>
                </a:extLst>
              </a:tr>
              <a:tr h="697898">
                <a:tc>
                  <a:txBody>
                    <a:bodyPr/>
                    <a:lstStyle/>
                    <a:p>
                      <a:pPr fontAlgn="t"/>
                      <a:endParaRPr lang="en-US">
                        <a:effectLst/>
                      </a:endParaRPr>
                    </a:p>
                    <a:p>
                      <a:pPr algn="l" rtl="0" fontAlgn="base"/>
                      <a:r>
                        <a:rPr lang="en-US" sz="1100">
                          <a:effectLst/>
                        </a:rPr>
                        <a:t>Random Forest Regressor  </a:t>
                      </a:r>
                      <a:endParaRPr lang="en-US" b="1" i="0">
                        <a:effectLst/>
                      </a:endParaRPr>
                    </a:p>
                  </a:txBody>
                  <a:tcPr/>
                </a:tc>
                <a:tc>
                  <a:txBody>
                    <a:bodyPr/>
                    <a:lstStyle/>
                    <a:p>
                      <a:pPr fontAlgn="t"/>
                      <a:endParaRPr lang="en-US">
                        <a:effectLst/>
                      </a:endParaRPr>
                    </a:p>
                    <a:p>
                      <a:pPr algn="ctr" rtl="0" fontAlgn="base"/>
                      <a:r>
                        <a:rPr lang="en-US" sz="1100">
                          <a:effectLst/>
                        </a:rPr>
                        <a:t>0.87 </a:t>
                      </a:r>
                      <a:endParaRPr lang="en-US" b="0" i="0">
                        <a:effectLst/>
                      </a:endParaRPr>
                    </a:p>
                  </a:txBody>
                  <a:tcPr/>
                </a:tc>
                <a:tc>
                  <a:txBody>
                    <a:bodyPr/>
                    <a:lstStyle/>
                    <a:p>
                      <a:pPr fontAlgn="t"/>
                      <a:endParaRPr lang="en-US">
                        <a:effectLst/>
                      </a:endParaRPr>
                    </a:p>
                    <a:p>
                      <a:pPr algn="ctr" rtl="0" fontAlgn="base"/>
                      <a:r>
                        <a:rPr lang="en-US" sz="1100">
                          <a:effectLst/>
                        </a:rPr>
                        <a:t>0.88 </a:t>
                      </a:r>
                      <a:endParaRPr lang="en-US" b="0" i="0">
                        <a:effectLst/>
                      </a:endParaRPr>
                    </a:p>
                  </a:txBody>
                  <a:tcPr/>
                </a:tc>
                <a:tc>
                  <a:txBody>
                    <a:bodyPr/>
                    <a:lstStyle/>
                    <a:p>
                      <a:pPr fontAlgn="t"/>
                      <a:endParaRPr lang="en-US">
                        <a:effectLst/>
                      </a:endParaRPr>
                    </a:p>
                    <a:p>
                      <a:pPr algn="ctr" rtl="0" fontAlgn="base"/>
                      <a:r>
                        <a:rPr lang="en-US" sz="1100">
                          <a:effectLst/>
                        </a:rPr>
                        <a:t>0.80 </a:t>
                      </a:r>
                      <a:endParaRPr lang="en-US" b="0" i="0">
                        <a:effectLst/>
                      </a:endParaRPr>
                    </a:p>
                  </a:txBody>
                  <a:tcPr/>
                </a:tc>
                <a:extLst>
                  <a:ext uri="{0D108BD9-81ED-4DB2-BD59-A6C34878D82A}">
                    <a16:rowId xmlns:a16="http://schemas.microsoft.com/office/drawing/2014/main" val="2676277943"/>
                  </a:ext>
                </a:extLst>
              </a:tr>
              <a:tr h="697898">
                <a:tc>
                  <a:txBody>
                    <a:bodyPr/>
                    <a:lstStyle/>
                    <a:p>
                      <a:pPr fontAlgn="t"/>
                      <a:endParaRPr lang="en-US">
                        <a:effectLst/>
                      </a:endParaRPr>
                    </a:p>
                    <a:p>
                      <a:pPr algn="l" rtl="0" fontAlgn="base"/>
                      <a:r>
                        <a:rPr lang="en-US" sz="1100">
                          <a:effectLst/>
                        </a:rPr>
                        <a:t>Gradient Boosting Regressor </a:t>
                      </a:r>
                      <a:endParaRPr lang="en-US" b="1" i="0">
                        <a:effectLst/>
                      </a:endParaRPr>
                    </a:p>
                  </a:txBody>
                  <a:tcPr/>
                </a:tc>
                <a:tc>
                  <a:txBody>
                    <a:bodyPr/>
                    <a:lstStyle/>
                    <a:p>
                      <a:pPr fontAlgn="t"/>
                      <a:endParaRPr lang="en-US">
                        <a:effectLst/>
                      </a:endParaRPr>
                    </a:p>
                    <a:p>
                      <a:pPr algn="ctr" rtl="0" fontAlgn="base"/>
                      <a:r>
                        <a:rPr lang="en-US" sz="1400">
                          <a:effectLst/>
                        </a:rPr>
                        <a:t>0.88 </a:t>
                      </a:r>
                      <a:endParaRPr lang="en-US" b="0" i="0">
                        <a:effectLst/>
                      </a:endParaRPr>
                    </a:p>
                  </a:txBody>
                  <a:tcPr/>
                </a:tc>
                <a:tc>
                  <a:txBody>
                    <a:bodyPr/>
                    <a:lstStyle/>
                    <a:p>
                      <a:pPr fontAlgn="t"/>
                      <a:endParaRPr lang="en-US">
                        <a:effectLst/>
                      </a:endParaRPr>
                    </a:p>
                    <a:p>
                      <a:pPr algn="ctr" rtl="0" fontAlgn="base"/>
                      <a:r>
                        <a:rPr lang="en-US" sz="1400">
                          <a:effectLst/>
                        </a:rPr>
                        <a:t>0.89 </a:t>
                      </a:r>
                      <a:endParaRPr lang="en-US" sz="1400" b="0" i="0">
                        <a:effectLst/>
                      </a:endParaRPr>
                    </a:p>
                  </a:txBody>
                  <a:tcPr/>
                </a:tc>
                <a:tc>
                  <a:txBody>
                    <a:bodyPr/>
                    <a:lstStyle/>
                    <a:p>
                      <a:pPr fontAlgn="t"/>
                      <a:endParaRPr lang="en-US">
                        <a:effectLst/>
                      </a:endParaRPr>
                    </a:p>
                    <a:p>
                      <a:pPr algn="ctr" rtl="0" fontAlgn="base"/>
                      <a:r>
                        <a:rPr lang="en-US" sz="1400">
                          <a:effectLst/>
                        </a:rPr>
                        <a:t>0.83 </a:t>
                      </a:r>
                      <a:endParaRPr lang="en-US" sz="1400" b="0" i="0">
                        <a:effectLst/>
                      </a:endParaRPr>
                    </a:p>
                  </a:txBody>
                  <a:tcPr/>
                </a:tc>
                <a:extLst>
                  <a:ext uri="{0D108BD9-81ED-4DB2-BD59-A6C34878D82A}">
                    <a16:rowId xmlns:a16="http://schemas.microsoft.com/office/drawing/2014/main" val="391462658"/>
                  </a:ext>
                </a:extLst>
              </a:tr>
              <a:tr h="1004974">
                <a:tc>
                  <a:txBody>
                    <a:bodyPr/>
                    <a:lstStyle/>
                    <a:p>
                      <a:pPr fontAlgn="t"/>
                      <a:endParaRPr lang="en-US">
                        <a:effectLst/>
                      </a:endParaRPr>
                    </a:p>
                    <a:p>
                      <a:pPr algn="l" rtl="0" fontAlgn="base"/>
                      <a:r>
                        <a:rPr lang="en-US" sz="1100">
                          <a:effectLst/>
                        </a:rPr>
                        <a:t>Neural Network (With Hyperparameter Tuning) </a:t>
                      </a:r>
                      <a:endParaRPr lang="en-US" b="1" i="0">
                        <a:effectLst/>
                      </a:endParaRPr>
                    </a:p>
                  </a:txBody>
                  <a:tcPr/>
                </a:tc>
                <a:tc>
                  <a:txBody>
                    <a:bodyPr/>
                    <a:lstStyle/>
                    <a:p>
                      <a:pPr fontAlgn="t"/>
                      <a:endParaRPr lang="en-US">
                        <a:effectLst/>
                      </a:endParaRPr>
                    </a:p>
                    <a:p>
                      <a:pPr algn="ctr" rtl="0" fontAlgn="base"/>
                      <a:r>
                        <a:rPr lang="en-US" sz="1100">
                          <a:effectLst/>
                        </a:rPr>
                        <a:t>0.82 </a:t>
                      </a:r>
                      <a:endParaRPr lang="en-US" b="0" i="0">
                        <a:effectLst/>
                      </a:endParaRPr>
                    </a:p>
                  </a:txBody>
                  <a:tcPr/>
                </a:tc>
                <a:tc>
                  <a:txBody>
                    <a:bodyPr/>
                    <a:lstStyle/>
                    <a:p>
                      <a:pPr fontAlgn="t"/>
                      <a:endParaRPr lang="en-US">
                        <a:effectLst/>
                      </a:endParaRPr>
                    </a:p>
                    <a:p>
                      <a:pPr algn="ctr" rtl="0" fontAlgn="base"/>
                      <a:r>
                        <a:rPr lang="en-US" sz="1100">
                          <a:effectLst/>
                        </a:rPr>
                        <a:t>  </a:t>
                      </a:r>
                      <a:endParaRPr lang="en-US" b="0" i="0">
                        <a:effectLst/>
                      </a:endParaRPr>
                    </a:p>
                  </a:txBody>
                  <a:tcPr/>
                </a:tc>
                <a:tc>
                  <a:txBody>
                    <a:bodyPr/>
                    <a:lstStyle/>
                    <a:p>
                      <a:pPr fontAlgn="t"/>
                      <a:endParaRPr lang="en-US">
                        <a:effectLst/>
                      </a:endParaRPr>
                    </a:p>
                    <a:p>
                      <a:pPr algn="ctr" rtl="0" fontAlgn="base"/>
                      <a:r>
                        <a:rPr lang="en-US" sz="1100">
                          <a:effectLst/>
                        </a:rPr>
                        <a:t>0.70 </a:t>
                      </a:r>
                      <a:endParaRPr lang="en-US" b="0" i="0">
                        <a:effectLst/>
                      </a:endParaRPr>
                    </a:p>
                  </a:txBody>
                  <a:tcPr/>
                </a:tc>
                <a:extLst>
                  <a:ext uri="{0D108BD9-81ED-4DB2-BD59-A6C34878D82A}">
                    <a16:rowId xmlns:a16="http://schemas.microsoft.com/office/drawing/2014/main" val="2976504612"/>
                  </a:ext>
                </a:extLst>
              </a:tr>
            </a:tbl>
          </a:graphicData>
        </a:graphic>
      </p:graphicFrame>
      <p:graphicFrame>
        <p:nvGraphicFramePr>
          <p:cNvPr id="7" name="Table 6">
            <a:extLst>
              <a:ext uri="{FF2B5EF4-FFF2-40B4-BE49-F238E27FC236}">
                <a16:creationId xmlns:a16="http://schemas.microsoft.com/office/drawing/2014/main" id="{CC7AC5C2-230E-469A-829C-98FF6AD294B6}"/>
              </a:ext>
            </a:extLst>
          </p:cNvPr>
          <p:cNvGraphicFramePr>
            <a:graphicFrameLocks noGrp="1"/>
          </p:cNvGraphicFramePr>
          <p:nvPr>
            <p:extLst>
              <p:ext uri="{D42A27DB-BD31-4B8C-83A1-F6EECF244321}">
                <p14:modId xmlns:p14="http://schemas.microsoft.com/office/powerpoint/2010/main" val="2894061350"/>
              </p:ext>
            </p:extLst>
          </p:nvPr>
        </p:nvGraphicFramePr>
        <p:xfrm>
          <a:off x="3808120" y="1948636"/>
          <a:ext cx="4306531" cy="4286388"/>
        </p:xfrm>
        <a:graphic>
          <a:graphicData uri="http://schemas.openxmlformats.org/drawingml/2006/table">
            <a:tbl>
              <a:tblPr firstRow="1" bandRow="1">
                <a:tableStyleId>{5C22544A-7EE6-4342-B048-85BDC9FD1C3A}</a:tableStyleId>
              </a:tblPr>
              <a:tblGrid>
                <a:gridCol w="1596805">
                  <a:extLst>
                    <a:ext uri="{9D8B030D-6E8A-4147-A177-3AD203B41FA5}">
                      <a16:colId xmlns:a16="http://schemas.microsoft.com/office/drawing/2014/main" val="3359665926"/>
                    </a:ext>
                  </a:extLst>
                </a:gridCol>
                <a:gridCol w="1036885">
                  <a:extLst>
                    <a:ext uri="{9D8B030D-6E8A-4147-A177-3AD203B41FA5}">
                      <a16:colId xmlns:a16="http://schemas.microsoft.com/office/drawing/2014/main" val="1401790248"/>
                    </a:ext>
                  </a:extLst>
                </a:gridCol>
                <a:gridCol w="959555">
                  <a:extLst>
                    <a:ext uri="{9D8B030D-6E8A-4147-A177-3AD203B41FA5}">
                      <a16:colId xmlns:a16="http://schemas.microsoft.com/office/drawing/2014/main" val="1131610776"/>
                    </a:ext>
                  </a:extLst>
                </a:gridCol>
                <a:gridCol w="713286">
                  <a:extLst>
                    <a:ext uri="{9D8B030D-6E8A-4147-A177-3AD203B41FA5}">
                      <a16:colId xmlns:a16="http://schemas.microsoft.com/office/drawing/2014/main" val="2010009740"/>
                    </a:ext>
                  </a:extLst>
                </a:gridCol>
              </a:tblGrid>
              <a:tr h="611481">
                <a:tc gridSpan="4">
                  <a:txBody>
                    <a:bodyPr/>
                    <a:lstStyle/>
                    <a:p>
                      <a:pPr fontAlgn="t"/>
                      <a:endParaRPr lang="en-US">
                        <a:effectLst/>
                      </a:endParaRPr>
                    </a:p>
                    <a:p>
                      <a:pPr algn="ctr" rtl="0" fontAlgn="base"/>
                      <a:r>
                        <a:rPr lang="en-US" sz="1100">
                          <a:effectLst/>
                        </a:rPr>
                        <a:t>Results for Sales Dataset 2019 </a:t>
                      </a:r>
                      <a:endParaRPr lang="en-US" b="1">
                        <a:solidFill>
                          <a:srgbClr val="FFFFFF"/>
                        </a:solidFill>
                        <a:effectLst/>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00298678"/>
                  </a:ext>
                </a:extLst>
              </a:tr>
              <a:tr h="611481">
                <a:tc gridSpan="4">
                  <a:txBody>
                    <a:bodyPr/>
                    <a:lstStyle/>
                    <a:p>
                      <a:pPr fontAlgn="t"/>
                      <a:endParaRPr lang="en-US">
                        <a:effectLst/>
                      </a:endParaRPr>
                    </a:p>
                    <a:p>
                      <a:pPr algn="ctr" rtl="0" fontAlgn="base"/>
                      <a:r>
                        <a:rPr lang="en-US" sz="1100">
                          <a:effectLst/>
                        </a:rPr>
                        <a:t>Evaluation Metric: R Squared </a:t>
                      </a:r>
                      <a:endParaRPr lang="en-US" b="1">
                        <a:effectLst/>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48988889"/>
                  </a:ext>
                </a:extLst>
              </a:tr>
              <a:tr h="709818">
                <a:tc>
                  <a:txBody>
                    <a:bodyPr/>
                    <a:lstStyle/>
                    <a:p>
                      <a:pPr fontAlgn="t"/>
                      <a:endParaRPr lang="en-US">
                        <a:effectLst/>
                      </a:endParaRPr>
                    </a:p>
                    <a:p>
                      <a:pPr algn="ctr" rtl="0" fontAlgn="base"/>
                      <a:r>
                        <a:rPr lang="en-US" sz="1100">
                          <a:effectLst/>
                        </a:rPr>
                        <a:t>Model </a:t>
                      </a:r>
                      <a:endParaRPr lang="en-US" b="1">
                        <a:effectLst/>
                      </a:endParaRPr>
                    </a:p>
                  </a:txBody>
                  <a:tcPr/>
                </a:tc>
                <a:tc>
                  <a:txBody>
                    <a:bodyPr/>
                    <a:lstStyle/>
                    <a:p>
                      <a:pPr fontAlgn="t"/>
                      <a:endParaRPr lang="en-US">
                        <a:effectLst/>
                      </a:endParaRPr>
                    </a:p>
                    <a:p>
                      <a:pPr algn="ctr" rtl="0" fontAlgn="base"/>
                      <a:r>
                        <a:rPr lang="en-US" sz="1100">
                          <a:effectLst/>
                        </a:rPr>
                        <a:t>With All Features </a:t>
                      </a:r>
                      <a:endParaRPr lang="en-US">
                        <a:effectLst/>
                      </a:endParaRPr>
                    </a:p>
                  </a:txBody>
                  <a:tcPr/>
                </a:tc>
                <a:tc>
                  <a:txBody>
                    <a:bodyPr/>
                    <a:lstStyle/>
                    <a:p>
                      <a:pPr fontAlgn="t"/>
                      <a:endParaRPr lang="en-US">
                        <a:effectLst/>
                      </a:endParaRPr>
                    </a:p>
                    <a:p>
                      <a:pPr algn="ctr" rtl="0" fontAlgn="base"/>
                      <a:r>
                        <a:rPr lang="en-US" sz="1100">
                          <a:effectLst/>
                        </a:rPr>
                        <a:t>Feature Selection </a:t>
                      </a:r>
                      <a:endParaRPr lang="en-US">
                        <a:effectLst/>
                      </a:endParaRPr>
                    </a:p>
                  </a:txBody>
                  <a:tcPr/>
                </a:tc>
                <a:tc>
                  <a:txBody>
                    <a:bodyPr/>
                    <a:lstStyle/>
                    <a:p>
                      <a:pPr fontAlgn="t"/>
                      <a:endParaRPr lang="en-US">
                        <a:effectLst/>
                      </a:endParaRPr>
                    </a:p>
                    <a:p>
                      <a:pPr algn="ctr" rtl="0" fontAlgn="base"/>
                      <a:r>
                        <a:rPr lang="en-US" sz="1100">
                          <a:effectLst/>
                        </a:rPr>
                        <a:t>PCA </a:t>
                      </a:r>
                      <a:endParaRPr lang="en-US">
                        <a:effectLst/>
                      </a:endParaRPr>
                    </a:p>
                  </a:txBody>
                  <a:tcPr/>
                </a:tc>
                <a:extLst>
                  <a:ext uri="{0D108BD9-81ED-4DB2-BD59-A6C34878D82A}">
                    <a16:rowId xmlns:a16="http://schemas.microsoft.com/office/drawing/2014/main" val="1566575299"/>
                  </a:ext>
                </a:extLst>
              </a:tr>
              <a:tr h="709818">
                <a:tc>
                  <a:txBody>
                    <a:bodyPr/>
                    <a:lstStyle/>
                    <a:p>
                      <a:pPr fontAlgn="t"/>
                      <a:endParaRPr lang="en-US">
                        <a:effectLst/>
                      </a:endParaRPr>
                    </a:p>
                    <a:p>
                      <a:pPr rtl="0" fontAlgn="base"/>
                      <a:r>
                        <a:rPr lang="en-US" sz="1100">
                          <a:effectLst/>
                        </a:rPr>
                        <a:t>Random Forest Regressor </a:t>
                      </a:r>
                      <a:endParaRPr lang="en-US" b="1">
                        <a:effectLst/>
                      </a:endParaRPr>
                    </a:p>
                  </a:txBody>
                  <a:tcPr/>
                </a:tc>
                <a:tc>
                  <a:txBody>
                    <a:bodyPr/>
                    <a:lstStyle/>
                    <a:p>
                      <a:pPr fontAlgn="t"/>
                      <a:endParaRPr lang="en-US">
                        <a:effectLst/>
                      </a:endParaRPr>
                    </a:p>
                    <a:p>
                      <a:pPr algn="ctr" rtl="0" fontAlgn="base"/>
                      <a:r>
                        <a:rPr lang="en-US" sz="1400">
                          <a:effectLst/>
                        </a:rPr>
                        <a:t>0.90</a:t>
                      </a:r>
                      <a:r>
                        <a:rPr lang="en-US" sz="1100">
                          <a:effectLst/>
                        </a:rPr>
                        <a:t> </a:t>
                      </a:r>
                      <a:endParaRPr lang="en-US">
                        <a:effectLst/>
                      </a:endParaRPr>
                    </a:p>
                  </a:txBody>
                  <a:tcPr/>
                </a:tc>
                <a:tc>
                  <a:txBody>
                    <a:bodyPr/>
                    <a:lstStyle/>
                    <a:p>
                      <a:pPr fontAlgn="t"/>
                      <a:endParaRPr lang="en-US">
                        <a:effectLst/>
                      </a:endParaRPr>
                    </a:p>
                    <a:p>
                      <a:pPr algn="ctr" rtl="0" fontAlgn="base"/>
                      <a:r>
                        <a:rPr lang="en-US" sz="1400">
                          <a:effectLst/>
                        </a:rPr>
                        <a:t>0.90</a:t>
                      </a:r>
                      <a:r>
                        <a:rPr lang="en-US" sz="1100">
                          <a:effectLst/>
                        </a:rPr>
                        <a:t> </a:t>
                      </a:r>
                      <a:endParaRPr lang="en-US">
                        <a:effectLst/>
                      </a:endParaRPr>
                    </a:p>
                  </a:txBody>
                  <a:tcPr/>
                </a:tc>
                <a:tc>
                  <a:txBody>
                    <a:bodyPr/>
                    <a:lstStyle/>
                    <a:p>
                      <a:pPr fontAlgn="t"/>
                      <a:endParaRPr lang="en-US">
                        <a:effectLst/>
                      </a:endParaRPr>
                    </a:p>
                    <a:p>
                      <a:pPr algn="ctr" rtl="0" fontAlgn="base"/>
                      <a:r>
                        <a:rPr lang="en-US" sz="1400">
                          <a:effectLst/>
                        </a:rPr>
                        <a:t>0.82</a:t>
                      </a:r>
                      <a:r>
                        <a:rPr lang="en-US" sz="1100">
                          <a:effectLst/>
                        </a:rPr>
                        <a:t>  </a:t>
                      </a:r>
                      <a:endParaRPr lang="en-US">
                        <a:effectLst/>
                      </a:endParaRPr>
                    </a:p>
                  </a:txBody>
                  <a:tcPr/>
                </a:tc>
                <a:extLst>
                  <a:ext uri="{0D108BD9-81ED-4DB2-BD59-A6C34878D82A}">
                    <a16:rowId xmlns:a16="http://schemas.microsoft.com/office/drawing/2014/main" val="3228798770"/>
                  </a:ext>
                </a:extLst>
              </a:tr>
              <a:tr h="709818">
                <a:tc>
                  <a:txBody>
                    <a:bodyPr/>
                    <a:lstStyle/>
                    <a:p>
                      <a:pPr fontAlgn="t"/>
                      <a:endParaRPr lang="en-US">
                        <a:effectLst/>
                      </a:endParaRPr>
                    </a:p>
                    <a:p>
                      <a:pPr rtl="0" fontAlgn="base"/>
                      <a:r>
                        <a:rPr lang="en-US" sz="1100">
                          <a:effectLst/>
                        </a:rPr>
                        <a:t>Gradient Boosting Regressor </a:t>
                      </a:r>
                      <a:endParaRPr lang="en-US" b="1">
                        <a:effectLst/>
                      </a:endParaRPr>
                    </a:p>
                  </a:txBody>
                  <a:tcPr/>
                </a:tc>
                <a:tc>
                  <a:txBody>
                    <a:bodyPr/>
                    <a:lstStyle/>
                    <a:p>
                      <a:pPr fontAlgn="t"/>
                      <a:endParaRPr lang="en-US">
                        <a:effectLst/>
                      </a:endParaRPr>
                    </a:p>
                    <a:p>
                      <a:pPr algn="ctr" rtl="0" fontAlgn="base"/>
                      <a:r>
                        <a:rPr lang="en-US" sz="1100">
                          <a:effectLst/>
                        </a:rPr>
                        <a:t>0.89 </a:t>
                      </a:r>
                      <a:endParaRPr lang="en-US">
                        <a:effectLst/>
                      </a:endParaRPr>
                    </a:p>
                  </a:txBody>
                  <a:tcPr/>
                </a:tc>
                <a:tc>
                  <a:txBody>
                    <a:bodyPr/>
                    <a:lstStyle/>
                    <a:p>
                      <a:pPr fontAlgn="t"/>
                      <a:endParaRPr lang="en-US">
                        <a:effectLst/>
                      </a:endParaRPr>
                    </a:p>
                    <a:p>
                      <a:pPr algn="ctr" rtl="0" fontAlgn="base"/>
                      <a:r>
                        <a:rPr lang="en-US" sz="1100">
                          <a:effectLst/>
                        </a:rPr>
                        <a:t>0.89 </a:t>
                      </a:r>
                      <a:endParaRPr lang="en-US">
                        <a:effectLst/>
                      </a:endParaRPr>
                    </a:p>
                  </a:txBody>
                  <a:tcPr/>
                </a:tc>
                <a:tc>
                  <a:txBody>
                    <a:bodyPr/>
                    <a:lstStyle/>
                    <a:p>
                      <a:pPr fontAlgn="t"/>
                      <a:endParaRPr lang="en-US">
                        <a:effectLst/>
                      </a:endParaRPr>
                    </a:p>
                    <a:p>
                      <a:pPr algn="ctr" rtl="0" fontAlgn="base"/>
                      <a:r>
                        <a:rPr lang="en-US" sz="1100">
                          <a:effectLst/>
                        </a:rPr>
                        <a:t>0.80 </a:t>
                      </a:r>
                      <a:endParaRPr lang="en-US">
                        <a:effectLst/>
                      </a:endParaRPr>
                    </a:p>
                  </a:txBody>
                  <a:tcPr/>
                </a:tc>
                <a:extLst>
                  <a:ext uri="{0D108BD9-81ED-4DB2-BD59-A6C34878D82A}">
                    <a16:rowId xmlns:a16="http://schemas.microsoft.com/office/drawing/2014/main" val="1334364880"/>
                  </a:ext>
                </a:extLst>
              </a:tr>
              <a:tr h="933972">
                <a:tc>
                  <a:txBody>
                    <a:bodyPr/>
                    <a:lstStyle/>
                    <a:p>
                      <a:pPr fontAlgn="t"/>
                      <a:endParaRPr lang="en-US">
                        <a:effectLst/>
                      </a:endParaRPr>
                    </a:p>
                    <a:p>
                      <a:pPr rtl="0" fontAlgn="base"/>
                      <a:r>
                        <a:rPr lang="en-US" sz="1100">
                          <a:effectLst/>
                        </a:rPr>
                        <a:t>Neural Network (With Hyperparameter Tuning) </a:t>
                      </a:r>
                      <a:endParaRPr lang="en-US" b="1">
                        <a:effectLst/>
                      </a:endParaRPr>
                    </a:p>
                  </a:txBody>
                  <a:tcPr/>
                </a:tc>
                <a:tc>
                  <a:txBody>
                    <a:bodyPr/>
                    <a:lstStyle/>
                    <a:p>
                      <a:pPr fontAlgn="t"/>
                      <a:endParaRPr lang="en-US">
                        <a:effectLst/>
                      </a:endParaRPr>
                    </a:p>
                    <a:p>
                      <a:pPr algn="ctr" rtl="0" fontAlgn="base"/>
                      <a:r>
                        <a:rPr lang="en-US" sz="1100">
                          <a:effectLst/>
                        </a:rPr>
                        <a:t>0.80 </a:t>
                      </a:r>
                      <a:endParaRPr lang="en-US">
                        <a:effectLst/>
                      </a:endParaRPr>
                    </a:p>
                  </a:txBody>
                  <a:tcPr/>
                </a:tc>
                <a:tc>
                  <a:txBody>
                    <a:bodyPr/>
                    <a:lstStyle/>
                    <a:p>
                      <a:pPr fontAlgn="t"/>
                      <a:endParaRPr lang="en-US">
                        <a:effectLst/>
                      </a:endParaRPr>
                    </a:p>
                    <a:p>
                      <a:pPr algn="ctr" rtl="0" fontAlgn="base"/>
                      <a:r>
                        <a:rPr lang="en-US" sz="1100">
                          <a:effectLst/>
                        </a:rPr>
                        <a:t>  </a:t>
                      </a:r>
                      <a:endParaRPr lang="en-US">
                        <a:effectLst/>
                      </a:endParaRPr>
                    </a:p>
                  </a:txBody>
                  <a:tcPr/>
                </a:tc>
                <a:tc>
                  <a:txBody>
                    <a:bodyPr/>
                    <a:lstStyle/>
                    <a:p>
                      <a:pPr fontAlgn="t"/>
                      <a:endParaRPr lang="en-US">
                        <a:effectLst/>
                      </a:endParaRPr>
                    </a:p>
                    <a:p>
                      <a:pPr algn="ctr" rtl="0" fontAlgn="base"/>
                      <a:r>
                        <a:rPr lang="en-US" sz="1100">
                          <a:effectLst/>
                        </a:rPr>
                        <a:t> 0.72 </a:t>
                      </a:r>
                      <a:endParaRPr lang="en-US">
                        <a:effectLst/>
                      </a:endParaRPr>
                    </a:p>
                  </a:txBody>
                  <a:tcPr/>
                </a:tc>
                <a:extLst>
                  <a:ext uri="{0D108BD9-81ED-4DB2-BD59-A6C34878D82A}">
                    <a16:rowId xmlns:a16="http://schemas.microsoft.com/office/drawing/2014/main" val="2756811623"/>
                  </a:ext>
                </a:extLst>
              </a:tr>
            </a:tbl>
          </a:graphicData>
        </a:graphic>
      </p:graphicFrame>
      <p:sp>
        <p:nvSpPr>
          <p:cNvPr id="4" name="Content Placeholder 2">
            <a:extLst>
              <a:ext uri="{FF2B5EF4-FFF2-40B4-BE49-F238E27FC236}">
                <a16:creationId xmlns:a16="http://schemas.microsoft.com/office/drawing/2014/main" id="{2FEA512D-CBD5-6F49-CAF2-208C95E887AC}"/>
              </a:ext>
            </a:extLst>
          </p:cNvPr>
          <p:cNvSpPr txBox="1">
            <a:spLocks/>
          </p:cNvSpPr>
          <p:nvPr/>
        </p:nvSpPr>
        <p:spPr>
          <a:xfrm>
            <a:off x="95015" y="1940264"/>
            <a:ext cx="3479299" cy="430812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cs typeface="Calibri"/>
              </a:rPr>
              <a:t>All models relatively did well for both years</a:t>
            </a:r>
          </a:p>
          <a:p>
            <a:r>
              <a:rPr lang="en-US" sz="2000">
                <a:cs typeface="Calibri"/>
              </a:rPr>
              <a:t>PCA application reduced model fit.</a:t>
            </a:r>
          </a:p>
          <a:p>
            <a:r>
              <a:rPr lang="en-US" sz="2000">
                <a:cs typeface="Calibri"/>
              </a:rPr>
              <a:t>2019: RFM stood-out</a:t>
            </a:r>
          </a:p>
          <a:p>
            <a:r>
              <a:rPr lang="en-US" sz="2000">
                <a:cs typeface="Calibri"/>
              </a:rPr>
              <a:t>2022: GBR stood-out</a:t>
            </a:r>
          </a:p>
        </p:txBody>
      </p:sp>
    </p:spTree>
    <p:extLst>
      <p:ext uri="{BB962C8B-B14F-4D97-AF65-F5344CB8AC3E}">
        <p14:creationId xmlns:p14="http://schemas.microsoft.com/office/powerpoint/2010/main" val="1185432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3437F3-CC44-CD6B-B1A6-899E4D3A5D2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800" b="1" i="1">
                <a:ea typeface="+mj-lt"/>
                <a:cs typeface="+mj-lt"/>
              </a:rPr>
              <a:t>2019 </a:t>
            </a:r>
            <a:r>
              <a:rPr lang="en-US" sz="4800" b="1" i="1" kern="1200">
                <a:latin typeface="Calibri"/>
                <a:cs typeface="Calibri"/>
              </a:rPr>
              <a:t>Sales Data</a:t>
            </a:r>
            <a:r>
              <a:rPr lang="en-US" sz="4800" b="1" i="1">
                <a:latin typeface="Calibri"/>
                <a:cs typeface="Calibri"/>
              </a:rPr>
              <a:t> Prediction</a:t>
            </a:r>
            <a:endParaRPr lang="en-US" sz="4800" b="1" i="1" kern="1200">
              <a:latin typeface="Calibri"/>
              <a:ea typeface="Calibri"/>
              <a:cs typeface="Calibri"/>
            </a:endParaRP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a line and a red line&#10;&#10;Description automatically generated">
            <a:extLst>
              <a:ext uri="{FF2B5EF4-FFF2-40B4-BE49-F238E27FC236}">
                <a16:creationId xmlns:a16="http://schemas.microsoft.com/office/drawing/2014/main" id="{9650BE0A-4009-7EBC-5641-E8C633A05BFD}"/>
              </a:ext>
            </a:extLst>
          </p:cNvPr>
          <p:cNvPicPr>
            <a:picLocks noGrp="1" noChangeAspect="1"/>
          </p:cNvPicPr>
          <p:nvPr>
            <p:ph idx="1"/>
          </p:nvPr>
        </p:nvPicPr>
        <p:blipFill>
          <a:blip r:embed="rId2"/>
          <a:stretch>
            <a:fillRect/>
          </a:stretch>
        </p:blipFill>
        <p:spPr>
          <a:xfrm>
            <a:off x="4654296" y="1151699"/>
            <a:ext cx="7214616" cy="4527170"/>
          </a:xfrm>
          <a:prstGeom prst="rect">
            <a:avLst/>
          </a:prstGeom>
        </p:spPr>
      </p:pic>
    </p:spTree>
    <p:extLst>
      <p:ext uri="{BB962C8B-B14F-4D97-AF65-F5344CB8AC3E}">
        <p14:creationId xmlns:p14="http://schemas.microsoft.com/office/powerpoint/2010/main" val="1703908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3437F3-CC44-CD6B-B1A6-899E4D3A5D2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800" b="1" i="1">
                <a:ea typeface="+mj-lt"/>
                <a:cs typeface="+mj-lt"/>
              </a:rPr>
              <a:t>2022 </a:t>
            </a:r>
            <a:r>
              <a:rPr lang="en-US" sz="4800" b="1" i="1">
                <a:latin typeface="Calibri"/>
                <a:cs typeface="Calibri"/>
              </a:rPr>
              <a:t>Sales</a:t>
            </a:r>
            <a:r>
              <a:rPr lang="en-US" sz="4800" b="1" i="1" kern="1200">
                <a:latin typeface="Calibri"/>
                <a:cs typeface="Calibri"/>
              </a:rPr>
              <a:t> Data</a:t>
            </a:r>
            <a:r>
              <a:rPr lang="en-US" sz="4800" b="1" i="1">
                <a:latin typeface="Calibri"/>
                <a:cs typeface="Calibri"/>
              </a:rPr>
              <a:t> Prediction </a:t>
            </a:r>
            <a:endParaRPr lang="en-US"/>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D7BB26D-7F64-FF2F-9DB6-25B5796ACC91}"/>
              </a:ext>
            </a:extLst>
          </p:cNvPr>
          <p:cNvPicPr>
            <a:picLocks noGrp="1" noChangeAspect="1"/>
          </p:cNvPicPr>
          <p:nvPr>
            <p:ph idx="1"/>
          </p:nvPr>
        </p:nvPicPr>
        <p:blipFill>
          <a:blip r:embed="rId2"/>
          <a:stretch>
            <a:fillRect/>
          </a:stretch>
        </p:blipFill>
        <p:spPr>
          <a:xfrm>
            <a:off x="4654296" y="1088570"/>
            <a:ext cx="7214616" cy="4653427"/>
          </a:xfrm>
          <a:prstGeom prst="rect">
            <a:avLst/>
          </a:prstGeom>
        </p:spPr>
      </p:pic>
    </p:spTree>
    <p:extLst>
      <p:ext uri="{BB962C8B-B14F-4D97-AF65-F5344CB8AC3E}">
        <p14:creationId xmlns:p14="http://schemas.microsoft.com/office/powerpoint/2010/main" val="1607553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 name="Rectangle 10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9">
            <a:extLst>
              <a:ext uri="{FF2B5EF4-FFF2-40B4-BE49-F238E27FC236}">
                <a16:creationId xmlns:a16="http://schemas.microsoft.com/office/drawing/2014/main" id="{07E41E09-C7E8-A9EE-4CEB-56140A707973}"/>
              </a:ext>
            </a:extLst>
          </p:cNvPr>
          <p:cNvSpPr>
            <a:spLocks noGrp="1"/>
          </p:cNvSpPr>
          <p:nvPr>
            <p:ph type="title"/>
          </p:nvPr>
        </p:nvSpPr>
        <p:spPr>
          <a:xfrm>
            <a:off x="1051560" y="586822"/>
            <a:ext cx="3657600" cy="1645920"/>
          </a:xfrm>
        </p:spPr>
        <p:txBody>
          <a:bodyPr vert="horz" lIns="91440" tIns="45720" rIns="91440" bIns="45720" rtlCol="0" anchor="ctr">
            <a:normAutofit fontScale="90000"/>
          </a:bodyPr>
          <a:lstStyle/>
          <a:p>
            <a:br>
              <a:rPr lang="en-US" sz="2700" b="1" i="1"/>
            </a:br>
            <a:r>
              <a:rPr lang="en-US" sz="3800" b="1" i="1">
                <a:latin typeface="Calibri"/>
                <a:cs typeface="Calibri"/>
              </a:rPr>
              <a:t>Feature Importance Analysis:</a:t>
            </a:r>
            <a:br>
              <a:rPr lang="en-US" sz="2700" b="1" i="1"/>
            </a:br>
            <a:endParaRPr lang="en-US" sz="2700"/>
          </a:p>
        </p:txBody>
      </p:sp>
      <p:sp>
        <p:nvSpPr>
          <p:cNvPr id="105" name="Rectangle 10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7" name="Rectangle 10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descr="A graph of sales data&#10;&#10;Description automatically generated">
            <a:extLst>
              <a:ext uri="{FF2B5EF4-FFF2-40B4-BE49-F238E27FC236}">
                <a16:creationId xmlns:a16="http://schemas.microsoft.com/office/drawing/2014/main" id="{2E555246-A554-70EB-456A-9D7CFD64AF12}"/>
              </a:ext>
            </a:extLst>
          </p:cNvPr>
          <p:cNvPicPr>
            <a:picLocks noChangeAspect="1"/>
          </p:cNvPicPr>
          <p:nvPr/>
        </p:nvPicPr>
        <p:blipFill>
          <a:blip r:embed="rId2"/>
          <a:stretch>
            <a:fillRect/>
          </a:stretch>
        </p:blipFill>
        <p:spPr>
          <a:xfrm>
            <a:off x="6136013" y="3300751"/>
            <a:ext cx="5481509" cy="3220386"/>
          </a:xfrm>
          <a:prstGeom prst="rect">
            <a:avLst/>
          </a:prstGeom>
        </p:spPr>
      </p:pic>
      <p:pic>
        <p:nvPicPr>
          <p:cNvPr id="14" name="Content Placeholder 13" descr="A graph with blue bars and white text&#10;&#10;Description automatically generated">
            <a:extLst>
              <a:ext uri="{FF2B5EF4-FFF2-40B4-BE49-F238E27FC236}">
                <a16:creationId xmlns:a16="http://schemas.microsoft.com/office/drawing/2014/main" id="{46AD3FA1-41A3-D196-A4FA-166F99790FC8}"/>
              </a:ext>
            </a:extLst>
          </p:cNvPr>
          <p:cNvPicPr>
            <a:picLocks noGrp="1" noChangeAspect="1"/>
          </p:cNvPicPr>
          <p:nvPr>
            <p:ph idx="1"/>
          </p:nvPr>
        </p:nvPicPr>
        <p:blipFill>
          <a:blip r:embed="rId3"/>
          <a:stretch>
            <a:fillRect/>
          </a:stretch>
        </p:blipFill>
        <p:spPr>
          <a:xfrm>
            <a:off x="395858" y="3426615"/>
            <a:ext cx="5523082" cy="2968657"/>
          </a:xfrm>
          <a:prstGeom prst="rect">
            <a:avLst/>
          </a:prstGeom>
        </p:spPr>
      </p:pic>
      <p:sp>
        <p:nvSpPr>
          <p:cNvPr id="3" name="TextBox 2">
            <a:extLst>
              <a:ext uri="{FF2B5EF4-FFF2-40B4-BE49-F238E27FC236}">
                <a16:creationId xmlns:a16="http://schemas.microsoft.com/office/drawing/2014/main" id="{E6D76EC5-2236-A9C8-94EB-0F01A7EB01CE}"/>
              </a:ext>
            </a:extLst>
          </p:cNvPr>
          <p:cNvSpPr txBox="1"/>
          <p:nvPr/>
        </p:nvSpPr>
        <p:spPr>
          <a:xfrm>
            <a:off x="8045938" y="245793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pic>
        <p:nvPicPr>
          <p:cNvPr id="2" name="Picture 1" descr="A black background with orange and green text&#10;&#10;Description automatically generated">
            <a:extLst>
              <a:ext uri="{FF2B5EF4-FFF2-40B4-BE49-F238E27FC236}">
                <a16:creationId xmlns:a16="http://schemas.microsoft.com/office/drawing/2014/main" id="{F235AB70-C547-79DA-7CBF-C8E9CB78C5A5}"/>
              </a:ext>
            </a:extLst>
          </p:cNvPr>
          <p:cNvPicPr>
            <a:picLocks noChangeAspect="1"/>
          </p:cNvPicPr>
          <p:nvPr/>
        </p:nvPicPr>
        <p:blipFill>
          <a:blip r:embed="rId4"/>
          <a:stretch>
            <a:fillRect/>
          </a:stretch>
        </p:blipFill>
        <p:spPr>
          <a:xfrm>
            <a:off x="5064579" y="323148"/>
            <a:ext cx="6321878" cy="2143168"/>
          </a:xfrm>
          <a:prstGeom prst="rect">
            <a:avLst/>
          </a:prstGeom>
        </p:spPr>
      </p:pic>
    </p:spTree>
    <p:extLst>
      <p:ext uri="{BB962C8B-B14F-4D97-AF65-F5344CB8AC3E}">
        <p14:creationId xmlns:p14="http://schemas.microsoft.com/office/powerpoint/2010/main" val="3225326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gnifying glass showing decling performance">
            <a:extLst>
              <a:ext uri="{FF2B5EF4-FFF2-40B4-BE49-F238E27FC236}">
                <a16:creationId xmlns:a16="http://schemas.microsoft.com/office/drawing/2014/main" id="{9EF0A1A8-CD18-D1FF-98D0-D7C523A6AFE6}"/>
              </a:ext>
            </a:extLst>
          </p:cNvPr>
          <p:cNvPicPr>
            <a:picLocks noChangeAspect="1"/>
          </p:cNvPicPr>
          <p:nvPr/>
        </p:nvPicPr>
        <p:blipFill rotWithShape="1">
          <a:blip r:embed="rId2"/>
          <a:srcRect l="604" r="28256" b="-1"/>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48" name="Freeform: Shape 47">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0" name="Freeform: Shape 49">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031280-2E86-ED61-FAF0-AF1EFD6EC519}"/>
              </a:ext>
            </a:extLst>
          </p:cNvPr>
          <p:cNvSpPr>
            <a:spLocks noGrp="1"/>
          </p:cNvSpPr>
          <p:nvPr>
            <p:ph type="title"/>
          </p:nvPr>
        </p:nvSpPr>
        <p:spPr>
          <a:xfrm>
            <a:off x="374904" y="856488"/>
            <a:ext cx="4992624" cy="1243584"/>
          </a:xfrm>
        </p:spPr>
        <p:txBody>
          <a:bodyPr anchor="ctr">
            <a:normAutofit/>
          </a:bodyPr>
          <a:lstStyle/>
          <a:p>
            <a:r>
              <a:rPr lang="en-US" sz="3400" b="1" i="1">
                <a:latin typeface="Calibri"/>
                <a:cs typeface="Calibri"/>
              </a:rPr>
              <a:t>Problem 1 Conclusion: </a:t>
            </a:r>
          </a:p>
        </p:txBody>
      </p:sp>
      <p:sp>
        <p:nvSpPr>
          <p:cNvPr id="52" name="Rectangle 51">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4" name="Rectangle 53">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94DF63C3-DC5C-68BE-C10D-4FA3F82686BB}"/>
              </a:ext>
            </a:extLst>
          </p:cNvPr>
          <p:cNvSpPr>
            <a:spLocks noGrp="1"/>
          </p:cNvSpPr>
          <p:nvPr>
            <p:ph idx="1"/>
          </p:nvPr>
        </p:nvSpPr>
        <p:spPr>
          <a:xfrm>
            <a:off x="374904" y="2522949"/>
            <a:ext cx="5065776" cy="3402363"/>
          </a:xfrm>
        </p:spPr>
        <p:txBody>
          <a:bodyPr vert="horz" lIns="91440" tIns="45720" rIns="91440" bIns="45720" rtlCol="0" anchor="t">
            <a:normAutofit/>
          </a:bodyPr>
          <a:lstStyle/>
          <a:p>
            <a:pPr marL="0" indent="0">
              <a:buNone/>
            </a:pPr>
            <a:r>
              <a:rPr lang="en-US" sz="1600" b="1" i="1">
                <a:ea typeface="+mn-lt"/>
                <a:cs typeface="+mn-lt"/>
              </a:rPr>
              <a:t>Analyzing significant factors influencing residential property sales prices pre and post Covid </a:t>
            </a:r>
            <a:endParaRPr lang="en-US" sz="1600" b="1" i="1">
              <a:cs typeface="Calibri"/>
            </a:endParaRPr>
          </a:p>
          <a:p>
            <a:r>
              <a:rPr lang="en-US" sz="1600" i="1">
                <a:ea typeface="+mn-lt"/>
                <a:cs typeface="+mn-lt"/>
              </a:rPr>
              <a:t>Random Forest and Gradient Boosting Regressor outperformed other models.</a:t>
            </a:r>
            <a:endParaRPr lang="en-US" sz="1600" i="1">
              <a:ea typeface="Calibri" panose="020F0502020204030204"/>
              <a:cs typeface="Calibri"/>
            </a:endParaRPr>
          </a:p>
          <a:p>
            <a:r>
              <a:rPr lang="en-US" sz="1600" i="1">
                <a:ea typeface="+mn-lt"/>
                <a:cs typeface="+mn-lt"/>
              </a:rPr>
              <a:t>Utilized Feature Importance to understand key factors pre &amp; post-Covid</a:t>
            </a:r>
            <a:endParaRPr lang="en-US" sz="1600" i="1">
              <a:cs typeface="Calibri"/>
            </a:endParaRPr>
          </a:p>
          <a:p>
            <a:pPr lvl="1"/>
            <a:r>
              <a:rPr lang="en-US" sz="1600" b="1" i="1">
                <a:ea typeface="+mn-lt"/>
                <a:cs typeface="+mn-lt"/>
              </a:rPr>
              <a:t>Consistent Factors:</a:t>
            </a:r>
            <a:r>
              <a:rPr lang="en-US" sz="1600" i="1">
                <a:ea typeface="+mn-lt"/>
                <a:cs typeface="+mn-lt"/>
              </a:rPr>
              <a:t> Physical Age, Average School Score, ZipCode, porch square  feet, quality etc.</a:t>
            </a:r>
          </a:p>
          <a:p>
            <a:pPr lvl="1"/>
            <a:r>
              <a:rPr lang="en-US" sz="1600" b="1" i="1">
                <a:ea typeface="+mn-lt"/>
                <a:cs typeface="+mn-lt"/>
              </a:rPr>
              <a:t>Post Covid Emerging Factors:</a:t>
            </a:r>
            <a:r>
              <a:rPr lang="en-US" sz="1600" i="1">
                <a:ea typeface="+mn-lt"/>
                <a:cs typeface="+mn-lt"/>
              </a:rPr>
              <a:t> </a:t>
            </a:r>
            <a:r>
              <a:rPr lang="en-US" sz="1600" i="1">
                <a:cs typeface="Calibri"/>
              </a:rPr>
              <a:t>HVAC, Bedrooms, Fireplaces</a:t>
            </a:r>
            <a:endParaRPr lang="en-US" sz="1600" i="1">
              <a:ea typeface="Calibri"/>
              <a:cs typeface="Calibri"/>
            </a:endParaRPr>
          </a:p>
          <a:p>
            <a:r>
              <a:rPr lang="en-US" sz="1600" i="1">
                <a:ea typeface="+mn-lt"/>
                <a:cs typeface="+mn-lt"/>
              </a:rPr>
              <a:t>Emerging and traditional factors reshape real estate in response to evolving needs.</a:t>
            </a:r>
            <a:endParaRPr lang="en-US" sz="1600" i="1">
              <a:cs typeface="Calibri"/>
            </a:endParaRPr>
          </a:p>
          <a:p>
            <a:pPr lvl="1"/>
            <a:endParaRPr lang="en-US" sz="1600">
              <a:ea typeface="+mn-lt"/>
              <a:cs typeface="+mn-lt"/>
            </a:endParaRPr>
          </a:p>
          <a:p>
            <a:endParaRPr lang="en-US" sz="1600">
              <a:cs typeface="Calibri" panose="020F0502020204030204"/>
            </a:endParaRPr>
          </a:p>
          <a:p>
            <a:endParaRPr lang="en-US" sz="1600">
              <a:ea typeface="Calibri"/>
              <a:cs typeface="Calibri" panose="020F0502020204030204"/>
            </a:endParaRPr>
          </a:p>
          <a:p>
            <a:endParaRPr lang="en-US" sz="1600">
              <a:cs typeface="Calibri" panose="020F0502020204030204"/>
            </a:endParaRPr>
          </a:p>
          <a:p>
            <a:pPr marL="0" indent="0">
              <a:buNone/>
            </a:pPr>
            <a:endParaRPr lang="en-US" sz="1600">
              <a:ea typeface="Calibri" panose="020F0502020204030204"/>
              <a:cs typeface="Calibri" panose="020F0502020204030204"/>
            </a:endParaRPr>
          </a:p>
          <a:p>
            <a:pPr marL="0" indent="0">
              <a:buNone/>
            </a:pPr>
            <a:endParaRPr lang="en-US" sz="1600">
              <a:cs typeface="Calibri" panose="020F0502020204030204"/>
            </a:endParaRPr>
          </a:p>
          <a:p>
            <a:pPr marL="0" indent="0">
              <a:buNone/>
            </a:pPr>
            <a:endParaRPr lang="en-US" sz="1600">
              <a:cs typeface="Calibri" panose="020F0502020204030204"/>
            </a:endParaRPr>
          </a:p>
          <a:p>
            <a:pPr marL="0" indent="0">
              <a:buNone/>
            </a:pPr>
            <a:endParaRPr lang="en-US" sz="1600">
              <a:cs typeface="Calibri" panose="020F0502020204030204"/>
            </a:endParaRPr>
          </a:p>
          <a:p>
            <a:endParaRPr lang="en-US" sz="1600">
              <a:ea typeface="Calibri" panose="020F0502020204030204"/>
              <a:cs typeface="Calibri" panose="020F0502020204030204"/>
            </a:endParaRPr>
          </a:p>
          <a:p>
            <a:endParaRPr lang="en-US" sz="1600">
              <a:ea typeface="Calibri" panose="020F0502020204030204"/>
              <a:cs typeface="Calibri" panose="020F0502020204030204"/>
            </a:endParaRPr>
          </a:p>
          <a:p>
            <a:endParaRPr lang="en-US" sz="1600">
              <a:ea typeface="Calibri" panose="020F0502020204030204"/>
              <a:cs typeface="Calibri" panose="020F0502020204030204"/>
            </a:endParaRPr>
          </a:p>
          <a:p>
            <a:endParaRPr lang="en-US" sz="1600">
              <a:ea typeface="Calibri" panose="020F0502020204030204"/>
              <a:cs typeface="Calibri" panose="020F0502020204030204"/>
            </a:endParaRPr>
          </a:p>
        </p:txBody>
      </p:sp>
    </p:spTree>
    <p:extLst>
      <p:ext uri="{BB962C8B-B14F-4D97-AF65-F5344CB8AC3E}">
        <p14:creationId xmlns:p14="http://schemas.microsoft.com/office/powerpoint/2010/main" val="3161880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C8A0A9A-6550-1631-AB11-3AEBBD3FAD77}"/>
              </a:ext>
            </a:extLst>
          </p:cNvPr>
          <p:cNvSpPr>
            <a:spLocks noGrp="1"/>
          </p:cNvSpPr>
          <p:nvPr>
            <p:ph type="title"/>
          </p:nvPr>
        </p:nvSpPr>
        <p:spPr>
          <a:xfrm>
            <a:off x="3315031" y="2836718"/>
            <a:ext cx="5589152" cy="1057552"/>
          </a:xfrm>
        </p:spPr>
        <p:txBody>
          <a:bodyPr vert="horz" lIns="91440" tIns="45720" rIns="91440" bIns="45720" rtlCol="0" anchor="b">
            <a:normAutofit/>
          </a:bodyPr>
          <a:lstStyle/>
          <a:p>
            <a:pPr algn="ctr"/>
            <a:r>
              <a:rPr lang="en-US" sz="6000" b="1" i="1">
                <a:latin typeface="Calibri"/>
                <a:cs typeface="Calibri"/>
              </a:rPr>
              <a:t>Statement2</a:t>
            </a:r>
            <a:endParaRPr lang="en-US" sz="6000" b="1" i="1" kern="1200">
              <a:solidFill>
                <a:schemeClr val="tx1"/>
              </a:solidFill>
              <a:latin typeface="Calibri"/>
              <a:cs typeface="Calibri"/>
            </a:endParaRPr>
          </a:p>
        </p:txBody>
      </p:sp>
      <p:sp>
        <p:nvSpPr>
          <p:cNvPr id="3" name="Content Placeholder 2">
            <a:extLst>
              <a:ext uri="{FF2B5EF4-FFF2-40B4-BE49-F238E27FC236}">
                <a16:creationId xmlns:a16="http://schemas.microsoft.com/office/drawing/2014/main" id="{B659F0D4-A53C-4DE8-17EA-9763BD5945C1}"/>
              </a:ext>
            </a:extLst>
          </p:cNvPr>
          <p:cNvSpPr>
            <a:spLocks noGrp="1"/>
          </p:cNvSpPr>
          <p:nvPr>
            <p:ph idx="1"/>
          </p:nvPr>
        </p:nvSpPr>
        <p:spPr>
          <a:xfrm>
            <a:off x="3315031" y="4076802"/>
            <a:ext cx="5561938" cy="1534587"/>
          </a:xfrm>
        </p:spPr>
        <p:txBody>
          <a:bodyPr vert="horz" lIns="91440" tIns="45720" rIns="91440" bIns="45720" rtlCol="0" anchor="t">
            <a:normAutofit/>
          </a:bodyPr>
          <a:lstStyle/>
          <a:p>
            <a:pPr marL="0" indent="0" algn="ctr">
              <a:buNone/>
            </a:pPr>
            <a:r>
              <a:rPr lang="en-US" sz="3800" b="1" i="1"/>
              <a:t>Market Value Prediction</a:t>
            </a:r>
            <a:endParaRPr lang="en-US" sz="3800" b="1" i="1" kern="1200">
              <a:latin typeface="+mn-lt"/>
              <a:cs typeface="Calibri"/>
            </a:endParaRP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Oval 26">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3934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62B7E-5DB5-C730-51C8-0141BDAA8B7B}"/>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800" b="1" i="1" kern="1200">
                <a:latin typeface="Calibri"/>
                <a:cs typeface="Calibri"/>
              </a:rPr>
              <a:t>PCA</a:t>
            </a:r>
            <a:r>
              <a:rPr lang="en-US" sz="4800" b="1">
                <a:latin typeface="Calibri"/>
                <a:cs typeface="Calibri"/>
              </a:rPr>
              <a:t> </a:t>
            </a:r>
            <a:endParaRPr lang="en-US" sz="4800" b="1" kern="1200">
              <a:solidFill>
                <a:schemeClr val="tx1"/>
              </a:solidFill>
              <a:latin typeface="Calibri"/>
              <a:cs typeface="Calibri"/>
            </a:endParaRPr>
          </a:p>
        </p:txBody>
      </p:sp>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a line&#10;&#10;Description automatically generated">
            <a:extLst>
              <a:ext uri="{FF2B5EF4-FFF2-40B4-BE49-F238E27FC236}">
                <a16:creationId xmlns:a16="http://schemas.microsoft.com/office/drawing/2014/main" id="{89EED26D-D482-3AC9-3E3F-E7B3B76E66CD}"/>
              </a:ext>
            </a:extLst>
          </p:cNvPr>
          <p:cNvPicPr>
            <a:picLocks noChangeAspect="1"/>
          </p:cNvPicPr>
          <p:nvPr/>
        </p:nvPicPr>
        <p:blipFill>
          <a:blip r:embed="rId3"/>
          <a:stretch>
            <a:fillRect/>
          </a:stretch>
        </p:blipFill>
        <p:spPr>
          <a:xfrm>
            <a:off x="4654296" y="857040"/>
            <a:ext cx="7214616" cy="5116488"/>
          </a:xfrm>
          <a:prstGeom prst="rect">
            <a:avLst/>
          </a:prstGeom>
        </p:spPr>
      </p:pic>
      <p:sp>
        <p:nvSpPr>
          <p:cNvPr id="7" name="TextBox 6">
            <a:extLst>
              <a:ext uri="{FF2B5EF4-FFF2-40B4-BE49-F238E27FC236}">
                <a16:creationId xmlns:a16="http://schemas.microsoft.com/office/drawing/2014/main" id="{C0615D2C-19CF-0BF8-1709-C3D263C23C7A}"/>
              </a:ext>
            </a:extLst>
          </p:cNvPr>
          <p:cNvSpPr txBox="1"/>
          <p:nvPr/>
        </p:nvSpPr>
        <p:spPr>
          <a:xfrm>
            <a:off x="9540815" y="4063042"/>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200">
                <a:latin typeface="Times New Roman"/>
                <a:cs typeface="Segoe UI"/>
              </a:rPr>
              <a:t>  </a:t>
            </a:r>
            <a:r>
              <a:rPr lang="en-US" sz="1200">
                <a:latin typeface="Times New Roman"/>
                <a:cs typeface="Times New Roman"/>
              </a:rPr>
              <a:t> </a:t>
            </a:r>
            <a:endParaRPr lang="en-US"/>
          </a:p>
        </p:txBody>
      </p:sp>
      <p:cxnSp>
        <p:nvCxnSpPr>
          <p:cNvPr id="8" name="Straight Arrow Connector 7">
            <a:extLst>
              <a:ext uri="{FF2B5EF4-FFF2-40B4-BE49-F238E27FC236}">
                <a16:creationId xmlns:a16="http://schemas.microsoft.com/office/drawing/2014/main" id="{D9E78E93-5243-2FB4-D8A4-6BAA0E57058B}"/>
              </a:ext>
            </a:extLst>
          </p:cNvPr>
          <p:cNvCxnSpPr/>
          <p:nvPr/>
        </p:nvCxnSpPr>
        <p:spPr>
          <a:xfrm>
            <a:off x="9672929" y="4344936"/>
            <a:ext cx="8627" cy="939611"/>
          </a:xfrm>
          <a:prstGeom prst="straightConnector1">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767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B3E758-7FE8-9302-71E6-81C44BC40341}"/>
              </a:ext>
            </a:extLst>
          </p:cNvPr>
          <p:cNvSpPr>
            <a:spLocks noGrp="1"/>
          </p:cNvSpPr>
          <p:nvPr>
            <p:ph type="title"/>
          </p:nvPr>
        </p:nvSpPr>
        <p:spPr>
          <a:xfrm>
            <a:off x="4654296" y="329184"/>
            <a:ext cx="6894576" cy="1783080"/>
          </a:xfrm>
        </p:spPr>
        <p:txBody>
          <a:bodyPr anchor="b">
            <a:normAutofit/>
          </a:bodyPr>
          <a:lstStyle/>
          <a:p>
            <a:r>
              <a:rPr lang="en-US" sz="4000" b="1" i="1">
                <a:latin typeface="Calibri"/>
                <a:cs typeface="Times New Roman"/>
              </a:rPr>
              <a:t>Agenda</a:t>
            </a:r>
          </a:p>
        </p:txBody>
      </p:sp>
      <p:pic>
        <p:nvPicPr>
          <p:cNvPr id="29" name="Picture 11" descr="An abstract design with lines and financial symbols">
            <a:extLst>
              <a:ext uri="{FF2B5EF4-FFF2-40B4-BE49-F238E27FC236}">
                <a16:creationId xmlns:a16="http://schemas.microsoft.com/office/drawing/2014/main" id="{B670CE13-C3A1-A697-1C5D-D41D4F8D879D}"/>
              </a:ext>
            </a:extLst>
          </p:cNvPr>
          <p:cNvPicPr>
            <a:picLocks noChangeAspect="1"/>
          </p:cNvPicPr>
          <p:nvPr/>
        </p:nvPicPr>
        <p:blipFill rotWithShape="1">
          <a:blip r:embed="rId3"/>
          <a:srcRect l="29906" r="30798"/>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30"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2">
            <a:extLst>
              <a:ext uri="{FF2B5EF4-FFF2-40B4-BE49-F238E27FC236}">
                <a16:creationId xmlns:a16="http://schemas.microsoft.com/office/drawing/2014/main" id="{751E669B-115D-6E19-BE79-213BCB85D44A}"/>
              </a:ext>
            </a:extLst>
          </p:cNvPr>
          <p:cNvSpPr>
            <a:spLocks noGrp="1"/>
          </p:cNvSpPr>
          <p:nvPr>
            <p:ph idx="1"/>
          </p:nvPr>
        </p:nvSpPr>
        <p:spPr>
          <a:xfrm>
            <a:off x="4654296" y="2706624"/>
            <a:ext cx="7402006" cy="4012827"/>
          </a:xfrm>
        </p:spPr>
        <p:txBody>
          <a:bodyPr vert="horz" lIns="91440" tIns="45720" rIns="91440" bIns="45720" rtlCol="0" anchor="t">
            <a:noAutofit/>
          </a:bodyPr>
          <a:lstStyle/>
          <a:p>
            <a:endParaRPr lang="en-US" sz="1500">
              <a:latin typeface="Times New Roman" panose="02020603050405020304" pitchFamily="18" charset="0"/>
              <a:cs typeface="Times New Roman" panose="02020603050405020304" pitchFamily="18" charset="0"/>
            </a:endParaRPr>
          </a:p>
          <a:p>
            <a:pPr marL="514350" indent="-514350">
              <a:buFont typeface="+mj-lt"/>
              <a:buAutoNum type="romanUcPeriod"/>
            </a:pPr>
            <a:r>
              <a:rPr lang="en-US" sz="2000">
                <a:latin typeface="Times New Roman"/>
                <a:cs typeface="Times New Roman"/>
              </a:rPr>
              <a:t>  Introduction / Problem Statement</a:t>
            </a:r>
            <a:endParaRPr lang="en-US" sz="2000">
              <a:latin typeface="Times New Roman" panose="02020603050405020304" pitchFamily="18" charset="0"/>
              <a:cs typeface="Times New Roman" panose="02020603050405020304" pitchFamily="18" charset="0"/>
            </a:endParaRPr>
          </a:p>
          <a:p>
            <a:pPr marL="514350" indent="-514350">
              <a:buFont typeface="+mj-lt"/>
              <a:buAutoNum type="romanUcPeriod"/>
            </a:pPr>
            <a:r>
              <a:rPr lang="en-US" sz="2000">
                <a:latin typeface="Times New Roman"/>
                <a:cs typeface="Times New Roman"/>
              </a:rPr>
              <a:t>  Data Sources &amp; Data preprocessing</a:t>
            </a:r>
            <a:endParaRPr lang="en-US" sz="2000">
              <a:latin typeface="Times New Roman" panose="02020603050405020304" pitchFamily="18" charset="0"/>
              <a:cs typeface="Times New Roman" panose="02020603050405020304" pitchFamily="18" charset="0"/>
            </a:endParaRPr>
          </a:p>
          <a:p>
            <a:pPr marL="514350" indent="-514350">
              <a:buAutoNum type="romanUcPeriod"/>
            </a:pPr>
            <a:r>
              <a:rPr lang="en-US" sz="2000">
                <a:latin typeface="Times New Roman"/>
                <a:cs typeface="Times New Roman"/>
              </a:rPr>
              <a:t> Statement1/Statement2</a:t>
            </a:r>
          </a:p>
          <a:p>
            <a:pPr marL="971550" lvl="1" indent="-514350">
              <a:buAutoNum type="romanUcPeriod"/>
            </a:pPr>
            <a:r>
              <a:rPr lang="en-US" sz="2000">
                <a:latin typeface="Times New Roman"/>
                <a:cs typeface="Times New Roman"/>
              </a:rPr>
              <a:t>  PCA</a:t>
            </a:r>
            <a:endParaRPr lang="en-US" sz="2000">
              <a:latin typeface="Times New Roman" panose="02020603050405020304" pitchFamily="18" charset="0"/>
              <a:cs typeface="Times New Roman" panose="02020603050405020304" pitchFamily="18" charset="0"/>
            </a:endParaRPr>
          </a:p>
          <a:p>
            <a:pPr marL="971550" lvl="1" indent="-514350">
              <a:buAutoNum type="romanUcPeriod"/>
            </a:pPr>
            <a:r>
              <a:rPr lang="en-US" sz="2000">
                <a:latin typeface="Times New Roman"/>
                <a:cs typeface="Times New Roman"/>
              </a:rPr>
              <a:t> Clustering</a:t>
            </a:r>
            <a:endParaRPr lang="en-US" sz="2000">
              <a:latin typeface="Times New Roman" panose="02020603050405020304" pitchFamily="18" charset="0"/>
              <a:cs typeface="Times New Roman" panose="02020603050405020304" pitchFamily="18" charset="0"/>
            </a:endParaRPr>
          </a:p>
          <a:p>
            <a:pPr marL="971550" lvl="1" indent="-514350">
              <a:buAutoNum type="romanUcPeriod"/>
            </a:pPr>
            <a:r>
              <a:rPr lang="en-US" sz="2000">
                <a:latin typeface="Times New Roman"/>
                <a:cs typeface="Times New Roman"/>
              </a:rPr>
              <a:t>  Model Evaluation</a:t>
            </a:r>
            <a:endParaRPr lang="en-US" sz="2000">
              <a:latin typeface="Times New Roman" panose="02020603050405020304" pitchFamily="18" charset="0"/>
              <a:cs typeface="Times New Roman" panose="02020603050405020304" pitchFamily="18" charset="0"/>
            </a:endParaRPr>
          </a:p>
          <a:p>
            <a:pPr marL="971550" lvl="1" indent="-514350">
              <a:buAutoNum type="romanUcPeriod"/>
            </a:pPr>
            <a:r>
              <a:rPr lang="en-US" sz="2000">
                <a:latin typeface="Times New Roman"/>
                <a:cs typeface="Times New Roman"/>
              </a:rPr>
              <a:t> Feature Selection</a:t>
            </a:r>
            <a:endParaRPr lang="en-US" sz="2000">
              <a:latin typeface="Times New Roman" panose="02020603050405020304" pitchFamily="18" charset="0"/>
              <a:cs typeface="Times New Roman" panose="02020603050405020304" pitchFamily="18" charset="0"/>
            </a:endParaRPr>
          </a:p>
          <a:p>
            <a:pPr marL="971550" lvl="1" indent="-514350">
              <a:buAutoNum type="romanUcPeriod"/>
            </a:pPr>
            <a:r>
              <a:rPr lang="en-US" sz="2000">
                <a:latin typeface="Times New Roman"/>
                <a:cs typeface="Times New Roman"/>
              </a:rPr>
              <a:t> Conclusion</a:t>
            </a:r>
          </a:p>
          <a:p>
            <a:pPr marL="514350" indent="-514350">
              <a:buAutoNum type="romanUcPeriod"/>
            </a:pPr>
            <a:r>
              <a:rPr lang="en-US" sz="2000">
                <a:latin typeface="Times New Roman"/>
                <a:cs typeface="Times New Roman"/>
              </a:rPr>
              <a:t>Recommendation, Limitation or Future Scope</a:t>
            </a:r>
            <a:endParaRPr lang="en-US" sz="2000">
              <a:latin typeface="Times New Roman" panose="02020603050405020304" pitchFamily="18" charset="0"/>
              <a:cs typeface="Times New Roman" panose="02020603050405020304" pitchFamily="18" charset="0"/>
            </a:endParaRPr>
          </a:p>
          <a:p>
            <a:pPr marL="514350" indent="-514350">
              <a:buFont typeface="+mj-lt"/>
              <a:buAutoNum type="romanUcPeriod"/>
            </a:pPr>
            <a:r>
              <a:rPr lang="en-US" sz="2000">
                <a:latin typeface="Times New Roman"/>
                <a:cs typeface="Times New Roman"/>
              </a:rPr>
              <a:t>Q&amp;A</a:t>
            </a:r>
          </a:p>
        </p:txBody>
      </p:sp>
    </p:spTree>
    <p:extLst>
      <p:ext uri="{BB962C8B-B14F-4D97-AF65-F5344CB8AC3E}">
        <p14:creationId xmlns:p14="http://schemas.microsoft.com/office/powerpoint/2010/main" val="3410064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55E89F-45B5-1D39-8758-0A5BA32F86EB}"/>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b="1" i="1"/>
              <a:t>Clustering </a:t>
            </a:r>
          </a:p>
        </p:txBody>
      </p:sp>
      <p:sp>
        <p:nvSpPr>
          <p:cNvPr id="8" name="Content Placeholder 7">
            <a:extLst>
              <a:ext uri="{FF2B5EF4-FFF2-40B4-BE49-F238E27FC236}">
                <a16:creationId xmlns:a16="http://schemas.microsoft.com/office/drawing/2014/main" id="{19B84595-7B9D-1F73-30B6-120E921F4391}"/>
              </a:ext>
            </a:extLst>
          </p:cNvPr>
          <p:cNvSpPr>
            <a:spLocks noGrp="1"/>
          </p:cNvSpPr>
          <p:nvPr>
            <p:ph idx="1"/>
          </p:nvPr>
        </p:nvSpPr>
        <p:spPr>
          <a:xfrm>
            <a:off x="638881" y="1922561"/>
            <a:ext cx="10909643" cy="552659"/>
          </a:xfrm>
        </p:spPr>
        <p:txBody>
          <a:bodyPr vert="horz" lIns="91440" tIns="45720" rIns="91440" bIns="45720" rtlCol="0" anchor="ctr">
            <a:normAutofit/>
          </a:bodyPr>
          <a:lstStyle/>
          <a:p>
            <a:pPr marL="0" indent="0" algn="ctr">
              <a:buNone/>
            </a:pPr>
            <a:r>
              <a:rPr lang="en-US" sz="2400"/>
              <a:t>                                                                     </a:t>
            </a:r>
          </a:p>
        </p:txBody>
      </p:sp>
      <p:sp>
        <p:nvSpPr>
          <p:cNvPr id="8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yellow and purple dots&#10;&#10;Description automatically generated">
            <a:extLst>
              <a:ext uri="{FF2B5EF4-FFF2-40B4-BE49-F238E27FC236}">
                <a16:creationId xmlns:a16="http://schemas.microsoft.com/office/drawing/2014/main" id="{00E54A44-37FD-FB29-0052-A10B6C14F507}"/>
              </a:ext>
            </a:extLst>
          </p:cNvPr>
          <p:cNvPicPr>
            <a:picLocks noChangeAspect="1"/>
          </p:cNvPicPr>
          <p:nvPr/>
        </p:nvPicPr>
        <p:blipFill>
          <a:blip r:embed="rId3"/>
          <a:stretch>
            <a:fillRect/>
          </a:stretch>
        </p:blipFill>
        <p:spPr>
          <a:xfrm>
            <a:off x="552664" y="2642616"/>
            <a:ext cx="5149168" cy="3605784"/>
          </a:xfrm>
          <a:prstGeom prst="rect">
            <a:avLst/>
          </a:prstGeom>
        </p:spPr>
      </p:pic>
      <p:sp>
        <p:nvSpPr>
          <p:cNvPr id="14" name="TextBox 13">
            <a:extLst>
              <a:ext uri="{FF2B5EF4-FFF2-40B4-BE49-F238E27FC236}">
                <a16:creationId xmlns:a16="http://schemas.microsoft.com/office/drawing/2014/main" id="{E631908C-C4BF-86F0-6DA2-D4C47190387D}"/>
              </a:ext>
            </a:extLst>
          </p:cNvPr>
          <p:cNvSpPr txBox="1"/>
          <p:nvPr/>
        </p:nvSpPr>
        <p:spPr>
          <a:xfrm>
            <a:off x="1093797" y="4264292"/>
            <a:ext cx="2664615" cy="5082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968">
              <a:spcAft>
                <a:spcPts val="600"/>
              </a:spcAft>
            </a:pPr>
            <a:endParaRPr lang="en-US" sz="2700">
              <a:cs typeface="Calibri"/>
            </a:endParaRPr>
          </a:p>
        </p:txBody>
      </p:sp>
      <p:graphicFrame>
        <p:nvGraphicFramePr>
          <p:cNvPr id="6" name="Table 5">
            <a:extLst>
              <a:ext uri="{FF2B5EF4-FFF2-40B4-BE49-F238E27FC236}">
                <a16:creationId xmlns:a16="http://schemas.microsoft.com/office/drawing/2014/main" id="{DCB4E329-A492-0723-17A4-BA21C90D4890}"/>
              </a:ext>
            </a:extLst>
          </p:cNvPr>
          <p:cNvGraphicFramePr>
            <a:graphicFrameLocks noGrp="1"/>
          </p:cNvGraphicFramePr>
          <p:nvPr>
            <p:extLst>
              <p:ext uri="{D42A27DB-BD31-4B8C-83A1-F6EECF244321}">
                <p14:modId xmlns:p14="http://schemas.microsoft.com/office/powerpoint/2010/main" val="2524152510"/>
              </p:ext>
            </p:extLst>
          </p:nvPr>
        </p:nvGraphicFramePr>
        <p:xfrm>
          <a:off x="6254496" y="2944502"/>
          <a:ext cx="5614417" cy="3002016"/>
        </p:xfrm>
        <a:graphic>
          <a:graphicData uri="http://schemas.openxmlformats.org/drawingml/2006/table">
            <a:tbl>
              <a:tblPr firstRow="1" bandRow="1">
                <a:tableStyleId>{5C22544A-7EE6-4342-B048-85BDC9FD1C3A}</a:tableStyleId>
              </a:tblPr>
              <a:tblGrid>
                <a:gridCol w="1232529">
                  <a:extLst>
                    <a:ext uri="{9D8B030D-6E8A-4147-A177-3AD203B41FA5}">
                      <a16:colId xmlns:a16="http://schemas.microsoft.com/office/drawing/2014/main" val="3274110618"/>
                    </a:ext>
                  </a:extLst>
                </a:gridCol>
                <a:gridCol w="1694118">
                  <a:extLst>
                    <a:ext uri="{9D8B030D-6E8A-4147-A177-3AD203B41FA5}">
                      <a16:colId xmlns:a16="http://schemas.microsoft.com/office/drawing/2014/main" val="1066384403"/>
                    </a:ext>
                  </a:extLst>
                </a:gridCol>
                <a:gridCol w="1343885">
                  <a:extLst>
                    <a:ext uri="{9D8B030D-6E8A-4147-A177-3AD203B41FA5}">
                      <a16:colId xmlns:a16="http://schemas.microsoft.com/office/drawing/2014/main" val="3131018580"/>
                    </a:ext>
                  </a:extLst>
                </a:gridCol>
                <a:gridCol w="1343885">
                  <a:extLst>
                    <a:ext uri="{9D8B030D-6E8A-4147-A177-3AD203B41FA5}">
                      <a16:colId xmlns:a16="http://schemas.microsoft.com/office/drawing/2014/main" val="1254049882"/>
                    </a:ext>
                  </a:extLst>
                </a:gridCol>
              </a:tblGrid>
              <a:tr h="496181">
                <a:tc gridSpan="4">
                  <a:txBody>
                    <a:bodyPr/>
                    <a:lstStyle/>
                    <a:p>
                      <a:pPr fontAlgn="t"/>
                      <a:r>
                        <a:rPr lang="en-US" sz="1900">
                          <a:effectLst/>
                        </a:rPr>
                        <a:t> K-means Clustering  </a:t>
                      </a:r>
                      <a:endParaRPr lang="en-US" sz="3200" b="1">
                        <a:solidFill>
                          <a:srgbClr val="FFFFFF"/>
                        </a:solidFill>
                        <a:effectLst/>
                      </a:endParaRPr>
                    </a:p>
                  </a:txBody>
                  <a:tcPr marL="161680" marR="161680" marT="80840" marB="8084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40286965"/>
                  </a:ext>
                </a:extLst>
              </a:tr>
              <a:tr h="858268">
                <a:tc rowSpan="2">
                  <a:txBody>
                    <a:bodyPr/>
                    <a:lstStyle/>
                    <a:p>
                      <a:pPr algn="ctr" rtl="0" fontAlgn="base"/>
                      <a:r>
                        <a:rPr lang="en-US" sz="2100">
                          <a:effectLst/>
                        </a:rPr>
                        <a:t>Data </a:t>
                      </a:r>
                      <a:endParaRPr lang="en-US" sz="3200" b="1">
                        <a:effectLst/>
                      </a:endParaRPr>
                    </a:p>
                  </a:txBody>
                  <a:tcPr marL="161680" marR="161680" marT="80840" marB="80840"/>
                </a:tc>
                <a:tc rowSpan="2">
                  <a:txBody>
                    <a:bodyPr/>
                    <a:lstStyle/>
                    <a:p>
                      <a:pPr algn="ctr" rtl="0" fontAlgn="base"/>
                      <a:r>
                        <a:rPr lang="en-US" sz="2100">
                          <a:effectLst/>
                        </a:rPr>
                        <a:t>Silhouette Score </a:t>
                      </a:r>
                      <a:endParaRPr lang="en-US" sz="3200">
                        <a:effectLst/>
                      </a:endParaRPr>
                    </a:p>
                  </a:txBody>
                  <a:tcPr marL="161680" marR="161680" marT="80840" marB="80840"/>
                </a:tc>
                <a:tc gridSpan="2">
                  <a:txBody>
                    <a:bodyPr/>
                    <a:lstStyle/>
                    <a:p>
                      <a:pPr algn="ctr" rtl="0" fontAlgn="base"/>
                      <a:r>
                        <a:rPr lang="en-US" sz="2100">
                          <a:effectLst/>
                        </a:rPr>
                        <a:t>Numbers of Records </a:t>
                      </a:r>
                      <a:endParaRPr lang="en-US" sz="3200">
                        <a:effectLst/>
                      </a:endParaRPr>
                    </a:p>
                  </a:txBody>
                  <a:tcPr marL="161680" marR="161680" marT="80840" marB="80840"/>
                </a:tc>
                <a:tc hMerge="1">
                  <a:txBody>
                    <a:bodyPr/>
                    <a:lstStyle/>
                    <a:p>
                      <a:endParaRPr lang="en-US"/>
                    </a:p>
                  </a:txBody>
                  <a:tcPr/>
                </a:tc>
                <a:extLst>
                  <a:ext uri="{0D108BD9-81ED-4DB2-BD59-A6C34878D82A}">
                    <a16:rowId xmlns:a16="http://schemas.microsoft.com/office/drawing/2014/main" val="46326132"/>
                  </a:ext>
                </a:extLst>
              </a:tr>
              <a:tr h="858268">
                <a:tc vMerge="1">
                  <a:txBody>
                    <a:bodyPr/>
                    <a:lstStyle/>
                    <a:p>
                      <a:endParaRPr lang="en-US"/>
                    </a:p>
                  </a:txBody>
                  <a:tcPr/>
                </a:tc>
                <a:tc vMerge="1">
                  <a:txBody>
                    <a:bodyPr/>
                    <a:lstStyle/>
                    <a:p>
                      <a:endParaRPr lang="en-US"/>
                    </a:p>
                  </a:txBody>
                  <a:tcPr/>
                </a:tc>
                <a:tc>
                  <a:txBody>
                    <a:bodyPr/>
                    <a:lstStyle/>
                    <a:p>
                      <a:pPr algn="ctr" rtl="0" fontAlgn="base"/>
                      <a:r>
                        <a:rPr lang="en-US" sz="2100">
                          <a:effectLst/>
                        </a:rPr>
                        <a:t>Cluster 1 </a:t>
                      </a:r>
                      <a:endParaRPr lang="en-US" sz="3200">
                        <a:effectLst/>
                      </a:endParaRPr>
                    </a:p>
                  </a:txBody>
                  <a:tcPr marL="161680" marR="161680" marT="80840" marB="80840"/>
                </a:tc>
                <a:tc>
                  <a:txBody>
                    <a:bodyPr/>
                    <a:lstStyle/>
                    <a:p>
                      <a:pPr algn="ctr" rtl="0" fontAlgn="base"/>
                      <a:r>
                        <a:rPr lang="en-US" sz="2100">
                          <a:effectLst/>
                        </a:rPr>
                        <a:t>Cluster 2 </a:t>
                      </a:r>
                      <a:endParaRPr lang="en-US" sz="3200">
                        <a:effectLst/>
                      </a:endParaRPr>
                    </a:p>
                  </a:txBody>
                  <a:tcPr marL="161680" marR="161680" marT="80840" marB="80840"/>
                </a:tc>
                <a:extLst>
                  <a:ext uri="{0D108BD9-81ED-4DB2-BD59-A6C34878D82A}">
                    <a16:rowId xmlns:a16="http://schemas.microsoft.com/office/drawing/2014/main" val="2574294872"/>
                  </a:ext>
                </a:extLst>
              </a:tr>
              <a:tr h="789299">
                <a:tc>
                  <a:txBody>
                    <a:bodyPr/>
                    <a:lstStyle/>
                    <a:p>
                      <a:pPr rtl="0" fontAlgn="base"/>
                      <a:r>
                        <a:rPr lang="en-US" sz="1900">
                          <a:effectLst/>
                        </a:rPr>
                        <a:t>Market Value  </a:t>
                      </a:r>
                      <a:endParaRPr lang="en-US" sz="3200" b="1">
                        <a:effectLst/>
                      </a:endParaRPr>
                    </a:p>
                  </a:txBody>
                  <a:tcPr marL="161680" marR="161680" marT="80840" marB="80840"/>
                </a:tc>
                <a:tc>
                  <a:txBody>
                    <a:bodyPr/>
                    <a:lstStyle/>
                    <a:p>
                      <a:pPr lvl="0" algn="ctr">
                        <a:buNone/>
                      </a:pPr>
                      <a:r>
                        <a:rPr lang="en-US" sz="1900">
                          <a:effectLst/>
                        </a:rPr>
                        <a:t>0.48</a:t>
                      </a:r>
                      <a:endParaRPr lang="en-US" sz="2400"/>
                    </a:p>
                  </a:txBody>
                  <a:tcPr marL="161680" marR="161680" marT="80840" marB="80840"/>
                </a:tc>
                <a:tc>
                  <a:txBody>
                    <a:bodyPr/>
                    <a:lstStyle/>
                    <a:p>
                      <a:pPr algn="ctr" rtl="0" fontAlgn="base"/>
                      <a:r>
                        <a:rPr lang="en-US" sz="2100">
                          <a:effectLst/>
                        </a:rPr>
                        <a:t>8278</a:t>
                      </a:r>
                      <a:endParaRPr lang="en-US" sz="3200">
                        <a:effectLst/>
                      </a:endParaRPr>
                    </a:p>
                  </a:txBody>
                  <a:tcPr marL="161680" marR="161680" marT="80840" marB="80840"/>
                </a:tc>
                <a:tc>
                  <a:txBody>
                    <a:bodyPr/>
                    <a:lstStyle/>
                    <a:p>
                      <a:pPr algn="ctr" rtl="0" fontAlgn="base"/>
                      <a:r>
                        <a:rPr lang="en-US" sz="2100">
                          <a:effectLst/>
                        </a:rPr>
                        <a:t>9009</a:t>
                      </a:r>
                      <a:endParaRPr lang="en-US" sz="3200">
                        <a:effectLst/>
                      </a:endParaRPr>
                    </a:p>
                  </a:txBody>
                  <a:tcPr marL="161680" marR="161680" marT="80840" marB="80840"/>
                </a:tc>
                <a:extLst>
                  <a:ext uri="{0D108BD9-81ED-4DB2-BD59-A6C34878D82A}">
                    <a16:rowId xmlns:a16="http://schemas.microsoft.com/office/drawing/2014/main" val="1491153913"/>
                  </a:ext>
                </a:extLst>
              </a:tr>
            </a:tbl>
          </a:graphicData>
        </a:graphic>
      </p:graphicFrame>
    </p:spTree>
    <p:extLst>
      <p:ext uri="{BB962C8B-B14F-4D97-AF65-F5344CB8AC3E}">
        <p14:creationId xmlns:p14="http://schemas.microsoft.com/office/powerpoint/2010/main" val="374039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FCFF-D89D-23A8-C877-296E7B4D4237}"/>
              </a:ext>
            </a:extLst>
          </p:cNvPr>
          <p:cNvSpPr>
            <a:spLocks noGrp="1"/>
          </p:cNvSpPr>
          <p:nvPr>
            <p:ph type="title"/>
          </p:nvPr>
        </p:nvSpPr>
        <p:spPr>
          <a:xfrm>
            <a:off x="593272" y="92983"/>
            <a:ext cx="10760528" cy="754063"/>
          </a:xfrm>
        </p:spPr>
        <p:txBody>
          <a:bodyPr>
            <a:normAutofit/>
          </a:bodyPr>
          <a:lstStyle/>
          <a:p>
            <a:r>
              <a:rPr lang="en-US" sz="3800" b="1" i="1">
                <a:latin typeface="Calibri"/>
                <a:cs typeface="Calibri"/>
              </a:rPr>
              <a:t>Model Evaluation (Market Value Prediction)</a:t>
            </a:r>
            <a:endParaRPr lang="en-US" sz="3800" b="1"/>
          </a:p>
        </p:txBody>
      </p:sp>
      <p:pic>
        <p:nvPicPr>
          <p:cNvPr id="4" name="Content Placeholder 3">
            <a:extLst>
              <a:ext uri="{FF2B5EF4-FFF2-40B4-BE49-F238E27FC236}">
                <a16:creationId xmlns:a16="http://schemas.microsoft.com/office/drawing/2014/main" id="{00AF3C00-A16D-123E-7FA7-C3A5013C0945}"/>
              </a:ext>
            </a:extLst>
          </p:cNvPr>
          <p:cNvPicPr>
            <a:picLocks noGrp="1" noChangeAspect="1"/>
          </p:cNvPicPr>
          <p:nvPr>
            <p:ph idx="1"/>
          </p:nvPr>
        </p:nvPicPr>
        <p:blipFill>
          <a:blip r:embed="rId2"/>
          <a:stretch>
            <a:fillRect/>
          </a:stretch>
        </p:blipFill>
        <p:spPr>
          <a:xfrm>
            <a:off x="224809" y="968376"/>
            <a:ext cx="9252273" cy="5793694"/>
          </a:xfrm>
        </p:spPr>
      </p:pic>
      <p:pic>
        <p:nvPicPr>
          <p:cNvPr id="5" name="Picture 4" descr="A black background with blue text&#10;&#10;Description automatically generated">
            <a:extLst>
              <a:ext uri="{FF2B5EF4-FFF2-40B4-BE49-F238E27FC236}">
                <a16:creationId xmlns:a16="http://schemas.microsoft.com/office/drawing/2014/main" id="{0C2A15D4-1FF0-B300-70FB-0E9C47F1DD86}"/>
              </a:ext>
            </a:extLst>
          </p:cNvPr>
          <p:cNvPicPr>
            <a:picLocks noChangeAspect="1"/>
          </p:cNvPicPr>
          <p:nvPr/>
        </p:nvPicPr>
        <p:blipFill>
          <a:blip r:embed="rId3"/>
          <a:stretch>
            <a:fillRect/>
          </a:stretch>
        </p:blipFill>
        <p:spPr>
          <a:xfrm>
            <a:off x="9595840" y="1548493"/>
            <a:ext cx="2362033" cy="4073979"/>
          </a:xfrm>
          <a:prstGeom prst="rect">
            <a:avLst/>
          </a:prstGeom>
        </p:spPr>
      </p:pic>
    </p:spTree>
    <p:extLst>
      <p:ext uri="{BB962C8B-B14F-4D97-AF65-F5344CB8AC3E}">
        <p14:creationId xmlns:p14="http://schemas.microsoft.com/office/powerpoint/2010/main" val="2809659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CC0F58-0B0F-378B-DFE9-48D7B2BCBF7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i="1" kern="1200">
                <a:solidFill>
                  <a:srgbClr val="FFFFFF"/>
                </a:solidFill>
                <a:latin typeface="+mj-lt"/>
                <a:ea typeface="+mj-ea"/>
                <a:cs typeface="+mj-cs"/>
              </a:rPr>
              <a:t>Random Forest Prediction</a:t>
            </a:r>
          </a:p>
        </p:txBody>
      </p:sp>
      <p:pic>
        <p:nvPicPr>
          <p:cNvPr id="4" name="Content Placeholder 3">
            <a:extLst>
              <a:ext uri="{FF2B5EF4-FFF2-40B4-BE49-F238E27FC236}">
                <a16:creationId xmlns:a16="http://schemas.microsoft.com/office/drawing/2014/main" id="{B26222F2-F131-D963-B25E-4CD1E04D13A8}"/>
              </a:ext>
            </a:extLst>
          </p:cNvPr>
          <p:cNvPicPr>
            <a:picLocks noGrp="1" noChangeAspect="1"/>
          </p:cNvPicPr>
          <p:nvPr>
            <p:ph idx="1"/>
          </p:nvPr>
        </p:nvPicPr>
        <p:blipFill>
          <a:blip r:embed="rId2"/>
          <a:stretch>
            <a:fillRect/>
          </a:stretch>
        </p:blipFill>
        <p:spPr>
          <a:xfrm>
            <a:off x="4777316" y="1274963"/>
            <a:ext cx="6780700" cy="4305744"/>
          </a:xfrm>
          <a:prstGeom prst="rect">
            <a:avLst/>
          </a:prstGeom>
        </p:spPr>
      </p:pic>
    </p:spTree>
    <p:extLst>
      <p:ext uri="{BB962C8B-B14F-4D97-AF65-F5344CB8AC3E}">
        <p14:creationId xmlns:p14="http://schemas.microsoft.com/office/powerpoint/2010/main" val="2230418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D0EEA-0B05-BDB1-DA01-8D83E15CECD8}"/>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4600" b="1" i="1">
                <a:latin typeface="Calibri"/>
                <a:cs typeface="Calibri"/>
              </a:rPr>
              <a:t>Market Value Feature </a:t>
            </a:r>
            <a:r>
              <a:rPr lang="en-US" sz="4600" b="1" i="1" kern="1200">
                <a:latin typeface="Calibri"/>
                <a:cs typeface="Calibri"/>
              </a:rPr>
              <a:t>Importance:</a:t>
            </a:r>
            <a:r>
              <a:rPr lang="en-US" sz="4600" b="1" i="1">
                <a:latin typeface="Calibri"/>
                <a:cs typeface="Calibri"/>
              </a:rPr>
              <a:t> </a:t>
            </a:r>
            <a:endParaRPr lang="en-US" sz="4600" b="1" i="1" kern="1200">
              <a:latin typeface="Calibri"/>
              <a:cs typeface="Calibri"/>
            </a:endParaRPr>
          </a:p>
        </p:txBody>
      </p:sp>
      <p:sp>
        <p:nvSpPr>
          <p:cNvPr id="55"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bar graph with blue and white text&#10;&#10;Description automatically generated">
            <a:extLst>
              <a:ext uri="{FF2B5EF4-FFF2-40B4-BE49-F238E27FC236}">
                <a16:creationId xmlns:a16="http://schemas.microsoft.com/office/drawing/2014/main" id="{8D8B4B7A-82A8-9628-1826-9D5B4AADD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889963"/>
            <a:ext cx="6894576" cy="3395578"/>
          </a:xfrm>
          <a:prstGeom prst="rect">
            <a:avLst/>
          </a:prstGeom>
        </p:spPr>
      </p:pic>
      <p:sp>
        <p:nvSpPr>
          <p:cNvPr id="20" name="Content Placeholder 19">
            <a:extLst>
              <a:ext uri="{FF2B5EF4-FFF2-40B4-BE49-F238E27FC236}">
                <a16:creationId xmlns:a16="http://schemas.microsoft.com/office/drawing/2014/main" id="{D3DBF5E1-8E41-E8F3-BDA1-676F3438AD5C}"/>
              </a:ext>
            </a:extLst>
          </p:cNvPr>
          <p:cNvSpPr>
            <a:spLocks noGrp="1"/>
          </p:cNvSpPr>
          <p:nvPr>
            <p:ph idx="1"/>
          </p:nvPr>
        </p:nvSpPr>
        <p:spPr>
          <a:xfrm>
            <a:off x="4654296" y="4798577"/>
            <a:ext cx="6894576" cy="1428487"/>
          </a:xfrm>
        </p:spPr>
        <p:txBody>
          <a:bodyPr anchor="t">
            <a:normAutofit/>
          </a:bodyPr>
          <a:lstStyle/>
          <a:p>
            <a:r>
              <a:rPr lang="en-US" sz="2200" b="1" i="1">
                <a:solidFill>
                  <a:srgbClr val="0070C0"/>
                </a:solidFill>
                <a:cs typeface="Calibri"/>
              </a:rPr>
              <a:t>Quality</a:t>
            </a:r>
            <a:r>
              <a:rPr lang="en-US" sz="2200">
                <a:cs typeface="Calibri"/>
              </a:rPr>
              <a:t> is the most important feature</a:t>
            </a:r>
          </a:p>
          <a:p>
            <a:r>
              <a:rPr lang="en-US" sz="2200" b="1" i="1">
                <a:solidFill>
                  <a:srgbClr val="0070C0"/>
                </a:solidFill>
                <a:cs typeface="Calibri"/>
              </a:rPr>
              <a:t>Average School score</a:t>
            </a:r>
            <a:r>
              <a:rPr lang="en-US" sz="2200">
                <a:cs typeface="Calibri"/>
              </a:rPr>
              <a:t> holds significant importance</a:t>
            </a:r>
            <a:endParaRPr lang="en-US" sz="2200">
              <a:ea typeface="Calibri"/>
              <a:cs typeface="Calibri"/>
            </a:endParaRPr>
          </a:p>
        </p:txBody>
      </p:sp>
    </p:spTree>
    <p:extLst>
      <p:ext uri="{BB962C8B-B14F-4D97-AF65-F5344CB8AC3E}">
        <p14:creationId xmlns:p14="http://schemas.microsoft.com/office/powerpoint/2010/main" val="2878475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Freeform: Shape 4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6" name="Freeform: Shape 4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AB8389-1FF6-990F-B51C-229E0F5B71A4}"/>
              </a:ext>
            </a:extLst>
          </p:cNvPr>
          <p:cNvSpPr>
            <a:spLocks noGrp="1"/>
          </p:cNvSpPr>
          <p:nvPr>
            <p:ph type="title"/>
          </p:nvPr>
        </p:nvSpPr>
        <p:spPr>
          <a:xfrm>
            <a:off x="371094" y="1161288"/>
            <a:ext cx="3438144" cy="1239012"/>
          </a:xfrm>
        </p:spPr>
        <p:txBody>
          <a:bodyPr anchor="ctr">
            <a:normAutofit/>
          </a:bodyPr>
          <a:lstStyle/>
          <a:p>
            <a:r>
              <a:rPr lang="en-US" sz="2800" b="1" i="1">
                <a:latin typeface="Calibri"/>
                <a:ea typeface="+mj-lt"/>
                <a:cs typeface="+mj-lt"/>
              </a:rPr>
              <a:t>Problem 2 Conclusion: </a:t>
            </a:r>
            <a:endParaRPr lang="en-US" sz="2800" i="1">
              <a:latin typeface="Calibri"/>
              <a:ea typeface="+mj-lt"/>
              <a:cs typeface="+mj-lt"/>
            </a:endParaRPr>
          </a:p>
          <a:p>
            <a:endParaRPr lang="en-US" sz="2800">
              <a:cs typeface="Calibri Light"/>
            </a:endParaRPr>
          </a:p>
        </p:txBody>
      </p:sp>
      <p:sp>
        <p:nvSpPr>
          <p:cNvPr id="48" name="Rectangle 4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0" name="Rectangle 4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Content Placeholder 2">
            <a:extLst>
              <a:ext uri="{FF2B5EF4-FFF2-40B4-BE49-F238E27FC236}">
                <a16:creationId xmlns:a16="http://schemas.microsoft.com/office/drawing/2014/main" id="{C68FBE13-AFBB-B16B-C87A-D3E153D1D0BB}"/>
              </a:ext>
            </a:extLst>
          </p:cNvPr>
          <p:cNvSpPr>
            <a:spLocks noGrp="1"/>
          </p:cNvSpPr>
          <p:nvPr>
            <p:ph idx="1"/>
          </p:nvPr>
        </p:nvSpPr>
        <p:spPr>
          <a:xfrm>
            <a:off x="371094" y="2718054"/>
            <a:ext cx="3438906" cy="3207258"/>
          </a:xfrm>
        </p:spPr>
        <p:txBody>
          <a:bodyPr vert="horz" lIns="91440" tIns="45720" rIns="91440" bIns="45720" rtlCol="0" anchor="t">
            <a:normAutofit/>
          </a:bodyPr>
          <a:lstStyle/>
          <a:p>
            <a:r>
              <a:rPr lang="en-US" sz="1400" i="1">
                <a:ea typeface="+mn-lt"/>
                <a:cs typeface="+mn-lt"/>
              </a:rPr>
              <a:t>Random Forest and Gradient Boosting models consistently stood-out.</a:t>
            </a:r>
          </a:p>
          <a:p>
            <a:r>
              <a:rPr lang="en-US" sz="1400" b="1" i="1">
                <a:ea typeface="+mn-lt"/>
                <a:cs typeface="+mn-lt"/>
              </a:rPr>
              <a:t>87% </a:t>
            </a:r>
            <a:r>
              <a:rPr lang="en-US" sz="1400" i="1">
                <a:ea typeface="+mn-lt"/>
                <a:cs typeface="+mn-lt"/>
              </a:rPr>
              <a:t>of the variability in Market Value is effectively captured by the model's selected variables.</a:t>
            </a:r>
            <a:endParaRPr lang="en-US" sz="1400" i="1"/>
          </a:p>
          <a:p>
            <a:r>
              <a:rPr lang="en-US" sz="1400" i="1">
                <a:ea typeface="+mn-lt"/>
                <a:cs typeface="+mn-lt"/>
              </a:rPr>
              <a:t>Model's robust ability to provide accurate predictions</a:t>
            </a:r>
          </a:p>
          <a:p>
            <a:r>
              <a:rPr lang="en-US" sz="1400" i="1">
                <a:ea typeface="+mn-lt"/>
                <a:cs typeface="+mn-lt"/>
              </a:rPr>
              <a:t>Key feature is property Quality.</a:t>
            </a:r>
            <a:endParaRPr lang="en-US" sz="1400" i="1">
              <a:ea typeface="Calibri"/>
              <a:cs typeface="Calibri" panose="020F0502020204030204"/>
            </a:endParaRPr>
          </a:p>
          <a:p>
            <a:r>
              <a:rPr lang="en-US" sz="1400" i="1">
                <a:ea typeface="+mn-lt"/>
                <a:cs typeface="+mn-lt"/>
              </a:rPr>
              <a:t>School ratings continue to hold significance.</a:t>
            </a:r>
            <a:endParaRPr lang="en-US" sz="1400" i="1">
              <a:ea typeface="Calibri"/>
              <a:cs typeface="Calibri"/>
            </a:endParaRPr>
          </a:p>
          <a:p>
            <a:endParaRPr lang="en-US" sz="1400">
              <a:ea typeface="+mn-lt"/>
              <a:cs typeface="+mn-lt"/>
            </a:endParaRPr>
          </a:p>
          <a:p>
            <a:pPr marL="0" indent="0">
              <a:buNone/>
            </a:pPr>
            <a:r>
              <a:rPr lang="en-US" sz="1400">
                <a:ea typeface="Calibri"/>
                <a:cs typeface="Calibri"/>
              </a:rPr>
              <a:t>* Considered houses built in last 10 years.</a:t>
            </a:r>
          </a:p>
          <a:p>
            <a:pPr marL="0" indent="0">
              <a:buNone/>
            </a:pPr>
            <a:endParaRPr lang="en-US" sz="1400">
              <a:ea typeface="Calibri"/>
              <a:cs typeface="Calibri"/>
            </a:endParaRPr>
          </a:p>
        </p:txBody>
      </p:sp>
      <p:pic>
        <p:nvPicPr>
          <p:cNvPr id="37" name="Picture 36" descr="Magnifying glass showing decling performance">
            <a:extLst>
              <a:ext uri="{FF2B5EF4-FFF2-40B4-BE49-F238E27FC236}">
                <a16:creationId xmlns:a16="http://schemas.microsoft.com/office/drawing/2014/main" id="{193582C9-48DD-1005-43BA-A7CA5A0B3476}"/>
              </a:ext>
            </a:extLst>
          </p:cNvPr>
          <p:cNvPicPr>
            <a:picLocks noChangeAspect="1"/>
          </p:cNvPicPr>
          <p:nvPr/>
        </p:nvPicPr>
        <p:blipFill rotWithShape="1">
          <a:blip r:embed="rId2"/>
          <a:srcRect l="22313" r="18373" b="-3"/>
          <a:stretch/>
        </p:blipFill>
        <p:spPr>
          <a:xfrm>
            <a:off x="6018095" y="841248"/>
            <a:ext cx="4688186" cy="5276088"/>
          </a:xfrm>
          <a:prstGeom prst="rect">
            <a:avLst/>
          </a:prstGeom>
        </p:spPr>
      </p:pic>
    </p:spTree>
    <p:extLst>
      <p:ext uri="{BB962C8B-B14F-4D97-AF65-F5344CB8AC3E}">
        <p14:creationId xmlns:p14="http://schemas.microsoft.com/office/powerpoint/2010/main" val="2498021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0C6C4-0BB9-63EF-1EC8-B3FBC02F7DCF}"/>
              </a:ext>
            </a:extLst>
          </p:cNvPr>
          <p:cNvSpPr>
            <a:spLocks noGrp="1"/>
          </p:cNvSpPr>
          <p:nvPr>
            <p:ph type="title"/>
          </p:nvPr>
        </p:nvSpPr>
        <p:spPr>
          <a:xfrm>
            <a:off x="761800" y="762001"/>
            <a:ext cx="5334197" cy="1708242"/>
          </a:xfrm>
        </p:spPr>
        <p:txBody>
          <a:bodyPr anchor="ctr">
            <a:normAutofit/>
          </a:bodyPr>
          <a:lstStyle/>
          <a:p>
            <a:r>
              <a:rPr lang="en-US" sz="4000" b="1" i="1">
                <a:latin typeface="Calibri"/>
                <a:cs typeface="Calibri Light"/>
              </a:rPr>
              <a:t>Recommendations and Future Scope</a:t>
            </a:r>
            <a:endParaRPr lang="en-US" sz="4000" b="1" i="1">
              <a:latin typeface="Calibri"/>
            </a:endParaRPr>
          </a:p>
        </p:txBody>
      </p:sp>
      <p:sp>
        <p:nvSpPr>
          <p:cNvPr id="3" name="Content Placeholder 2">
            <a:extLst>
              <a:ext uri="{FF2B5EF4-FFF2-40B4-BE49-F238E27FC236}">
                <a16:creationId xmlns:a16="http://schemas.microsoft.com/office/drawing/2014/main" id="{A4E9AEC3-4F5F-8BCD-90DB-E369829A8AC2}"/>
              </a:ext>
            </a:extLst>
          </p:cNvPr>
          <p:cNvSpPr>
            <a:spLocks noGrp="1"/>
          </p:cNvSpPr>
          <p:nvPr>
            <p:ph idx="1"/>
          </p:nvPr>
        </p:nvSpPr>
        <p:spPr>
          <a:xfrm>
            <a:off x="761800" y="2470244"/>
            <a:ext cx="5334197" cy="3769835"/>
          </a:xfrm>
        </p:spPr>
        <p:txBody>
          <a:bodyPr vert="horz" lIns="91440" tIns="45720" rIns="91440" bIns="45720" rtlCol="0" anchor="ctr">
            <a:normAutofit/>
          </a:bodyPr>
          <a:lstStyle/>
          <a:p>
            <a:r>
              <a:rPr lang="en-US" sz="1400">
                <a:ea typeface="+mn-lt"/>
                <a:cs typeface="+mn-lt"/>
              </a:rPr>
              <a:t>Explore additional community variables from the Pierce County</a:t>
            </a:r>
            <a:endParaRPr lang="en-US" sz="1400">
              <a:cs typeface="Calibri" panose="020F0502020204030204"/>
            </a:endParaRPr>
          </a:p>
          <a:p>
            <a:r>
              <a:rPr lang="en-US" sz="1400">
                <a:ea typeface="+mn-lt"/>
                <a:cs typeface="+mn-lt"/>
              </a:rPr>
              <a:t>Incorporate demographic information about homeowners as potential features </a:t>
            </a:r>
            <a:endParaRPr lang="en-US" sz="1400">
              <a:cs typeface="Calibri"/>
            </a:endParaRPr>
          </a:p>
          <a:p>
            <a:r>
              <a:rPr lang="en-US" sz="1400">
                <a:ea typeface="+mn-lt"/>
                <a:cs typeface="+mn-lt"/>
              </a:rPr>
              <a:t>Address constraints such as computation power to handle larger dataset sizes and complex machine learning model deployments.</a:t>
            </a:r>
            <a:endParaRPr lang="en-US" sz="1400">
              <a:cs typeface="Calibri"/>
            </a:endParaRPr>
          </a:p>
          <a:p>
            <a:r>
              <a:rPr lang="en-US" sz="1400">
                <a:ea typeface="+mn-lt"/>
                <a:cs typeface="+mn-lt"/>
              </a:rPr>
              <a:t>Expand the scope of variables and temporal resolution of the dataset</a:t>
            </a:r>
            <a:endParaRPr lang="en-US" sz="1400">
              <a:cs typeface="Calibri"/>
            </a:endParaRPr>
          </a:p>
          <a:p>
            <a:pPr marL="0" indent="0">
              <a:buNone/>
            </a:pPr>
            <a:endParaRPr lang="en-US" sz="1400">
              <a:cs typeface="Calibri"/>
            </a:endParaRPr>
          </a:p>
          <a:p>
            <a:r>
              <a:rPr lang="en-US" sz="1400">
                <a:ea typeface="+mn-lt"/>
                <a:cs typeface="+mn-lt"/>
              </a:rPr>
              <a:t>Investigate advanced techniques for overcoming computation limitations and optimizing model performance.</a:t>
            </a:r>
            <a:endParaRPr lang="en-US" sz="1400">
              <a:cs typeface="Calibri"/>
            </a:endParaRPr>
          </a:p>
          <a:p>
            <a:r>
              <a:rPr lang="en-US" sz="1400">
                <a:ea typeface="+mn-lt"/>
                <a:cs typeface="+mn-lt"/>
              </a:rPr>
              <a:t>Collaborate with other research domains to explore interdisciplinary insights and potential applications.</a:t>
            </a:r>
            <a:endParaRPr lang="en-US" sz="1400">
              <a:cs typeface="Calibri"/>
            </a:endParaRPr>
          </a:p>
          <a:p>
            <a:pPr marL="0" indent="0">
              <a:buNone/>
            </a:pPr>
            <a:endParaRPr lang="en-US" sz="1400">
              <a:cs typeface="Calibri"/>
            </a:endParaRPr>
          </a:p>
        </p:txBody>
      </p:sp>
      <p:pic>
        <p:nvPicPr>
          <p:cNvPr id="36" name="Picture 35" descr="Circuit board background">
            <a:extLst>
              <a:ext uri="{FF2B5EF4-FFF2-40B4-BE49-F238E27FC236}">
                <a16:creationId xmlns:a16="http://schemas.microsoft.com/office/drawing/2014/main" id="{1184EC3A-5709-EB61-4AEE-6B27FA4FB733}"/>
              </a:ext>
            </a:extLst>
          </p:cNvPr>
          <p:cNvPicPr>
            <a:picLocks noChangeAspect="1"/>
          </p:cNvPicPr>
          <p:nvPr/>
        </p:nvPicPr>
        <p:blipFill rotWithShape="1">
          <a:blip r:embed="rId2"/>
          <a:srcRect l="10253" r="38181" b="7"/>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034003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36CAB1F-557E-4FA4-81CC-DC491EF8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1">
                  <a:lumMod val="75000"/>
                </a:schemeClr>
              </a:gs>
              <a:gs pos="100000">
                <a:srgbClr val="00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1">
                  <a:lumMod val="50000"/>
                </a:schemeClr>
              </a:gs>
              <a:gs pos="91000">
                <a:schemeClr val="tx2">
                  <a:lumMod val="50000"/>
                  <a:alpha val="1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7646891" cy="6858001"/>
          </a:xfrm>
          <a:prstGeom prst="rect">
            <a:avLst/>
          </a:prstGeom>
          <a:gradFill>
            <a:gsLst>
              <a:gs pos="41000">
                <a:schemeClr val="accent1">
                  <a:lumMod val="75000"/>
                  <a:alpha val="52000"/>
                </a:schemeClr>
              </a:gs>
              <a:gs pos="95000">
                <a:srgbClr val="000000">
                  <a:alpha val="68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5550980-2AB6-4DE5-86DD-064ADF1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501118"/>
            <a:ext cx="8091784" cy="4331436"/>
          </a:xfrm>
          <a:prstGeom prst="rect">
            <a:avLst/>
          </a:prstGeom>
          <a:gradFill>
            <a:gsLst>
              <a:gs pos="0">
                <a:srgbClr val="000000">
                  <a:alpha val="16000"/>
                </a:srgbClr>
              </a:gs>
              <a:gs pos="91000">
                <a:schemeClr val="accent1">
                  <a:alpha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F4B167-8E82-4458-AE55-88B683EBF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95" y="-3"/>
            <a:ext cx="8091784" cy="6857999"/>
          </a:xfrm>
          <a:prstGeom prst="rect">
            <a:avLst/>
          </a:prstGeom>
          <a:gradFill>
            <a:gsLst>
              <a:gs pos="0">
                <a:schemeClr val="accent1">
                  <a:lumMod val="75000"/>
                  <a:alpha val="6000"/>
                </a:schemeClr>
              </a:gs>
              <a:gs pos="99000">
                <a:srgbClr val="000000">
                  <a:alpha val="57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2101742" y="699966"/>
            <a:ext cx="5121259" cy="5458067"/>
          </a:xfrm>
          <a:prstGeom prst="ellipse">
            <a:avLst/>
          </a:prstGeom>
          <a:gradFill>
            <a:gsLst>
              <a:gs pos="3000">
                <a:schemeClr val="accent1">
                  <a:lumMod val="50000"/>
                  <a:alpha val="0"/>
                </a:schemeClr>
              </a:gs>
              <a:gs pos="100000">
                <a:schemeClr val="accent1">
                  <a:lumMod val="60000"/>
                  <a:lumOff val="40000"/>
                  <a:alpha val="17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7A8CE-4945-CD5D-3240-79B3FCCDAEEA}"/>
              </a:ext>
            </a:extLst>
          </p:cNvPr>
          <p:cNvSpPr>
            <a:spLocks noGrp="1"/>
          </p:cNvSpPr>
          <p:nvPr>
            <p:ph type="title"/>
          </p:nvPr>
        </p:nvSpPr>
        <p:spPr>
          <a:xfrm>
            <a:off x="1169125" y="2920878"/>
            <a:ext cx="5853227" cy="2992576"/>
          </a:xfrm>
        </p:spPr>
        <p:txBody>
          <a:bodyPr vert="horz" lIns="91440" tIns="45720" rIns="91440" bIns="45720" rtlCol="0" anchor="t">
            <a:normAutofit/>
          </a:bodyPr>
          <a:lstStyle/>
          <a:p>
            <a:r>
              <a:rPr lang="en-US" sz="4800">
                <a:solidFill>
                  <a:srgbClr val="FFFFFF"/>
                </a:solidFill>
              </a:rPr>
              <a:t>Q &amp; A</a:t>
            </a:r>
          </a:p>
        </p:txBody>
      </p:sp>
      <p:pic>
        <p:nvPicPr>
          <p:cNvPr id="5" name="Picture 4" descr="Question mark against red wall">
            <a:extLst>
              <a:ext uri="{FF2B5EF4-FFF2-40B4-BE49-F238E27FC236}">
                <a16:creationId xmlns:a16="http://schemas.microsoft.com/office/drawing/2014/main" id="{D1D57166-9BEF-6EF6-D8BA-2355FB3C6ADB}"/>
              </a:ext>
            </a:extLst>
          </p:cNvPr>
          <p:cNvPicPr>
            <a:picLocks noChangeAspect="1"/>
          </p:cNvPicPr>
          <p:nvPr/>
        </p:nvPicPr>
        <p:blipFill rotWithShape="1">
          <a:blip r:embed="rId2"/>
          <a:srcRect l="60272" r="3560" b="1"/>
          <a:stretch/>
        </p:blipFill>
        <p:spPr>
          <a:xfrm>
            <a:off x="8104092" y="10"/>
            <a:ext cx="4099858" cy="6857990"/>
          </a:xfrm>
          <a:prstGeom prst="rect">
            <a:avLst/>
          </a:prstGeom>
        </p:spPr>
      </p:pic>
    </p:spTree>
    <p:extLst>
      <p:ext uri="{BB962C8B-B14F-4D97-AF65-F5344CB8AC3E}">
        <p14:creationId xmlns:p14="http://schemas.microsoft.com/office/powerpoint/2010/main" val="400251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65149" y="1204721"/>
            <a:ext cx="4114799" cy="1446550"/>
          </a:xfrm>
        </p:spPr>
        <p:txBody>
          <a:bodyPr>
            <a:normAutofit/>
          </a:bodyPr>
          <a:lstStyle/>
          <a:p>
            <a:r>
              <a:rPr lang="en-US" sz="3800" b="1" i="1">
                <a:latin typeface="Calibri"/>
                <a:cs typeface="Calibri"/>
              </a:rPr>
              <a:t>Problem Statement</a:t>
            </a:r>
          </a:p>
        </p:txBody>
      </p:sp>
      <p:sp>
        <p:nvSpPr>
          <p:cNvPr id="3" name="Content Placeholder"/>
          <p:cNvSpPr>
            <a:spLocks noGrp="1"/>
          </p:cNvSpPr>
          <p:nvPr>
            <p:ph idx="1"/>
          </p:nvPr>
        </p:nvSpPr>
        <p:spPr>
          <a:xfrm>
            <a:off x="565150" y="2691638"/>
            <a:ext cx="4114799" cy="3188586"/>
          </a:xfrm>
        </p:spPr>
        <p:txBody>
          <a:bodyPr vert="horz" lIns="91440" tIns="45720" rIns="91440" bIns="45720" rtlCol="0" anchor="t">
            <a:normAutofit/>
          </a:bodyPr>
          <a:lstStyle/>
          <a:p>
            <a:pPr marL="57150" indent="-57150">
              <a:lnSpc>
                <a:spcPct val="90000"/>
              </a:lnSpc>
              <a:buAutoNum type="arabicPeriod"/>
            </a:pPr>
            <a:r>
              <a:rPr lang="en-US" sz="2200"/>
              <a:t> What are the significant features impacting the Sales Price of Residential Properties pre Covid and post Covid?</a:t>
            </a:r>
            <a:endParaRPr lang="en-US"/>
          </a:p>
          <a:p>
            <a:pPr marL="0" indent="0">
              <a:lnSpc>
                <a:spcPct val="90000"/>
              </a:lnSpc>
              <a:buNone/>
            </a:pPr>
            <a:r>
              <a:rPr lang="en-US" sz="2200"/>
              <a:t>2. To build a machine learning model for predicting the Total Market Value in 2023 for Residential Properties built in the last 10 years</a:t>
            </a:r>
          </a:p>
        </p:txBody>
      </p:sp>
      <p:pic>
        <p:nvPicPr>
          <p:cNvPr id="6" name="Picture 5" descr="A midsection of a person holding a miniature house">
            <a:extLst>
              <a:ext uri="{FF2B5EF4-FFF2-40B4-BE49-F238E27FC236}">
                <a16:creationId xmlns:a16="http://schemas.microsoft.com/office/drawing/2014/main" id="{9CFDB19C-DB16-7D5E-B045-1DB8DE7E40EF}"/>
              </a:ext>
            </a:extLst>
          </p:cNvPr>
          <p:cNvPicPr>
            <a:picLocks noChangeAspect="1"/>
          </p:cNvPicPr>
          <p:nvPr/>
        </p:nvPicPr>
        <p:blipFill rotWithShape="1">
          <a:blip r:embed="rId3"/>
          <a:srcRect l="19003" r="17045" b="-7"/>
          <a:stretch/>
        </p:blipFill>
        <p:spPr>
          <a:xfrm>
            <a:off x="5224242" y="10"/>
            <a:ext cx="6967758" cy="6857990"/>
          </a:xfrm>
          <a:prstGeom prst="rect">
            <a:avLst/>
          </a:prstGeom>
        </p:spPr>
      </p:pic>
      <p:sp>
        <p:nvSpPr>
          <p:cNvPr id="12" name="Cross 11">
            <a:extLst>
              <a:ext uri="{FF2B5EF4-FFF2-40B4-BE49-F238E27FC236}">
                <a16:creationId xmlns:a16="http://schemas.microsoft.com/office/drawing/2014/main" id="{EAB1217A-7C36-3A41-8536-BC68C4521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279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6"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A282333-E2CA-841E-9D7A-EDD67B6B141D}"/>
              </a:ext>
            </a:extLst>
          </p:cNvPr>
          <p:cNvSpPr>
            <a:spLocks noGrp="1"/>
          </p:cNvSpPr>
          <p:nvPr>
            <p:ph type="title"/>
          </p:nvPr>
        </p:nvSpPr>
        <p:spPr>
          <a:xfrm>
            <a:off x="876691" y="301843"/>
            <a:ext cx="10477109" cy="1003532"/>
          </a:xfrm>
        </p:spPr>
        <p:txBody>
          <a:bodyPr anchor="ctr">
            <a:normAutofit/>
          </a:bodyPr>
          <a:lstStyle/>
          <a:p>
            <a:r>
              <a:rPr lang="en-US" sz="3800" b="1" i="1">
                <a:solidFill>
                  <a:srgbClr val="FFFFFF"/>
                </a:solidFill>
                <a:latin typeface="+mn-lt"/>
              </a:rPr>
              <a:t>Dataset Sources</a:t>
            </a:r>
          </a:p>
        </p:txBody>
      </p:sp>
      <p:sp>
        <p:nvSpPr>
          <p:cNvPr id="17" name="TextBox 16">
            <a:extLst>
              <a:ext uri="{FF2B5EF4-FFF2-40B4-BE49-F238E27FC236}">
                <a16:creationId xmlns:a16="http://schemas.microsoft.com/office/drawing/2014/main" id="{197CD97D-6F3A-1DA7-8D1A-5865A4FFAB8A}"/>
              </a:ext>
            </a:extLst>
          </p:cNvPr>
          <p:cNvSpPr txBox="1"/>
          <p:nvPr/>
        </p:nvSpPr>
        <p:spPr>
          <a:xfrm>
            <a:off x="878931" y="5666494"/>
            <a:ext cx="107794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arenR"/>
            </a:pPr>
            <a:r>
              <a:rPr lang="en-US" sz="1200">
                <a:latin typeface="Times New Roman"/>
                <a:ea typeface="+mn-lt"/>
                <a:cs typeface="Times New Roman"/>
              </a:rPr>
              <a:t>Property Information. | Pierce County, WA - Official Website. (n.d.). </a:t>
            </a:r>
            <a:r>
              <a:rPr lang="en-US" sz="1200">
                <a:latin typeface="Times New Roman"/>
                <a:ea typeface="+mn-lt"/>
                <a:cs typeface="Times New Roman"/>
                <a:hlinkClick r:id="rId3"/>
              </a:rPr>
              <a:t>https://www.piercecountywa.gov/736/Data-Downloads</a:t>
            </a:r>
            <a:r>
              <a:rPr lang="en-US" sz="1200">
                <a:latin typeface="Times New Roman"/>
                <a:ea typeface="+mn-lt"/>
                <a:cs typeface="Times New Roman"/>
              </a:rPr>
              <a:t>  </a:t>
            </a:r>
            <a:endParaRPr lang="en-US" sz="1200">
              <a:ea typeface="Calibri" panose="020F0502020204030204"/>
              <a:cs typeface="Calibri" panose="020F0502020204030204"/>
            </a:endParaRPr>
          </a:p>
          <a:p>
            <a:r>
              <a:rPr lang="en-US" sz="1200">
                <a:ea typeface="+mn-lt"/>
                <a:cs typeface="+mn-lt"/>
              </a:rPr>
              <a:t>2) </a:t>
            </a:r>
            <a:r>
              <a:rPr lang="en-US" sz="1200">
                <a:latin typeface="Times New Roman"/>
                <a:ea typeface="+mn-lt"/>
                <a:cs typeface="Times New Roman"/>
              </a:rPr>
              <a:t>Address points. Pierce County WA Open </a:t>
            </a:r>
            <a:r>
              <a:rPr lang="en-US" sz="1200" err="1">
                <a:latin typeface="Times New Roman"/>
                <a:ea typeface="+mn-lt"/>
                <a:cs typeface="Times New Roman"/>
              </a:rPr>
              <a:t>GeoSpatial</a:t>
            </a:r>
            <a:r>
              <a:rPr lang="en-US" sz="1200">
                <a:latin typeface="Times New Roman"/>
                <a:ea typeface="+mn-lt"/>
                <a:cs typeface="Times New Roman"/>
              </a:rPr>
              <a:t> Data Portal (v2.1). (n.d.-a). </a:t>
            </a:r>
            <a:r>
              <a:rPr lang="en-US" sz="1200" u="sng">
                <a:latin typeface="Times New Roman"/>
                <a:ea typeface="+mn-lt"/>
                <a:cs typeface="Times New Roman"/>
                <a:hlinkClick r:id="rId4"/>
              </a:rPr>
              <a:t>https://gisdata-piercecowa.opendata.arcgis.com/datasets/address-points/explore</a:t>
            </a:r>
            <a:endParaRPr lang="en-US" sz="1200">
              <a:latin typeface="Times New Roman"/>
              <a:ea typeface="+mn-lt"/>
              <a:cs typeface="Times New Roman"/>
            </a:endParaRPr>
          </a:p>
          <a:p>
            <a:r>
              <a:rPr lang="en-US" sz="1200">
                <a:ea typeface="+mn-lt"/>
                <a:cs typeface="+mn-lt"/>
              </a:rPr>
              <a:t>3)  </a:t>
            </a:r>
            <a:r>
              <a:rPr lang="en-US" sz="1200">
                <a:latin typeface="Times New Roman"/>
                <a:ea typeface="+mn-lt"/>
                <a:cs typeface="Times New Roman"/>
              </a:rPr>
              <a:t>school score. </a:t>
            </a:r>
            <a:r>
              <a:rPr lang="en-US" sz="1200" err="1">
                <a:latin typeface="Times New Roman"/>
                <a:ea typeface="+mn-lt"/>
                <a:cs typeface="Times New Roman"/>
              </a:rPr>
              <a:t>SchoolDigger</a:t>
            </a:r>
            <a:r>
              <a:rPr lang="en-US" sz="1200">
                <a:latin typeface="Times New Roman"/>
                <a:ea typeface="+mn-lt"/>
                <a:cs typeface="Times New Roman"/>
              </a:rPr>
              <a:t>. (n.d.). </a:t>
            </a:r>
            <a:r>
              <a:rPr lang="en-US" sz="1200" u="sng">
                <a:latin typeface="Times New Roman"/>
                <a:ea typeface="+mn-lt"/>
                <a:cs typeface="Times New Roman"/>
                <a:hlinkClick r:id="rId5"/>
              </a:rPr>
              <a:t>https://www.schooldigger.com/go/WA/schools/0870001496/school.aspx</a:t>
            </a:r>
            <a:r>
              <a:rPr lang="en-US" sz="1200">
                <a:latin typeface="Times New Roman"/>
                <a:ea typeface="+mn-lt"/>
                <a:cs typeface="Times New Roman"/>
              </a:rPr>
              <a:t> </a:t>
            </a:r>
            <a:endParaRPr lang="en-US" sz="1200">
              <a:ea typeface="+mn-lt"/>
              <a:cs typeface="+mn-lt"/>
            </a:endParaRPr>
          </a:p>
        </p:txBody>
      </p:sp>
      <p:graphicFrame>
        <p:nvGraphicFramePr>
          <p:cNvPr id="21" name="Content Placeholder 20">
            <a:extLst>
              <a:ext uri="{FF2B5EF4-FFF2-40B4-BE49-F238E27FC236}">
                <a16:creationId xmlns:a16="http://schemas.microsoft.com/office/drawing/2014/main" id="{FD60FF79-8EFB-AE44-2E63-5BE0B7E277D5}"/>
              </a:ext>
            </a:extLst>
          </p:cNvPr>
          <p:cNvGraphicFramePr>
            <a:graphicFrameLocks noGrp="1"/>
          </p:cNvGraphicFramePr>
          <p:nvPr>
            <p:ph idx="1"/>
            <p:extLst>
              <p:ext uri="{D42A27DB-BD31-4B8C-83A1-F6EECF244321}">
                <p14:modId xmlns:p14="http://schemas.microsoft.com/office/powerpoint/2010/main" val="984829578"/>
              </p:ext>
            </p:extLst>
          </p:nvPr>
        </p:nvGraphicFramePr>
        <p:xfrm>
          <a:off x="675735" y="1825924"/>
          <a:ext cx="10861319" cy="2866762"/>
        </p:xfrm>
        <a:graphic>
          <a:graphicData uri="http://schemas.openxmlformats.org/drawingml/2006/table">
            <a:tbl>
              <a:tblPr firstRow="1" bandRow="1">
                <a:tableStyleId>{5C22544A-7EE6-4342-B048-85BDC9FD1C3A}</a:tableStyleId>
              </a:tblPr>
              <a:tblGrid>
                <a:gridCol w="1567386">
                  <a:extLst>
                    <a:ext uri="{9D8B030D-6E8A-4147-A177-3AD203B41FA5}">
                      <a16:colId xmlns:a16="http://schemas.microsoft.com/office/drawing/2014/main" val="1820961672"/>
                    </a:ext>
                  </a:extLst>
                </a:gridCol>
                <a:gridCol w="1440654">
                  <a:extLst>
                    <a:ext uri="{9D8B030D-6E8A-4147-A177-3AD203B41FA5}">
                      <a16:colId xmlns:a16="http://schemas.microsoft.com/office/drawing/2014/main" val="1970821807"/>
                    </a:ext>
                  </a:extLst>
                </a:gridCol>
                <a:gridCol w="1133316">
                  <a:extLst>
                    <a:ext uri="{9D8B030D-6E8A-4147-A177-3AD203B41FA5}">
                      <a16:colId xmlns:a16="http://schemas.microsoft.com/office/drawing/2014/main" val="1028019974"/>
                    </a:ext>
                  </a:extLst>
                </a:gridCol>
                <a:gridCol w="1624839">
                  <a:extLst>
                    <a:ext uri="{9D8B030D-6E8A-4147-A177-3AD203B41FA5}">
                      <a16:colId xmlns:a16="http://schemas.microsoft.com/office/drawing/2014/main" val="3841691083"/>
                    </a:ext>
                  </a:extLst>
                </a:gridCol>
                <a:gridCol w="1507154">
                  <a:extLst>
                    <a:ext uri="{9D8B030D-6E8A-4147-A177-3AD203B41FA5}">
                      <a16:colId xmlns:a16="http://schemas.microsoft.com/office/drawing/2014/main" val="2208030671"/>
                    </a:ext>
                  </a:extLst>
                </a:gridCol>
                <a:gridCol w="1071640">
                  <a:extLst>
                    <a:ext uri="{9D8B030D-6E8A-4147-A177-3AD203B41FA5}">
                      <a16:colId xmlns:a16="http://schemas.microsoft.com/office/drawing/2014/main" val="1981351434"/>
                    </a:ext>
                  </a:extLst>
                </a:gridCol>
                <a:gridCol w="995927">
                  <a:extLst>
                    <a:ext uri="{9D8B030D-6E8A-4147-A177-3AD203B41FA5}">
                      <a16:colId xmlns:a16="http://schemas.microsoft.com/office/drawing/2014/main" val="3060493421"/>
                    </a:ext>
                  </a:extLst>
                </a:gridCol>
                <a:gridCol w="1520403">
                  <a:extLst>
                    <a:ext uri="{9D8B030D-6E8A-4147-A177-3AD203B41FA5}">
                      <a16:colId xmlns:a16="http://schemas.microsoft.com/office/drawing/2014/main" val="3746392251"/>
                    </a:ext>
                  </a:extLst>
                </a:gridCol>
              </a:tblGrid>
              <a:tr h="451432">
                <a:tc>
                  <a:txBody>
                    <a:bodyPr/>
                    <a:lstStyle/>
                    <a:p>
                      <a:endParaRPr lang="en-US" sz="2000">
                        <a:effectLst/>
                      </a:endParaRPr>
                    </a:p>
                  </a:txBody>
                  <a:tcPr marL="0" marR="0" marT="0" marB="0" anchor="ctr">
                    <a:solidFill>
                      <a:schemeClr val="bg1"/>
                    </a:solidFill>
                  </a:tcPr>
                </a:tc>
                <a:tc rowSpan="2" gridSpan="4">
                  <a:txBody>
                    <a:bodyPr/>
                    <a:lstStyle/>
                    <a:p>
                      <a:pPr algn="ctr"/>
                      <a:r>
                        <a:rPr lang="en-US" sz="2000">
                          <a:effectLst/>
                        </a:rPr>
                        <a:t>Property Information of Pierce County</a:t>
                      </a:r>
                      <a:r>
                        <a:rPr lang="en-US" sz="2000" baseline="30000">
                          <a:effectLst/>
                        </a:rPr>
                        <a:t>1)</a:t>
                      </a:r>
                    </a:p>
                  </a:txBody>
                  <a:tcPr marL="0" marR="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algn="ctr"/>
                      <a:r>
                        <a:rPr lang="en-US" sz="2000">
                          <a:effectLst/>
                        </a:rPr>
                        <a:t>External Datasets</a:t>
                      </a:r>
                    </a:p>
                  </a:txBody>
                  <a:tcPr marL="0" marR="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94539767"/>
                  </a:ext>
                </a:extLst>
              </a:tr>
              <a:tr h="451432">
                <a:tc>
                  <a:txBody>
                    <a:bodyPr/>
                    <a:lstStyle/>
                    <a:p>
                      <a:endParaRPr lang="en-US" sz="2000">
                        <a:effectLst/>
                      </a:endParaRPr>
                    </a:p>
                  </a:txBody>
                  <a:tcPr marL="0" marR="0" marT="0" marB="0" anchor="ctr">
                    <a:solidFill>
                      <a:schemeClr val="bg1"/>
                    </a:solidFill>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a:txBody>
                    <a:bodyPr/>
                    <a:lstStyle/>
                    <a:p>
                      <a:pPr algn="ctr"/>
                      <a:r>
                        <a:rPr lang="en-US" sz="2000">
                          <a:effectLst/>
                        </a:rPr>
                        <a:t>Pierce County</a:t>
                      </a:r>
                      <a:r>
                        <a:rPr lang="en-US" sz="2000" baseline="30000">
                          <a:effectLst/>
                        </a:rPr>
                        <a:t>2)</a:t>
                      </a:r>
                    </a:p>
                  </a:txBody>
                  <a:tcPr marL="0" marR="0" marT="0" marB="0" anchor="ctr"/>
                </a:tc>
                <a:tc hMerge="1">
                  <a:txBody>
                    <a:bodyPr/>
                    <a:lstStyle/>
                    <a:p>
                      <a:endParaRPr lang="en-US"/>
                    </a:p>
                  </a:txBody>
                  <a:tcPr/>
                </a:tc>
                <a:tc>
                  <a:txBody>
                    <a:bodyPr/>
                    <a:lstStyle/>
                    <a:p>
                      <a:pPr algn="ctr"/>
                      <a:r>
                        <a:rPr lang="en-US" sz="2000">
                          <a:effectLst/>
                        </a:rPr>
                        <a:t>School Digger</a:t>
                      </a:r>
                      <a:r>
                        <a:rPr lang="en-US" sz="2000" baseline="30000">
                          <a:effectLst/>
                        </a:rPr>
                        <a:t>3)</a:t>
                      </a:r>
                    </a:p>
                  </a:txBody>
                  <a:tcPr marL="0" marR="0" marT="0" marB="0" anchor="ctr"/>
                </a:tc>
                <a:extLst>
                  <a:ext uri="{0D108BD9-81ED-4DB2-BD59-A6C34878D82A}">
                    <a16:rowId xmlns:a16="http://schemas.microsoft.com/office/drawing/2014/main" val="4134754838"/>
                  </a:ext>
                </a:extLst>
              </a:tr>
              <a:tr h="902865">
                <a:tc>
                  <a:txBody>
                    <a:bodyPr/>
                    <a:lstStyle/>
                    <a:p>
                      <a:pPr algn="ctr"/>
                      <a:r>
                        <a:rPr lang="en-US" sz="2000">
                          <a:effectLst/>
                        </a:rPr>
                        <a:t>Problem Statement1</a:t>
                      </a:r>
                    </a:p>
                  </a:txBody>
                  <a:tcPr marL="0" marR="0" marT="0" marB="0" anchor="ctr"/>
                </a:tc>
                <a:tc>
                  <a:txBody>
                    <a:bodyPr/>
                    <a:lstStyle/>
                    <a:p>
                      <a:pPr algn="ctr"/>
                      <a:r>
                        <a:rPr lang="en-US" sz="2000">
                          <a:effectLst/>
                        </a:rPr>
                        <a:t> Sale </a:t>
                      </a:r>
                    </a:p>
                  </a:txBody>
                  <a:tcPr marL="0" marR="0" marT="0" marB="0" anchor="ctr"/>
                </a:tc>
                <a:tc rowSpan="2">
                  <a:txBody>
                    <a:bodyPr/>
                    <a:lstStyle/>
                    <a:p>
                      <a:pPr algn="ctr"/>
                      <a:r>
                        <a:rPr lang="en-US" sz="2000">
                          <a:effectLst/>
                        </a:rPr>
                        <a:t>Appraisal </a:t>
                      </a:r>
                      <a:br>
                        <a:rPr lang="en-US" sz="2000">
                          <a:effectLst/>
                        </a:rPr>
                      </a:br>
                      <a:r>
                        <a:rPr lang="en-US" sz="2000">
                          <a:effectLst/>
                        </a:rPr>
                        <a:t>Account</a:t>
                      </a:r>
                    </a:p>
                  </a:txBody>
                  <a:tcPr marL="0" marR="0" marT="0" marB="0" anchor="ctr"/>
                </a:tc>
                <a:tc rowSpan="2">
                  <a:txBody>
                    <a:bodyPr/>
                    <a:lstStyle/>
                    <a:p>
                      <a:pPr algn="ctr"/>
                      <a:r>
                        <a:rPr lang="en-US" sz="2000">
                          <a:effectLst/>
                        </a:rPr>
                        <a:t> Improvement</a:t>
                      </a:r>
                    </a:p>
                  </a:txBody>
                  <a:tcPr marL="0" marR="0" marT="0" marB="0" anchor="ctr"/>
                </a:tc>
                <a:tc rowSpan="2">
                  <a:txBody>
                    <a:bodyPr/>
                    <a:lstStyle/>
                    <a:p>
                      <a:pPr algn="ctr"/>
                      <a:r>
                        <a:rPr lang="en-US" sz="2000">
                          <a:effectLst/>
                        </a:rPr>
                        <a:t> Improvement</a:t>
                      </a:r>
                      <a:br>
                        <a:rPr lang="en-US" sz="2000">
                          <a:effectLst/>
                        </a:rPr>
                      </a:br>
                      <a:r>
                        <a:rPr lang="en-US" sz="2000">
                          <a:effectLst/>
                        </a:rPr>
                        <a:t> Builtas </a:t>
                      </a:r>
                    </a:p>
                  </a:txBody>
                  <a:tcPr marL="0" marR="0" marT="0" marB="0" anchor="ctr"/>
                </a:tc>
                <a:tc rowSpan="2">
                  <a:txBody>
                    <a:bodyPr/>
                    <a:lstStyle/>
                    <a:p>
                      <a:pPr algn="ctr"/>
                      <a:r>
                        <a:rPr lang="en-US" sz="2000">
                          <a:effectLst/>
                        </a:rPr>
                        <a:t>Address </a:t>
                      </a:r>
                      <a:br>
                        <a:rPr lang="en-US" sz="2000">
                          <a:effectLst/>
                        </a:rPr>
                      </a:br>
                      <a:r>
                        <a:rPr lang="en-US" sz="2000">
                          <a:effectLst/>
                        </a:rPr>
                        <a:t>Points</a:t>
                      </a:r>
                    </a:p>
                  </a:txBody>
                  <a:tcPr marL="0" marR="0" marT="0" marB="0" anchor="ctr"/>
                </a:tc>
                <a:tc rowSpan="2">
                  <a:txBody>
                    <a:bodyPr/>
                    <a:lstStyle/>
                    <a:p>
                      <a:pPr algn="ctr"/>
                      <a:r>
                        <a:rPr lang="en-US" sz="2000">
                          <a:effectLst/>
                        </a:rPr>
                        <a:t>Schools</a:t>
                      </a:r>
                    </a:p>
                  </a:txBody>
                  <a:tcPr marL="0" marR="0" marT="0" marB="0" anchor="ctr"/>
                </a:tc>
                <a:tc rowSpan="2">
                  <a:txBody>
                    <a:bodyPr/>
                    <a:lstStyle/>
                    <a:p>
                      <a:pPr algn="ctr"/>
                      <a:r>
                        <a:rPr lang="en-US" sz="2000">
                          <a:effectLst/>
                        </a:rPr>
                        <a:t>school score</a:t>
                      </a:r>
                    </a:p>
                  </a:txBody>
                  <a:tcPr marL="0" marR="0" marT="0" marB="0" anchor="ctr"/>
                </a:tc>
                <a:extLst>
                  <a:ext uri="{0D108BD9-81ED-4DB2-BD59-A6C34878D82A}">
                    <a16:rowId xmlns:a16="http://schemas.microsoft.com/office/drawing/2014/main" val="505516325"/>
                  </a:ext>
                </a:extLst>
              </a:tr>
              <a:tr h="902865">
                <a:tc>
                  <a:txBody>
                    <a:bodyPr/>
                    <a:lstStyle/>
                    <a:p>
                      <a:pPr algn="ctr"/>
                      <a:r>
                        <a:rPr lang="en-US" sz="2000">
                          <a:effectLst/>
                        </a:rPr>
                        <a:t>Problem Statement2</a:t>
                      </a:r>
                    </a:p>
                  </a:txBody>
                  <a:tcPr marL="0" marR="0" marT="0" marB="0" anchor="ctr"/>
                </a:tc>
                <a:tc>
                  <a:txBody>
                    <a:bodyPr/>
                    <a:lstStyle/>
                    <a:p>
                      <a:pPr algn="ctr"/>
                      <a:r>
                        <a:rPr lang="en-US" sz="2000">
                          <a:effectLst/>
                        </a:rPr>
                        <a:t>Tax Account ​</a:t>
                      </a:r>
                    </a:p>
                  </a:txBody>
                  <a:tcPr marL="0" marR="0"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643013459"/>
                  </a:ext>
                </a:extLst>
              </a:tr>
            </a:tbl>
          </a:graphicData>
        </a:graphic>
      </p:graphicFrame>
    </p:spTree>
    <p:extLst>
      <p:ext uri="{BB962C8B-B14F-4D97-AF65-F5344CB8AC3E}">
        <p14:creationId xmlns:p14="http://schemas.microsoft.com/office/powerpoint/2010/main" val="298164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55E89F-45B5-1D39-8758-0A5BA32F86EB}"/>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b="1" i="1"/>
              <a:t>Data Exploration</a:t>
            </a:r>
          </a:p>
        </p:txBody>
      </p:sp>
      <p:grpSp>
        <p:nvGrpSpPr>
          <p:cNvPr id="45" name="Group 4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6" name="Rectangle 4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65925BB-BAB0-58C7-2B4D-9D27652E14F6}"/>
              </a:ext>
            </a:extLst>
          </p:cNvPr>
          <p:cNvSpPr txBox="1"/>
          <p:nvPr/>
        </p:nvSpPr>
        <p:spPr>
          <a:xfrm>
            <a:off x="590719" y="2330505"/>
            <a:ext cx="5278066" cy="39795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a:t>Keep one attribute if Attributes are highly correlated</a:t>
            </a:r>
          </a:p>
          <a:p>
            <a:pPr marL="285750" indent="-228600">
              <a:lnSpc>
                <a:spcPct val="90000"/>
              </a:lnSpc>
              <a:spcAft>
                <a:spcPts val="600"/>
              </a:spcAft>
              <a:buFont typeface="Arial" panose="020B0604020202020204" pitchFamily="34" charset="0"/>
              <a:buChar char="•"/>
            </a:pPr>
            <a:r>
              <a:rPr lang="en-US" sz="2000"/>
              <a:t>Sale Price in 2022 is higher than 2019 with wide range</a:t>
            </a:r>
          </a:p>
          <a:p>
            <a:pPr marL="285750" indent="-228600">
              <a:lnSpc>
                <a:spcPct val="90000"/>
              </a:lnSpc>
              <a:spcAft>
                <a:spcPts val="600"/>
              </a:spcAft>
              <a:buFont typeface="Arial" panose="020B0604020202020204" pitchFamily="34" charset="0"/>
              <a:buChar char="•"/>
            </a:pPr>
            <a:r>
              <a:rPr lang="en-US" sz="2000"/>
              <a:t>Sale Price increased exponentially on Quality of Properties</a:t>
            </a:r>
          </a:p>
          <a:p>
            <a:pPr marL="285750" indent="-228600">
              <a:lnSpc>
                <a:spcPct val="90000"/>
              </a:lnSpc>
              <a:spcAft>
                <a:spcPts val="600"/>
              </a:spcAft>
              <a:buFont typeface="Arial" panose="020B0604020202020204" pitchFamily="34" charset="0"/>
              <a:buChar char="•"/>
            </a:pPr>
            <a:r>
              <a:rPr lang="en-US" sz="2000"/>
              <a:t>Market Value has the different trend for the houses built recently</a:t>
            </a:r>
          </a:p>
          <a:p>
            <a:pPr marL="285750"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endParaRPr lang="en-US" sz="2000"/>
          </a:p>
        </p:txBody>
      </p:sp>
      <p:sp>
        <p:nvSpPr>
          <p:cNvPr id="51" name="Rectangle 5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CDF0F24-C7A9-9DAB-9348-6355A1B6B0A0}"/>
              </a:ext>
            </a:extLst>
          </p:cNvPr>
          <p:cNvPicPr>
            <a:picLocks noChangeAspect="1"/>
          </p:cNvPicPr>
          <p:nvPr/>
        </p:nvPicPr>
        <p:blipFill>
          <a:blip r:embed="rId2"/>
          <a:stretch>
            <a:fillRect/>
          </a:stretch>
        </p:blipFill>
        <p:spPr>
          <a:xfrm>
            <a:off x="7083423" y="762654"/>
            <a:ext cx="4397433" cy="2157231"/>
          </a:xfrm>
          <a:prstGeom prst="rect">
            <a:avLst/>
          </a:prstGeom>
        </p:spPr>
      </p:pic>
      <p:sp>
        <p:nvSpPr>
          <p:cNvPr id="55" name="Rectangle 5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953D642-796C-5337-2441-F06B133486BF}"/>
              </a:ext>
            </a:extLst>
          </p:cNvPr>
          <p:cNvPicPr>
            <a:picLocks noChangeAspect="1"/>
          </p:cNvPicPr>
          <p:nvPr/>
        </p:nvPicPr>
        <p:blipFill>
          <a:blip r:embed="rId3"/>
          <a:stretch>
            <a:fillRect/>
          </a:stretch>
        </p:blipFill>
        <p:spPr>
          <a:xfrm>
            <a:off x="7344796" y="3707894"/>
            <a:ext cx="3872823" cy="2518756"/>
          </a:xfrm>
          <a:prstGeom prst="rect">
            <a:avLst/>
          </a:prstGeom>
        </p:spPr>
      </p:pic>
    </p:spTree>
    <p:extLst>
      <p:ext uri="{BB962C8B-B14F-4D97-AF65-F5344CB8AC3E}">
        <p14:creationId xmlns:p14="http://schemas.microsoft.com/office/powerpoint/2010/main" val="2185394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a:ea typeface="Calibri Light"/>
              <a:cs typeface="Calibri Light"/>
            </a:endParaRPr>
          </a:p>
        </p:txBody>
      </p:sp>
      <p:sp>
        <p:nvSpPr>
          <p:cNvPr id="2" name="Title 1">
            <a:extLst>
              <a:ext uri="{FF2B5EF4-FFF2-40B4-BE49-F238E27FC236}">
                <a16:creationId xmlns:a16="http://schemas.microsoft.com/office/drawing/2014/main" id="{E155E89F-45B5-1D39-8758-0A5BA32F86EB}"/>
              </a:ext>
            </a:extLst>
          </p:cNvPr>
          <p:cNvSpPr>
            <a:spLocks noGrp="1"/>
          </p:cNvSpPr>
          <p:nvPr>
            <p:ph type="title"/>
          </p:nvPr>
        </p:nvSpPr>
        <p:spPr>
          <a:xfrm>
            <a:off x="838200" y="365125"/>
            <a:ext cx="10515600" cy="1325563"/>
          </a:xfrm>
        </p:spPr>
        <p:txBody>
          <a:bodyPr>
            <a:normAutofit/>
          </a:bodyPr>
          <a:lstStyle/>
          <a:p>
            <a:r>
              <a:rPr lang="en-US" sz="3800" b="1" i="1">
                <a:latin typeface="Calibri"/>
                <a:cs typeface="Calibri"/>
              </a:rPr>
              <a:t>Data Preprocessing(1)</a:t>
            </a:r>
            <a:endParaRPr lang="en-US" sz="3800" b="1" i="1">
              <a:latin typeface="Calibri"/>
              <a:ea typeface="Calibri Light"/>
              <a:cs typeface="Calibri"/>
            </a:endParaRP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a:ea typeface="Calibri Light"/>
              <a:cs typeface="Calibri Light"/>
            </a:endParaRPr>
          </a:p>
        </p:txBody>
      </p:sp>
      <p:sp>
        <p:nvSpPr>
          <p:cNvPr id="3" name="Content Placeholder 2">
            <a:extLst>
              <a:ext uri="{FF2B5EF4-FFF2-40B4-BE49-F238E27FC236}">
                <a16:creationId xmlns:a16="http://schemas.microsoft.com/office/drawing/2014/main" id="{F0CDBABF-1158-44A0-317B-7BEC931AA84D}"/>
              </a:ext>
            </a:extLst>
          </p:cNvPr>
          <p:cNvSpPr>
            <a:spLocks noGrp="1"/>
          </p:cNvSpPr>
          <p:nvPr>
            <p:ph idx="1"/>
          </p:nvPr>
        </p:nvSpPr>
        <p:spPr>
          <a:xfrm>
            <a:off x="753906" y="1951836"/>
            <a:ext cx="4836544" cy="4827644"/>
          </a:xfrm>
        </p:spPr>
        <p:txBody>
          <a:bodyPr vert="horz" lIns="91440" tIns="45720" rIns="91440" bIns="45720" rtlCol="0" anchor="t">
            <a:noAutofit/>
          </a:bodyPr>
          <a:lstStyle/>
          <a:p>
            <a:pPr marL="0" indent="0">
              <a:buClr>
                <a:srgbClr val="0895D3"/>
              </a:buClr>
              <a:buNone/>
            </a:pPr>
            <a:r>
              <a:rPr lang="en-US" sz="3200" b="1">
                <a:solidFill>
                  <a:schemeClr val="accent2"/>
                </a:solidFill>
                <a:latin typeface="Calibri Light"/>
                <a:ea typeface="+mn-lt"/>
                <a:cs typeface="+mn-lt"/>
              </a:rPr>
              <a:t>NULL Value</a:t>
            </a:r>
            <a:r>
              <a:rPr lang="en-US" sz="3200">
                <a:latin typeface="Calibri Light"/>
                <a:ea typeface="+mn-lt"/>
                <a:cs typeface="+mn-lt"/>
              </a:rPr>
              <a:t> </a:t>
            </a:r>
            <a:endParaRPr lang="en-US" sz="1200">
              <a:latin typeface="Calibri Light"/>
              <a:ea typeface="+mn-lt"/>
              <a:cs typeface="Times New Roman"/>
            </a:endParaRPr>
          </a:p>
          <a:p>
            <a:pPr marL="285750" indent="-285750"/>
            <a:r>
              <a:rPr lang="en-US" sz="1600">
                <a:latin typeface="Calibri Light"/>
                <a:ea typeface="+mn-lt"/>
                <a:cs typeface="+mn-lt"/>
              </a:rPr>
              <a:t>General</a:t>
            </a:r>
            <a:endParaRPr lang="en-US" sz="1600">
              <a:latin typeface="Calibri Light"/>
              <a:ea typeface="+mn-lt"/>
              <a:cs typeface="Calibri" panose="020F0502020204030204"/>
            </a:endParaRPr>
          </a:p>
          <a:p>
            <a:pPr marL="285750" indent="-285750"/>
            <a:endParaRPr lang="en-US" sz="1600">
              <a:latin typeface="Calibri Light"/>
              <a:ea typeface="+mn-lt"/>
              <a:cs typeface="+mn-lt"/>
            </a:endParaRPr>
          </a:p>
          <a:p>
            <a:pPr marL="285750" indent="-285750"/>
            <a:endParaRPr lang="en-US" sz="1600">
              <a:latin typeface="Calibri Light"/>
              <a:ea typeface="+mn-lt"/>
              <a:cs typeface="+mn-lt"/>
            </a:endParaRPr>
          </a:p>
          <a:p>
            <a:pPr marL="285750" indent="-285750"/>
            <a:r>
              <a:rPr lang="en-US" sz="1600">
                <a:latin typeface="Calibri Light"/>
                <a:ea typeface="+mn-lt"/>
                <a:cs typeface="+mn-lt"/>
              </a:rPr>
              <a:t> </a:t>
            </a:r>
            <a:r>
              <a:rPr lang="en-US" sz="1600" err="1">
                <a:latin typeface="Calibri Light"/>
                <a:ea typeface="+mn-lt"/>
                <a:cs typeface="+mn-lt"/>
              </a:rPr>
              <a:t>dsd</a:t>
            </a:r>
            <a:endParaRPr lang="en-US" sz="1600">
              <a:latin typeface="Calibri Light"/>
              <a:ea typeface="+mn-lt"/>
              <a:cs typeface="+mn-lt"/>
            </a:endParaRPr>
          </a:p>
          <a:p>
            <a:pPr marL="285750" indent="-285750"/>
            <a:endParaRPr lang="en-US" sz="1600">
              <a:latin typeface="Calibri Light"/>
              <a:ea typeface="+mn-lt"/>
              <a:cs typeface="+mn-lt"/>
            </a:endParaRPr>
          </a:p>
          <a:p>
            <a:pPr marL="285750" indent="-285750"/>
            <a:endParaRPr lang="en-US" sz="1600">
              <a:latin typeface="Calibri Light"/>
              <a:ea typeface="+mn-lt"/>
              <a:cs typeface="+mn-lt"/>
            </a:endParaRPr>
          </a:p>
          <a:p>
            <a:pPr marL="285750" indent="-285750"/>
            <a:r>
              <a:rPr lang="en-US" sz="1600">
                <a:latin typeface="Calibri Light"/>
                <a:ea typeface="+mn-lt"/>
                <a:cs typeface="+mn-lt"/>
              </a:rPr>
              <a:t>Customized </a:t>
            </a:r>
          </a:p>
          <a:p>
            <a:pPr lvl="1">
              <a:lnSpc>
                <a:spcPct val="100000"/>
              </a:lnSpc>
              <a:spcBef>
                <a:spcPts val="0"/>
              </a:spcBef>
            </a:pPr>
            <a:r>
              <a:rPr lang="en-US" sz="1600" b="1">
                <a:latin typeface="Calibri Light"/>
                <a:ea typeface="+mn-lt"/>
                <a:cs typeface="Arial"/>
              </a:rPr>
              <a:t>Replace Nulls with Zero</a:t>
            </a:r>
          </a:p>
          <a:p>
            <a:pPr marL="457200" lvl="1" indent="0">
              <a:lnSpc>
                <a:spcPct val="100000"/>
              </a:lnSpc>
              <a:spcBef>
                <a:spcPts val="0"/>
              </a:spcBef>
              <a:buNone/>
            </a:pPr>
            <a:r>
              <a:rPr lang="en-US" sz="1600">
                <a:latin typeface="Calibri Light"/>
                <a:ea typeface="+mn-lt"/>
                <a:cs typeface="Arial"/>
              </a:rPr>
              <a:t>Attic Finished Square Feet, Basement Square Feet, Carport Square Feet, Balcony Square Feet, Porch Square Feet, Attached Garage Square Feet, Detached Garage Square Feet, Fireplaces </a:t>
            </a:r>
            <a:endParaRPr lang="en-US">
              <a:ea typeface="Calibri" panose="020F0502020204030204"/>
              <a:cs typeface="Calibri" panose="020F0502020204030204"/>
            </a:endParaRPr>
          </a:p>
          <a:p>
            <a:pPr lvl="1">
              <a:lnSpc>
                <a:spcPct val="100000"/>
              </a:lnSpc>
              <a:spcBef>
                <a:spcPts val="0"/>
              </a:spcBef>
            </a:pPr>
            <a:r>
              <a:rPr lang="en-US" sz="1600" b="1">
                <a:latin typeface="Calibri Light"/>
                <a:ea typeface="+mn-lt"/>
                <a:cs typeface="Arial"/>
              </a:rPr>
              <a:t>Replace Nulls with N/A</a:t>
            </a:r>
          </a:p>
          <a:p>
            <a:pPr marL="457200" lvl="1" indent="0">
              <a:lnSpc>
                <a:spcPct val="100000"/>
              </a:lnSpc>
              <a:spcBef>
                <a:spcPts val="0"/>
              </a:spcBef>
              <a:buNone/>
            </a:pPr>
            <a:r>
              <a:rPr lang="en-US" sz="1600">
                <a:latin typeface="Calibri Light"/>
                <a:ea typeface="+mn-lt"/>
                <a:cs typeface="Arial"/>
              </a:rPr>
              <a:t>Waterfront Type, View Quality </a:t>
            </a:r>
            <a:endParaRPr lang="en-US">
              <a:ea typeface="Calibri" panose="020F0502020204030204"/>
              <a:cs typeface="Calibri" panose="020F0502020204030204"/>
            </a:endParaRPr>
          </a:p>
          <a:p>
            <a:pPr marL="285750" indent="-285750"/>
            <a:endParaRPr lang="en-US" sz="1600">
              <a:latin typeface="Calibri Light"/>
              <a:ea typeface="+mn-lt"/>
              <a:cs typeface="+mn-lt"/>
            </a:endParaRPr>
          </a:p>
        </p:txBody>
      </p:sp>
      <p:graphicFrame>
        <p:nvGraphicFramePr>
          <p:cNvPr id="6" name="Table 5">
            <a:extLst>
              <a:ext uri="{FF2B5EF4-FFF2-40B4-BE49-F238E27FC236}">
                <a16:creationId xmlns:a16="http://schemas.microsoft.com/office/drawing/2014/main" id="{2888706E-73D9-5682-C244-048DD484F651}"/>
              </a:ext>
            </a:extLst>
          </p:cNvPr>
          <p:cNvGraphicFramePr>
            <a:graphicFrameLocks noGrp="1"/>
          </p:cNvGraphicFramePr>
          <p:nvPr>
            <p:extLst>
              <p:ext uri="{D42A27DB-BD31-4B8C-83A1-F6EECF244321}">
                <p14:modId xmlns:p14="http://schemas.microsoft.com/office/powerpoint/2010/main" val="4176279451"/>
              </p:ext>
            </p:extLst>
          </p:nvPr>
        </p:nvGraphicFramePr>
        <p:xfrm>
          <a:off x="672396" y="2889730"/>
          <a:ext cx="4843647" cy="1593005"/>
        </p:xfrm>
        <a:graphic>
          <a:graphicData uri="http://schemas.openxmlformats.org/drawingml/2006/table">
            <a:tbl>
              <a:tblPr firstRow="1" bandRow="1">
                <a:tableStyleId>{5C22544A-7EE6-4342-B048-85BDC9FD1C3A}</a:tableStyleId>
              </a:tblPr>
              <a:tblGrid>
                <a:gridCol w="1779758">
                  <a:extLst>
                    <a:ext uri="{9D8B030D-6E8A-4147-A177-3AD203B41FA5}">
                      <a16:colId xmlns:a16="http://schemas.microsoft.com/office/drawing/2014/main" val="3454400295"/>
                    </a:ext>
                  </a:extLst>
                </a:gridCol>
                <a:gridCol w="3063889">
                  <a:extLst>
                    <a:ext uri="{9D8B030D-6E8A-4147-A177-3AD203B41FA5}">
                      <a16:colId xmlns:a16="http://schemas.microsoft.com/office/drawing/2014/main" val="2237716768"/>
                    </a:ext>
                  </a:extLst>
                </a:gridCol>
              </a:tblGrid>
              <a:tr h="372019">
                <a:tc>
                  <a:txBody>
                    <a:bodyPr/>
                    <a:lstStyle/>
                    <a:p>
                      <a:pPr algn="ctr"/>
                      <a:r>
                        <a:rPr lang="en-US" sz="1400">
                          <a:effectLst/>
                          <a:latin typeface="Calibri Light"/>
                        </a:rPr>
                        <a:t>Null Ratio</a:t>
                      </a:r>
                    </a:p>
                  </a:txBody>
                  <a:tcPr marL="0" marR="0" marT="0" marB="0" anchor="ctr"/>
                </a:tc>
                <a:tc>
                  <a:txBody>
                    <a:bodyPr/>
                    <a:lstStyle/>
                    <a:p>
                      <a:pPr algn="ctr"/>
                      <a:r>
                        <a:rPr lang="en-US" sz="1400">
                          <a:effectLst/>
                          <a:latin typeface="Calibri Light"/>
                        </a:rPr>
                        <a:t>Treatment</a:t>
                      </a:r>
                    </a:p>
                  </a:txBody>
                  <a:tcPr marL="0" marR="0" marT="0" marB="0" anchor="ctr"/>
                </a:tc>
                <a:extLst>
                  <a:ext uri="{0D108BD9-81ED-4DB2-BD59-A6C34878D82A}">
                    <a16:rowId xmlns:a16="http://schemas.microsoft.com/office/drawing/2014/main" val="396931533"/>
                  </a:ext>
                </a:extLst>
              </a:tr>
              <a:tr h="372019">
                <a:tc>
                  <a:txBody>
                    <a:bodyPr/>
                    <a:lstStyle/>
                    <a:p>
                      <a:pPr algn="ctr"/>
                      <a:r>
                        <a:rPr lang="en-US" sz="1800">
                          <a:effectLst/>
                          <a:latin typeface="Calibri Light"/>
                        </a:rPr>
                        <a:t>&gt;= 30%</a:t>
                      </a:r>
                    </a:p>
                  </a:txBody>
                  <a:tcPr marL="0" marR="0" marT="0" marB="0" anchor="ctr"/>
                </a:tc>
                <a:tc>
                  <a:txBody>
                    <a:bodyPr/>
                    <a:lstStyle/>
                    <a:p>
                      <a:r>
                        <a:rPr lang="en-US" sz="1800">
                          <a:effectLst/>
                          <a:latin typeface="Calibri Light"/>
                        </a:rPr>
                        <a:t>drop</a:t>
                      </a:r>
                    </a:p>
                  </a:txBody>
                  <a:tcPr marL="0" marR="0" marT="0" marB="0" anchor="ctr"/>
                </a:tc>
                <a:extLst>
                  <a:ext uri="{0D108BD9-81ED-4DB2-BD59-A6C34878D82A}">
                    <a16:rowId xmlns:a16="http://schemas.microsoft.com/office/drawing/2014/main" val="567099499"/>
                  </a:ext>
                </a:extLst>
              </a:tr>
              <a:tr h="476948">
                <a:tc>
                  <a:txBody>
                    <a:bodyPr/>
                    <a:lstStyle/>
                    <a:p>
                      <a:pPr algn="ctr"/>
                      <a:r>
                        <a:rPr lang="en-US" sz="1800">
                          <a:effectLst/>
                          <a:latin typeface="Calibri Light"/>
                        </a:rPr>
                        <a:t>10&lt;= &lt; 30%</a:t>
                      </a:r>
                    </a:p>
                  </a:txBody>
                  <a:tcPr marL="0" marR="0" marT="0" marB="0" anchor="ctr"/>
                </a:tc>
                <a:tc>
                  <a:txBody>
                    <a:bodyPr/>
                    <a:lstStyle/>
                    <a:p>
                      <a:r>
                        <a:rPr lang="en-US" sz="1800">
                          <a:effectLst/>
                          <a:latin typeface="Calibri Light"/>
                        </a:rPr>
                        <a:t>replace with 'N/A'</a:t>
                      </a:r>
                    </a:p>
                  </a:txBody>
                  <a:tcPr marL="0" marR="0" marT="0" marB="0" anchor="ctr"/>
                </a:tc>
                <a:extLst>
                  <a:ext uri="{0D108BD9-81ED-4DB2-BD59-A6C34878D82A}">
                    <a16:rowId xmlns:a16="http://schemas.microsoft.com/office/drawing/2014/main" val="2514315638"/>
                  </a:ext>
                </a:extLst>
              </a:tr>
              <a:tr h="372019">
                <a:tc>
                  <a:txBody>
                    <a:bodyPr/>
                    <a:lstStyle/>
                    <a:p>
                      <a:pPr algn="ctr"/>
                      <a:r>
                        <a:rPr lang="en-US" sz="1800">
                          <a:effectLst/>
                          <a:latin typeface="Calibri Light"/>
                        </a:rPr>
                        <a:t>&lt;10%</a:t>
                      </a:r>
                    </a:p>
                  </a:txBody>
                  <a:tcPr marL="0" marR="0" marT="0" marB="0" anchor="ctr"/>
                </a:tc>
                <a:tc>
                  <a:txBody>
                    <a:bodyPr/>
                    <a:lstStyle/>
                    <a:p>
                      <a:r>
                        <a:rPr lang="en-US" sz="1800">
                          <a:effectLst/>
                          <a:latin typeface="Calibri Light"/>
                        </a:rPr>
                        <a:t>drop the rows</a:t>
                      </a:r>
                    </a:p>
                  </a:txBody>
                  <a:tcPr marL="0" marR="0" marT="0" marB="0" anchor="ctr"/>
                </a:tc>
                <a:extLst>
                  <a:ext uri="{0D108BD9-81ED-4DB2-BD59-A6C34878D82A}">
                    <a16:rowId xmlns:a16="http://schemas.microsoft.com/office/drawing/2014/main" val="1088811998"/>
                  </a:ext>
                </a:extLst>
              </a:tr>
            </a:tbl>
          </a:graphicData>
        </a:graphic>
      </p:graphicFrame>
      <p:sp>
        <p:nvSpPr>
          <p:cNvPr id="19" name="Content Placeholder 2">
            <a:extLst>
              <a:ext uri="{FF2B5EF4-FFF2-40B4-BE49-F238E27FC236}">
                <a16:creationId xmlns:a16="http://schemas.microsoft.com/office/drawing/2014/main" id="{8157AF45-4463-2B8D-2852-82148EBA0CE8}"/>
              </a:ext>
            </a:extLst>
          </p:cNvPr>
          <p:cNvSpPr txBox="1">
            <a:spLocks/>
          </p:cNvSpPr>
          <p:nvPr/>
        </p:nvSpPr>
        <p:spPr>
          <a:xfrm>
            <a:off x="5882054" y="1952388"/>
            <a:ext cx="6224844" cy="425196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0895D3"/>
              </a:buClr>
              <a:buNone/>
            </a:pPr>
            <a:r>
              <a:rPr lang="en-US" sz="3200" b="1">
                <a:solidFill>
                  <a:schemeClr val="accent2"/>
                </a:solidFill>
                <a:latin typeface="Calibri Light"/>
                <a:ea typeface="Calibri Light"/>
                <a:cs typeface="Times New Roman"/>
              </a:rPr>
              <a:t>Data Type</a:t>
            </a:r>
            <a:endParaRPr lang="en-US" sz="3200">
              <a:solidFill>
                <a:schemeClr val="accent2"/>
              </a:solidFill>
              <a:latin typeface="Calibri Light"/>
              <a:ea typeface="Calibri Light"/>
              <a:cs typeface="Calibri" panose="020F0502020204030204"/>
            </a:endParaRPr>
          </a:p>
          <a:p>
            <a:pPr marL="342900" indent="-342900">
              <a:buFont typeface="Arial" pitchFamily="2" charset="2"/>
              <a:buChar char="•"/>
            </a:pPr>
            <a:r>
              <a:rPr lang="en-US" sz="2000">
                <a:latin typeface="Calibri Light"/>
                <a:ea typeface="+mn-lt"/>
                <a:cs typeface="Times New Roman"/>
              </a:rPr>
              <a:t>Nominal </a:t>
            </a:r>
          </a:p>
          <a:p>
            <a:pPr marL="800100" lvl="1" indent="-342900">
              <a:buFont typeface="Arial" pitchFamily="2" charset="2"/>
              <a:buChar char="•"/>
            </a:pPr>
            <a:r>
              <a:rPr lang="en-US" sz="2000">
                <a:latin typeface="Calibri Light"/>
                <a:ea typeface="+mn-lt"/>
                <a:cs typeface="Times New Roman"/>
              </a:rPr>
              <a:t>Drop text such as </a:t>
            </a:r>
            <a:r>
              <a:rPr lang="en-US" sz="2000" err="1">
                <a:latin typeface="Calibri Light"/>
                <a:ea typeface="+mn-lt"/>
                <a:cs typeface="Times New Roman"/>
              </a:rPr>
              <a:t>BuildID</a:t>
            </a:r>
            <a:r>
              <a:rPr lang="en-US" sz="2000">
                <a:latin typeface="Calibri Light"/>
                <a:ea typeface="+mn-lt"/>
                <a:cs typeface="Times New Roman"/>
              </a:rPr>
              <a:t> </a:t>
            </a:r>
          </a:p>
          <a:p>
            <a:pPr marL="800100" lvl="1" indent="-342900">
              <a:buFont typeface="Arial" pitchFamily="2" charset="2"/>
              <a:buChar char="•"/>
            </a:pPr>
            <a:r>
              <a:rPr lang="en-US" sz="2000">
                <a:latin typeface="Calibri Light"/>
                <a:ea typeface="+mn-lt"/>
                <a:cs typeface="Times New Roman"/>
              </a:rPr>
              <a:t>to Dummy: Waterfront Type, HVAC Description, </a:t>
            </a:r>
            <a:r>
              <a:rPr lang="en-US" sz="2000" err="1">
                <a:latin typeface="Calibri Light"/>
                <a:ea typeface="+mn-lt"/>
                <a:cs typeface="Times New Roman"/>
              </a:rPr>
              <a:t>etc</a:t>
            </a:r>
            <a:endParaRPr lang="en-US" sz="2000">
              <a:latin typeface="Calibri Light"/>
              <a:ea typeface="+mn-lt"/>
              <a:cs typeface="Times New Roman"/>
            </a:endParaRPr>
          </a:p>
          <a:p>
            <a:pPr marL="800100" lvl="1" indent="-342900">
              <a:buFont typeface="Arial" pitchFamily="2" charset="2"/>
              <a:buChar char="•"/>
            </a:pPr>
            <a:r>
              <a:rPr lang="en-US" sz="2000">
                <a:latin typeface="Calibri Light"/>
                <a:ea typeface="+mn-lt"/>
                <a:cs typeface="Times New Roman"/>
              </a:rPr>
              <a:t>To Date: Appraisal Date, Sale Date, </a:t>
            </a:r>
            <a:r>
              <a:rPr lang="en-US" sz="2000" err="1">
                <a:latin typeface="Calibri Light"/>
                <a:ea typeface="+mn-lt"/>
                <a:cs typeface="Times New Roman"/>
              </a:rPr>
              <a:t>Year_Built</a:t>
            </a:r>
            <a:r>
              <a:rPr lang="en-US" sz="2000">
                <a:latin typeface="Calibri Light"/>
                <a:ea typeface="+mn-lt"/>
                <a:cs typeface="Times New Roman"/>
              </a:rPr>
              <a:t>, </a:t>
            </a:r>
            <a:r>
              <a:rPr lang="en-US" sz="2000" err="1">
                <a:latin typeface="Calibri Light"/>
                <a:ea typeface="+mn-lt"/>
                <a:cs typeface="Times New Roman"/>
              </a:rPr>
              <a:t>etc</a:t>
            </a:r>
            <a:endParaRPr lang="en-US" sz="2000">
              <a:latin typeface="Calibri Light"/>
              <a:ea typeface="+mn-lt"/>
              <a:cs typeface="Times New Roman"/>
            </a:endParaRPr>
          </a:p>
          <a:p>
            <a:pPr>
              <a:buFont typeface="Arial" pitchFamily="2" charset="2"/>
              <a:buChar char="•"/>
            </a:pPr>
            <a:r>
              <a:rPr lang="en-US" sz="2000">
                <a:latin typeface="Calibri Light"/>
                <a:ea typeface="+mn-lt"/>
                <a:cs typeface="Times New Roman"/>
              </a:rPr>
              <a:t>Ordinal to Numeric</a:t>
            </a:r>
            <a:r>
              <a:rPr lang="en-US" sz="2000">
                <a:latin typeface="Calibri Light"/>
                <a:ea typeface="+mn-lt"/>
                <a:cs typeface="+mn-lt"/>
              </a:rPr>
              <a:t>: Quality, Condition, View Quality </a:t>
            </a:r>
          </a:p>
          <a:p>
            <a:pPr marL="342900" indent="-342900">
              <a:buFont typeface="Arial" pitchFamily="2" charset="2"/>
              <a:buChar char="•"/>
            </a:pPr>
            <a:endParaRPr lang="en-US" sz="1600">
              <a:highlight>
                <a:srgbClr val="FFFF00"/>
              </a:highlight>
              <a:latin typeface="Calibri Light"/>
              <a:ea typeface="+mn-lt"/>
              <a:cs typeface="Times New Roman"/>
            </a:endParaRPr>
          </a:p>
        </p:txBody>
      </p:sp>
    </p:spTree>
    <p:extLst>
      <p:ext uri="{BB962C8B-B14F-4D97-AF65-F5344CB8AC3E}">
        <p14:creationId xmlns:p14="http://schemas.microsoft.com/office/powerpoint/2010/main" val="3537196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7487998-3D8A-752D-3D75-69BFDCD3AF64}"/>
              </a:ext>
            </a:extLst>
          </p:cNvPr>
          <p:cNvSpPr/>
          <p:nvPr/>
        </p:nvSpPr>
        <p:spPr>
          <a:xfrm>
            <a:off x="846237" y="1856670"/>
            <a:ext cx="10584493" cy="1972849"/>
          </a:xfrm>
          <a:prstGeom prst="roundRect">
            <a:avLst/>
          </a:prstGeom>
          <a:solidFill>
            <a:srgbClr val="ED7D3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a:ea typeface="Calibri Light"/>
              <a:cs typeface="Calibri Light"/>
            </a:endParaRPr>
          </a:p>
        </p:txBody>
      </p:sp>
      <p:sp>
        <p:nvSpPr>
          <p:cNvPr id="2" name="Title 1">
            <a:extLst>
              <a:ext uri="{FF2B5EF4-FFF2-40B4-BE49-F238E27FC236}">
                <a16:creationId xmlns:a16="http://schemas.microsoft.com/office/drawing/2014/main" id="{E155E89F-45B5-1D39-8758-0A5BA32F86EB}"/>
              </a:ext>
            </a:extLst>
          </p:cNvPr>
          <p:cNvSpPr>
            <a:spLocks noGrp="1"/>
          </p:cNvSpPr>
          <p:nvPr>
            <p:ph type="title"/>
          </p:nvPr>
        </p:nvSpPr>
        <p:spPr>
          <a:xfrm>
            <a:off x="838200" y="365125"/>
            <a:ext cx="10515600" cy="1325563"/>
          </a:xfrm>
        </p:spPr>
        <p:txBody>
          <a:bodyPr>
            <a:normAutofit/>
          </a:bodyPr>
          <a:lstStyle/>
          <a:p>
            <a:r>
              <a:rPr lang="en-US" sz="3800" b="1" i="1">
                <a:latin typeface="Calibri"/>
                <a:cs typeface="Calibri"/>
              </a:rPr>
              <a:t>Data Preprocessing(2)</a:t>
            </a:r>
            <a:endParaRPr lang="en-US" sz="3800" b="1" i="1">
              <a:latin typeface="Calibri"/>
              <a:ea typeface="Calibri Light"/>
              <a:cs typeface="Calibri"/>
            </a:endParaRP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a:ea typeface="Calibri Light"/>
              <a:cs typeface="Calibri Light"/>
            </a:endParaRPr>
          </a:p>
        </p:txBody>
      </p:sp>
      <p:sp>
        <p:nvSpPr>
          <p:cNvPr id="3" name="Content Placeholder 2">
            <a:extLst>
              <a:ext uri="{FF2B5EF4-FFF2-40B4-BE49-F238E27FC236}">
                <a16:creationId xmlns:a16="http://schemas.microsoft.com/office/drawing/2014/main" id="{F0CDBABF-1158-44A0-317B-7BEC931AA84D}"/>
              </a:ext>
            </a:extLst>
          </p:cNvPr>
          <p:cNvSpPr>
            <a:spLocks noGrp="1"/>
          </p:cNvSpPr>
          <p:nvPr>
            <p:ph idx="1"/>
          </p:nvPr>
        </p:nvSpPr>
        <p:spPr>
          <a:xfrm>
            <a:off x="838200" y="1929384"/>
            <a:ext cx="10515600" cy="4251960"/>
          </a:xfrm>
        </p:spPr>
        <p:txBody>
          <a:bodyPr vert="horz" lIns="91440" tIns="45720" rIns="91440" bIns="45720" rtlCol="0" anchor="t">
            <a:noAutofit/>
          </a:bodyPr>
          <a:lstStyle/>
          <a:p>
            <a:pPr marL="0" indent="0">
              <a:buClr>
                <a:srgbClr val="0895D3"/>
              </a:buClr>
              <a:buNone/>
            </a:pPr>
            <a:r>
              <a:rPr lang="en-US" sz="2400" b="1">
                <a:solidFill>
                  <a:schemeClr val="accent2"/>
                </a:solidFill>
                <a:latin typeface="Calibri Light"/>
                <a:ea typeface="+mn-lt"/>
                <a:cs typeface="Times New Roman"/>
              </a:rPr>
              <a:t>Filter down</a:t>
            </a:r>
            <a:endParaRPr lang="en-US" sz="2400" b="1">
              <a:solidFill>
                <a:schemeClr val="accent2"/>
              </a:solidFill>
              <a:latin typeface="Calibri Light"/>
              <a:ea typeface="Calibri Light"/>
              <a:cs typeface="Calibri Light"/>
            </a:endParaRPr>
          </a:p>
          <a:p>
            <a:pPr marL="800100" lvl="1" indent="-342900">
              <a:buClr>
                <a:srgbClr val="0895D3"/>
              </a:buClr>
              <a:buFont typeface="Arial" pitchFamily="2" charset="2"/>
              <a:buChar char="•"/>
            </a:pPr>
            <a:r>
              <a:rPr lang="en-US" sz="1800">
                <a:latin typeface="Calibri Light"/>
                <a:ea typeface="+mn-lt"/>
                <a:cs typeface="Times New Roman"/>
              </a:rPr>
              <a:t>Sales Price Data </a:t>
            </a:r>
          </a:p>
          <a:p>
            <a:pPr lvl="2">
              <a:buClr>
                <a:srgbClr val="0895D3"/>
              </a:buClr>
              <a:buFont typeface="Arial" pitchFamily="2" charset="2"/>
              <a:buChar char="•"/>
            </a:pPr>
            <a:r>
              <a:rPr lang="en-US" sz="1800">
                <a:latin typeface="Calibri Light"/>
                <a:ea typeface="+mn-lt"/>
                <a:cs typeface="+mn-lt"/>
              </a:rPr>
              <a:t> Sale Date in 2019 &amp; 2022</a:t>
            </a:r>
          </a:p>
          <a:p>
            <a:pPr lvl="1">
              <a:buClr>
                <a:srgbClr val="0895D3"/>
              </a:buClr>
              <a:buFont typeface="Arial" pitchFamily="2" charset="2"/>
              <a:buChar char="•"/>
            </a:pPr>
            <a:r>
              <a:rPr lang="en-US" sz="1800">
                <a:latin typeface="Calibri Light"/>
                <a:ea typeface="+mn-lt"/>
                <a:cs typeface="Calibri"/>
              </a:rPr>
              <a:t>Market Value Data </a:t>
            </a:r>
          </a:p>
          <a:p>
            <a:pPr marL="1257300" lvl="2">
              <a:buClr>
                <a:srgbClr val="0895D3"/>
              </a:buClr>
              <a:buFont typeface="Arial,Sans-Serif" pitchFamily="2" charset="2"/>
              <a:buChar char="•"/>
            </a:pPr>
            <a:r>
              <a:rPr lang="en-US" sz="1800">
                <a:latin typeface="Calibri Light"/>
                <a:ea typeface="+mn-lt"/>
                <a:cs typeface="Arial"/>
              </a:rPr>
              <a:t>Residential Properties built in 10 years</a:t>
            </a:r>
          </a:p>
          <a:p>
            <a:pPr marL="1257300" lvl="2">
              <a:buFont typeface="Arial,Sans-Serif" pitchFamily="2" charset="2"/>
              <a:buChar char="•"/>
            </a:pPr>
            <a:r>
              <a:rPr lang="en-US" sz="1800">
                <a:latin typeface="Calibri Light"/>
                <a:ea typeface="+mn-lt"/>
                <a:cs typeface="Calibri"/>
              </a:rPr>
              <a:t>Total Market Value in  100k to 30M</a:t>
            </a:r>
          </a:p>
          <a:p>
            <a:pPr lvl="2">
              <a:buClr>
                <a:srgbClr val="0895D3"/>
              </a:buClr>
              <a:buFont typeface="Arial" pitchFamily="2" charset="2"/>
              <a:buChar char="•"/>
            </a:pPr>
            <a:endParaRPr lang="en-US" sz="1800">
              <a:latin typeface="Calibri Light"/>
              <a:ea typeface="+mn-lt"/>
              <a:cs typeface="Calibri"/>
            </a:endParaRPr>
          </a:p>
          <a:p>
            <a:pPr marL="0" indent="0">
              <a:buClr>
                <a:srgbClr val="0895D3"/>
              </a:buClr>
              <a:buNone/>
            </a:pPr>
            <a:r>
              <a:rPr lang="en-US" sz="2400" b="1">
                <a:solidFill>
                  <a:schemeClr val="accent2"/>
                </a:solidFill>
                <a:latin typeface="Calibri Light"/>
                <a:ea typeface="+mn-lt"/>
                <a:cs typeface="Times New Roman"/>
              </a:rPr>
              <a:t>Merged Datasets</a:t>
            </a:r>
          </a:p>
          <a:p>
            <a:pPr marL="800100" lvl="1" indent="-342900">
              <a:buClr>
                <a:srgbClr val="0895D3"/>
              </a:buClr>
              <a:buFont typeface="Arial" pitchFamily="2" charset="2"/>
              <a:buChar char="•"/>
            </a:pPr>
            <a:r>
              <a:rPr lang="en-US" sz="1800">
                <a:latin typeface="Calibri Light"/>
                <a:ea typeface="+mn-lt"/>
                <a:cs typeface="Times New Roman"/>
              </a:rPr>
              <a:t>Use Parcel Number for Pierce County data and the radius between school and property for school score to join tables</a:t>
            </a:r>
          </a:p>
          <a:p>
            <a:pPr marL="800100" lvl="1" indent="-342900">
              <a:buClr>
                <a:srgbClr val="0895D3"/>
              </a:buClr>
              <a:buFont typeface="Arial" pitchFamily="2" charset="2"/>
              <a:buChar char="•"/>
            </a:pPr>
            <a:r>
              <a:rPr lang="en-US" sz="1800">
                <a:latin typeface="Calibri Light"/>
                <a:ea typeface="+mn-lt"/>
                <a:cs typeface="Times New Roman"/>
              </a:rPr>
              <a:t>Sales Price Data:</a:t>
            </a:r>
            <a:r>
              <a:rPr lang="en-US" sz="1800">
                <a:latin typeface="Calibri Light"/>
                <a:ea typeface="+mn-lt"/>
                <a:cs typeface="Times"/>
              </a:rPr>
              <a:t> 11,295 observations in 2019 and 10,247 observations in 2022 with 44 attributes </a:t>
            </a:r>
            <a:endParaRPr lang="en-US" sz="1800">
              <a:latin typeface="Calibri Light"/>
              <a:ea typeface="+mn-lt"/>
              <a:cs typeface="Times New Roman"/>
            </a:endParaRPr>
          </a:p>
          <a:p>
            <a:pPr marL="800100" lvl="1" indent="-342900">
              <a:buClr>
                <a:srgbClr val="0895D3"/>
              </a:buClr>
              <a:buFont typeface="Arial" pitchFamily="2" charset="2"/>
              <a:buChar char="•"/>
            </a:pPr>
            <a:r>
              <a:rPr lang="en-US" sz="1800">
                <a:latin typeface="Calibri Light"/>
                <a:ea typeface="+mn-lt"/>
                <a:cs typeface="Times New Roman"/>
              </a:rPr>
              <a:t> Market Value Data: </a:t>
            </a:r>
            <a:r>
              <a:rPr lang="en-US" sz="1800">
                <a:latin typeface="Calibri Light"/>
                <a:ea typeface="+mn-lt"/>
                <a:cs typeface="Times"/>
              </a:rPr>
              <a:t>1</a:t>
            </a:r>
            <a:r>
              <a:rPr lang="en-US" sz="1800">
                <a:latin typeface="Calibri Light"/>
                <a:ea typeface="+mn-lt"/>
                <a:cs typeface="Times New Roman"/>
              </a:rPr>
              <a:t>7,246 and 24</a:t>
            </a:r>
            <a:r>
              <a:rPr lang="en-US" sz="1800">
                <a:latin typeface="Calibri Light"/>
                <a:ea typeface="+mn-lt"/>
                <a:cs typeface="Times"/>
              </a:rPr>
              <a:t> attributes</a:t>
            </a:r>
            <a:endParaRPr lang="en-US" sz="1800">
              <a:latin typeface="Calibri Light"/>
              <a:ea typeface="+mn-lt"/>
              <a:cs typeface="Calibri"/>
            </a:endParaRPr>
          </a:p>
        </p:txBody>
      </p:sp>
    </p:spTree>
    <p:extLst>
      <p:ext uri="{BB962C8B-B14F-4D97-AF65-F5344CB8AC3E}">
        <p14:creationId xmlns:p14="http://schemas.microsoft.com/office/powerpoint/2010/main" val="1200081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C8A0A9A-6550-1631-AB11-3AEBBD3FAD77}"/>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b="1" i="1" kern="1200">
                <a:latin typeface="Calibri"/>
                <a:cs typeface="Calibri"/>
              </a:rPr>
              <a:t>Statement1</a:t>
            </a:r>
          </a:p>
        </p:txBody>
      </p:sp>
      <p:sp>
        <p:nvSpPr>
          <p:cNvPr id="3" name="Content Placeholder 2">
            <a:extLst>
              <a:ext uri="{FF2B5EF4-FFF2-40B4-BE49-F238E27FC236}">
                <a16:creationId xmlns:a16="http://schemas.microsoft.com/office/drawing/2014/main" id="{B659F0D4-A53C-4DE8-17EA-9763BD5945C1}"/>
              </a:ext>
            </a:extLst>
          </p:cNvPr>
          <p:cNvSpPr>
            <a:spLocks noGrp="1"/>
          </p:cNvSpPr>
          <p:nvPr>
            <p:ph idx="1"/>
          </p:nvPr>
        </p:nvSpPr>
        <p:spPr>
          <a:xfrm>
            <a:off x="3315031" y="4076802"/>
            <a:ext cx="5561938" cy="1534587"/>
          </a:xfrm>
        </p:spPr>
        <p:txBody>
          <a:bodyPr vert="horz" lIns="91440" tIns="45720" rIns="91440" bIns="45720" rtlCol="0" anchor="t">
            <a:normAutofit/>
          </a:bodyPr>
          <a:lstStyle/>
          <a:p>
            <a:pPr marL="0" indent="0" algn="ctr">
              <a:buNone/>
            </a:pPr>
            <a:r>
              <a:rPr lang="en-US" sz="3800" b="1" i="1" kern="1200">
                <a:latin typeface="+mn-lt"/>
                <a:ea typeface="+mn-ea"/>
                <a:cs typeface="+mn-cs"/>
              </a:rPr>
              <a:t>Sale2019 vs Sale2022</a:t>
            </a:r>
            <a:endParaRPr lang="en-US" sz="3800" b="1" i="1" kern="1200">
              <a:latin typeface="+mn-lt"/>
              <a:cs typeface="Calibri"/>
            </a:endParaRP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Oval 26">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3874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62B7E-5DB5-C730-51C8-0141BDAA8B7B}"/>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800" b="1" i="1">
                <a:latin typeface="Calibri"/>
                <a:cs typeface="Calibri"/>
              </a:rPr>
              <a:t>PCA </a:t>
            </a:r>
          </a:p>
        </p:txBody>
      </p:sp>
      <p:sp>
        <p:nvSpPr>
          <p:cNvPr id="3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a line&#10;&#10;Description automatically generated">
            <a:extLst>
              <a:ext uri="{FF2B5EF4-FFF2-40B4-BE49-F238E27FC236}">
                <a16:creationId xmlns:a16="http://schemas.microsoft.com/office/drawing/2014/main" id="{FD9B1043-0A35-FF58-C5FB-8A807ECBEBC6}"/>
              </a:ext>
            </a:extLst>
          </p:cNvPr>
          <p:cNvPicPr>
            <a:picLocks noChangeAspect="1"/>
          </p:cNvPicPr>
          <p:nvPr/>
        </p:nvPicPr>
        <p:blipFill>
          <a:blip r:embed="rId3"/>
          <a:stretch>
            <a:fillRect/>
          </a:stretch>
        </p:blipFill>
        <p:spPr>
          <a:xfrm>
            <a:off x="585041" y="2642616"/>
            <a:ext cx="5084414" cy="3605784"/>
          </a:xfrm>
          <a:prstGeom prst="rect">
            <a:avLst/>
          </a:prstGeom>
        </p:spPr>
      </p:pic>
      <p:pic>
        <p:nvPicPr>
          <p:cNvPr id="5" name="Picture 4" descr="A graph with a line&#10;&#10;Description automatically generated">
            <a:extLst>
              <a:ext uri="{FF2B5EF4-FFF2-40B4-BE49-F238E27FC236}">
                <a16:creationId xmlns:a16="http://schemas.microsoft.com/office/drawing/2014/main" id="{93CAC45F-766B-7F8A-DFC5-74994FDAEC85}"/>
              </a:ext>
            </a:extLst>
          </p:cNvPr>
          <p:cNvPicPr>
            <a:picLocks noChangeAspect="1"/>
          </p:cNvPicPr>
          <p:nvPr/>
        </p:nvPicPr>
        <p:blipFill>
          <a:blip r:embed="rId4"/>
          <a:stretch>
            <a:fillRect/>
          </a:stretch>
        </p:blipFill>
        <p:spPr>
          <a:xfrm>
            <a:off x="6519497" y="2642616"/>
            <a:ext cx="5084414" cy="3605784"/>
          </a:xfrm>
          <a:prstGeom prst="rect">
            <a:avLst/>
          </a:prstGeom>
        </p:spPr>
      </p:pic>
      <p:sp>
        <p:nvSpPr>
          <p:cNvPr id="7" name="TextBox 6">
            <a:extLst>
              <a:ext uri="{FF2B5EF4-FFF2-40B4-BE49-F238E27FC236}">
                <a16:creationId xmlns:a16="http://schemas.microsoft.com/office/drawing/2014/main" id="{C0615D2C-19CF-0BF8-1709-C3D263C23C7A}"/>
              </a:ext>
            </a:extLst>
          </p:cNvPr>
          <p:cNvSpPr txBox="1"/>
          <p:nvPr/>
        </p:nvSpPr>
        <p:spPr>
          <a:xfrm>
            <a:off x="9540815" y="4063042"/>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200">
                <a:latin typeface="Times New Roman"/>
                <a:cs typeface="Segoe UI"/>
              </a:rPr>
              <a:t>  </a:t>
            </a:r>
            <a:r>
              <a:rPr lang="en-US" sz="1200">
                <a:latin typeface="Times New Roman"/>
                <a:cs typeface="Times New Roman"/>
              </a:rPr>
              <a:t> </a:t>
            </a:r>
            <a:endParaRPr lang="en-US"/>
          </a:p>
        </p:txBody>
      </p:sp>
      <p:cxnSp>
        <p:nvCxnSpPr>
          <p:cNvPr id="9" name="Straight Arrow Connector 8">
            <a:extLst>
              <a:ext uri="{FF2B5EF4-FFF2-40B4-BE49-F238E27FC236}">
                <a16:creationId xmlns:a16="http://schemas.microsoft.com/office/drawing/2014/main" id="{F7421AE1-7D58-2E8D-AD43-19DDFA27383B}"/>
              </a:ext>
            </a:extLst>
          </p:cNvPr>
          <p:cNvCxnSpPr/>
          <p:nvPr/>
        </p:nvCxnSpPr>
        <p:spPr>
          <a:xfrm>
            <a:off x="3963149" y="5440963"/>
            <a:ext cx="8627" cy="344625"/>
          </a:xfrm>
          <a:prstGeom prst="straightConnector1">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D4A3EBD-E69E-2CBA-ED63-70D9AD96D409}"/>
              </a:ext>
            </a:extLst>
          </p:cNvPr>
          <p:cNvCxnSpPr>
            <a:cxnSpLocks/>
          </p:cNvCxnSpPr>
          <p:nvPr/>
        </p:nvCxnSpPr>
        <p:spPr>
          <a:xfrm>
            <a:off x="9975622" y="5397799"/>
            <a:ext cx="19065" cy="386378"/>
          </a:xfrm>
          <a:prstGeom prst="straightConnector1">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2D329B7-9FC0-0FE0-162A-65976F866777}"/>
              </a:ext>
            </a:extLst>
          </p:cNvPr>
          <p:cNvSpPr txBox="1"/>
          <p:nvPr/>
        </p:nvSpPr>
        <p:spPr>
          <a:xfrm>
            <a:off x="3774822" y="5751220"/>
            <a:ext cx="4679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28</a:t>
            </a:r>
            <a:endParaRPr lang="en-US"/>
          </a:p>
        </p:txBody>
      </p:sp>
      <p:sp>
        <p:nvSpPr>
          <p:cNvPr id="14" name="TextBox 13">
            <a:extLst>
              <a:ext uri="{FF2B5EF4-FFF2-40B4-BE49-F238E27FC236}">
                <a16:creationId xmlns:a16="http://schemas.microsoft.com/office/drawing/2014/main" id="{37F4D035-A035-36E8-CB35-4B23CBCE3960}"/>
              </a:ext>
            </a:extLst>
          </p:cNvPr>
          <p:cNvSpPr txBox="1"/>
          <p:nvPr/>
        </p:nvSpPr>
        <p:spPr>
          <a:xfrm>
            <a:off x="9808191" y="5751220"/>
            <a:ext cx="4679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28</a:t>
            </a:r>
            <a:endParaRPr lang="en-US"/>
          </a:p>
        </p:txBody>
      </p:sp>
    </p:spTree>
    <p:extLst>
      <p:ext uri="{BB962C8B-B14F-4D97-AF65-F5344CB8AC3E}">
        <p14:creationId xmlns:p14="http://schemas.microsoft.com/office/powerpoint/2010/main" val="3797162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dridVTI">
  <a:themeElements>
    <a:clrScheme name="AnalogousFromLightSeedRightStep">
      <a:dk1>
        <a:srgbClr val="000000"/>
      </a:dk1>
      <a:lt1>
        <a:srgbClr val="FFFFFF"/>
      </a:lt1>
      <a:dk2>
        <a:srgbClr val="243341"/>
      </a:dk2>
      <a:lt2>
        <a:srgbClr val="E8E5E2"/>
      </a:lt2>
      <a:accent1>
        <a:srgbClr val="63A7E9"/>
      </a:accent1>
      <a:accent2>
        <a:srgbClr val="525FE7"/>
      </a:accent2>
      <a:accent3>
        <a:srgbClr val="9971EB"/>
      </a:accent3>
      <a:accent4>
        <a:srgbClr val="C152E7"/>
      </a:accent4>
      <a:accent5>
        <a:srgbClr val="EB71D8"/>
      </a:accent5>
      <a:accent6>
        <a:srgbClr val="E75291"/>
      </a:accent6>
      <a:hlink>
        <a:srgbClr val="9D7D5E"/>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8</Notes>
  <HiddenSlides>0</HiddenSlide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Office Theme</vt:lpstr>
      <vt:lpstr>MadridVTI</vt:lpstr>
      <vt:lpstr>Factors Influencing Residential Property Sales Price Pre and Post Covid</vt:lpstr>
      <vt:lpstr>Agenda</vt:lpstr>
      <vt:lpstr>Problem Statement</vt:lpstr>
      <vt:lpstr>Dataset Sources</vt:lpstr>
      <vt:lpstr>Data Exploration</vt:lpstr>
      <vt:lpstr>Data Preprocessing(1)</vt:lpstr>
      <vt:lpstr>Data Preprocessing(2)</vt:lpstr>
      <vt:lpstr>Statement1</vt:lpstr>
      <vt:lpstr>PCA </vt:lpstr>
      <vt:lpstr>Clustering </vt:lpstr>
      <vt:lpstr>2019 Cluster Results</vt:lpstr>
      <vt:lpstr>2022 Cluster Results</vt:lpstr>
      <vt:lpstr>Unclustered Results</vt:lpstr>
      <vt:lpstr>2019 Sales Data Prediction</vt:lpstr>
      <vt:lpstr>2022 Sales Data Prediction </vt:lpstr>
      <vt:lpstr> Feature Importance Analysis: </vt:lpstr>
      <vt:lpstr>Problem 1 Conclusion: </vt:lpstr>
      <vt:lpstr>Statement2</vt:lpstr>
      <vt:lpstr>PCA </vt:lpstr>
      <vt:lpstr>Clustering </vt:lpstr>
      <vt:lpstr>Model Evaluation (Market Value Prediction)</vt:lpstr>
      <vt:lpstr>Random Forest Prediction</vt:lpstr>
      <vt:lpstr>Market Value Feature Importance: </vt:lpstr>
      <vt:lpstr>Problem 2 Conclusion:  </vt:lpstr>
      <vt:lpstr>Recommendations and Future Scope</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Mansi Mahajan</dc:creator>
  <cp:revision>4</cp:revision>
  <dcterms:created xsi:type="dcterms:W3CDTF">2023-08-06T20:14:55Z</dcterms:created>
  <dcterms:modified xsi:type="dcterms:W3CDTF">2023-08-12T00:10:17Z</dcterms:modified>
</cp:coreProperties>
</file>