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chemeClr val="tx2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0000" y="360000"/>
            <a:ext cx="6660658" cy="720000"/>
          </a:xfrm>
        </p:spPr>
        <p:txBody>
          <a:bodyPr/>
          <a:lstStyle/>
          <a:p>
            <a:r>
              <a:rPr lang="en-GB" dirty="0"/>
              <a:t>Department of computer science</a:t>
            </a:r>
          </a:p>
          <a:p>
            <a:r>
              <a:rPr lang="en-GB" dirty="0"/>
              <a:t>Comp0132: Robotics and computation project and dissertation</a:t>
            </a:r>
          </a:p>
        </p:txBody>
      </p:sp>
      <p:pic>
        <p:nvPicPr>
          <p:cNvPr id="8" name="Picture Placeholder 7" descr="A picture containing building, outdoor, place of worship, colonnade&#10;&#10;Description automatically generated">
            <a:extLst>
              <a:ext uri="{FF2B5EF4-FFF2-40B4-BE49-F238E27FC236}">
                <a16:creationId xmlns:a16="http://schemas.microsoft.com/office/drawing/2014/main" id="{10E13075-3AEE-4544-B239-5A3671AFBB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0475" b="10475"/>
          <a:stretch>
            <a:fillRect/>
          </a:stretch>
        </p:blipFill>
        <p:spPr/>
      </p:pic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>
          <a:xfrm>
            <a:off x="-1" y="1549105"/>
            <a:ext cx="11641016" cy="2340000"/>
          </a:xfrm>
        </p:spPr>
        <p:txBody>
          <a:bodyPr/>
          <a:lstStyle/>
          <a:p>
            <a:r>
              <a:rPr lang="en-GB" dirty="0"/>
              <a:t>Implementing an Auditory Interface to Reduce Visual Overload For Teleoperation in Virtual Environments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0422B-B381-4CB9-AE62-67DDE55FAAF6}"/>
              </a:ext>
            </a:extLst>
          </p:cNvPr>
          <p:cNvSpPr txBox="1"/>
          <p:nvPr/>
        </p:nvSpPr>
        <p:spPr>
          <a:xfrm>
            <a:off x="2242039" y="5382831"/>
            <a:ext cx="3697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highlight>
                  <a:srgbClr val="FFFFFF"/>
                </a:highlight>
              </a:rPr>
              <a:t>Supervisors:</a:t>
            </a:r>
          </a:p>
          <a:p>
            <a:pPr algn="l"/>
            <a:r>
              <a:rPr lang="en-US" sz="2800" b="1" dirty="0">
                <a:highlight>
                  <a:srgbClr val="FFFFFF"/>
                </a:highlight>
              </a:rPr>
              <a:t>Dr. Vijay Pawar</a:t>
            </a:r>
          </a:p>
          <a:p>
            <a:pPr algn="l"/>
            <a:r>
              <a:rPr lang="en-US" sz="2800" b="1" dirty="0">
                <a:highlight>
                  <a:srgbClr val="FFFFFF"/>
                </a:highlight>
              </a:rPr>
              <a:t>Mr. Harvey Stedman</a:t>
            </a:r>
            <a:endParaRPr lang="en-MU" sz="2800" b="1" dirty="0"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6A497-9A3C-43E4-9C3A-D30778E96E7A}"/>
              </a:ext>
            </a:extLst>
          </p:cNvPr>
          <p:cNvSpPr txBox="1"/>
          <p:nvPr/>
        </p:nvSpPr>
        <p:spPr>
          <a:xfrm>
            <a:off x="2272812" y="4342620"/>
            <a:ext cx="4092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highlight>
                  <a:srgbClr val="FFFFFF"/>
                </a:highlight>
              </a:rPr>
              <a:t>Pascal </a:t>
            </a:r>
            <a:r>
              <a:rPr lang="en-US" sz="2400" b="1" dirty="0" err="1">
                <a:highlight>
                  <a:srgbClr val="FFFFFF"/>
                </a:highlight>
              </a:rPr>
              <a:t>Weiliam</a:t>
            </a:r>
            <a:r>
              <a:rPr lang="en-US" sz="2400" b="1" dirty="0">
                <a:highlight>
                  <a:srgbClr val="FFFFFF"/>
                </a:highlight>
              </a:rPr>
              <a:t> Li Poo Kim</a:t>
            </a:r>
            <a:endParaRPr lang="en-MU" sz="24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Teleoperation</a:t>
            </a:r>
          </a:p>
        </p:txBody>
      </p:sp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1346958" cy="3600000"/>
          </a:xfrm>
        </p:spPr>
        <p:txBody>
          <a:bodyPr/>
          <a:lstStyle/>
          <a:p>
            <a:r>
              <a:rPr lang="en-GB" dirty="0"/>
              <a:t>Teleoperation is a term used for the remote operation of a robot/machine/system controlled by a human operator.</a:t>
            </a:r>
          </a:p>
        </p:txBody>
      </p:sp>
      <p:pic>
        <p:nvPicPr>
          <p:cNvPr id="3" name="Graphic 2" descr="Television with solid fill">
            <a:extLst>
              <a:ext uri="{FF2B5EF4-FFF2-40B4-BE49-F238E27FC236}">
                <a16:creationId xmlns:a16="http://schemas.microsoft.com/office/drawing/2014/main" id="{B4E0C6D9-F4F0-46A3-BA84-BD265FE34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676" y="3965331"/>
            <a:ext cx="914400" cy="914400"/>
          </a:xfrm>
          <a:prstGeom prst="rect">
            <a:avLst/>
          </a:prstGeom>
        </p:spPr>
      </p:pic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817F8286-2881-4580-85A0-C66D3CC9E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4606" y="4037534"/>
            <a:ext cx="914400" cy="914400"/>
          </a:xfrm>
          <a:prstGeom prst="rect">
            <a:avLst/>
          </a:prstGeom>
        </p:spPr>
      </p:pic>
      <p:pic>
        <p:nvPicPr>
          <p:cNvPr id="11" name="Graphic 10" descr="Cell Tower with solid fill">
            <a:extLst>
              <a:ext uri="{FF2B5EF4-FFF2-40B4-BE49-F238E27FC236}">
                <a16:creationId xmlns:a16="http://schemas.microsoft.com/office/drawing/2014/main" id="{F9751F36-7AC4-450C-AFEF-761777E38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7769" y="4401126"/>
            <a:ext cx="914400" cy="914400"/>
          </a:xfrm>
          <a:prstGeom prst="rect">
            <a:avLst/>
          </a:prstGeom>
        </p:spPr>
      </p:pic>
      <p:pic>
        <p:nvPicPr>
          <p:cNvPr id="15" name="Graphic 14" descr="Quadcopter with solid fill">
            <a:extLst>
              <a:ext uri="{FF2B5EF4-FFF2-40B4-BE49-F238E27FC236}">
                <a16:creationId xmlns:a16="http://schemas.microsoft.com/office/drawing/2014/main" id="{6BF30C91-5690-4276-90B5-ADCD64C67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8433" y="4065457"/>
            <a:ext cx="914400" cy="914400"/>
          </a:xfrm>
          <a:prstGeom prst="rect">
            <a:avLst/>
          </a:prstGeom>
        </p:spPr>
      </p:pic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767BB187-8066-4473-90B3-33764AB018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9544" y="5095935"/>
            <a:ext cx="914400" cy="914400"/>
          </a:xfrm>
          <a:prstGeom prst="rect">
            <a:avLst/>
          </a:prstGeom>
        </p:spPr>
      </p:pic>
      <p:pic>
        <p:nvPicPr>
          <p:cNvPr id="19" name="Graphic 18" descr="Robot Hand with solid fill">
            <a:extLst>
              <a:ext uri="{FF2B5EF4-FFF2-40B4-BE49-F238E27FC236}">
                <a16:creationId xmlns:a16="http://schemas.microsoft.com/office/drawing/2014/main" id="{45C6269D-9BF0-4D60-8DB8-3C05442859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1163" y="5095935"/>
            <a:ext cx="914400" cy="914400"/>
          </a:xfrm>
          <a:prstGeom prst="rect">
            <a:avLst/>
          </a:prstGeom>
        </p:spPr>
      </p:pic>
      <p:pic>
        <p:nvPicPr>
          <p:cNvPr id="21" name="Graphic 20" descr="Call center with solid fill">
            <a:extLst>
              <a:ext uri="{FF2B5EF4-FFF2-40B4-BE49-F238E27FC236}">
                <a16:creationId xmlns:a16="http://schemas.microsoft.com/office/drawing/2014/main" id="{04CB5C75-8EB0-4AA6-BFA4-0C43023AAC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4567" y="4422531"/>
            <a:ext cx="914400" cy="914400"/>
          </a:xfrm>
          <a:prstGeom prst="rect">
            <a:avLst/>
          </a:prstGeom>
        </p:spPr>
      </p:pic>
      <p:pic>
        <p:nvPicPr>
          <p:cNvPr id="23" name="Graphic 22" descr="Illustrator with solid fill">
            <a:extLst>
              <a:ext uri="{FF2B5EF4-FFF2-40B4-BE49-F238E27FC236}">
                <a16:creationId xmlns:a16="http://schemas.microsoft.com/office/drawing/2014/main" id="{F5533F86-6CD0-4A02-A220-033165B9B6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48063" y="4638735"/>
            <a:ext cx="914400" cy="914400"/>
          </a:xfrm>
          <a:prstGeom prst="rect">
            <a:avLst/>
          </a:prstGeom>
        </p:spPr>
      </p:pic>
      <p:pic>
        <p:nvPicPr>
          <p:cNvPr id="25" name="Graphic 24" descr="Keyboard with solid fill">
            <a:extLst>
              <a:ext uri="{FF2B5EF4-FFF2-40B4-BE49-F238E27FC236}">
                <a16:creationId xmlns:a16="http://schemas.microsoft.com/office/drawing/2014/main" id="{E9849C91-BA54-476C-8E8D-C7E6676DD8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07689" y="4879731"/>
            <a:ext cx="914400" cy="914400"/>
          </a:xfrm>
          <a:prstGeom prst="rect">
            <a:avLst/>
          </a:prstGeom>
        </p:spPr>
      </p:pic>
      <p:pic>
        <p:nvPicPr>
          <p:cNvPr id="27" name="Graphic 26" descr="Mouse with solid fill">
            <a:extLst>
              <a:ext uri="{FF2B5EF4-FFF2-40B4-BE49-F238E27FC236}">
                <a16:creationId xmlns:a16="http://schemas.microsoft.com/office/drawing/2014/main" id="{2B8DA1D2-53AC-401B-AAF3-E6004B40E2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602" y="487973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305924-7AA8-4E5C-A5DB-ABE7BCF3C87B}"/>
              </a:ext>
            </a:extLst>
          </p:cNvPr>
          <p:cNvSpPr txBox="1"/>
          <p:nvPr/>
        </p:nvSpPr>
        <p:spPr>
          <a:xfrm>
            <a:off x="520911" y="3547696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Human</a:t>
            </a:r>
          </a:p>
          <a:p>
            <a:pPr algn="l"/>
            <a:r>
              <a:rPr lang="en-US" dirty="0"/>
              <a:t>Operator</a:t>
            </a:r>
            <a:endParaRPr lang="en-M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F1CFC-BAA1-49E1-AB16-57D7941F3D12}"/>
              </a:ext>
            </a:extLst>
          </p:cNvPr>
          <p:cNvSpPr txBox="1"/>
          <p:nvPr/>
        </p:nvSpPr>
        <p:spPr>
          <a:xfrm>
            <a:off x="2974503" y="5854168"/>
            <a:ext cx="109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Master Control</a:t>
            </a:r>
            <a:endParaRPr lang="en-M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C54077-DB3C-4AF6-8633-B2279E5AFC2B}"/>
              </a:ext>
            </a:extLst>
          </p:cNvPr>
          <p:cNvSpPr txBox="1"/>
          <p:nvPr/>
        </p:nvSpPr>
        <p:spPr>
          <a:xfrm>
            <a:off x="9281140" y="3429000"/>
            <a:ext cx="205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Slave side: Physical or Virtual</a:t>
            </a:r>
            <a:endParaRPr lang="en-M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D4ADB-A9A9-4421-A4C8-24E2EF82F26F}"/>
              </a:ext>
            </a:extLst>
          </p:cNvPr>
          <p:cNvSpPr txBox="1"/>
          <p:nvPr/>
        </p:nvSpPr>
        <p:spPr>
          <a:xfrm>
            <a:off x="5925245" y="358255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Communication</a:t>
            </a:r>
          </a:p>
          <a:p>
            <a:pPr algn="l"/>
            <a:r>
              <a:rPr lang="en-US" dirty="0"/>
              <a:t>Channel</a:t>
            </a:r>
            <a:endParaRPr lang="en-M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87E2F-B698-4D64-B1F9-F3DC1004F683}"/>
              </a:ext>
            </a:extLst>
          </p:cNvPr>
          <p:cNvSpPr txBox="1"/>
          <p:nvPr/>
        </p:nvSpPr>
        <p:spPr>
          <a:xfrm>
            <a:off x="2868692" y="353596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Interface</a:t>
            </a:r>
            <a:endParaRPr lang="en-M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B66788-83F8-4E7A-895B-D716164A56E0}"/>
              </a:ext>
            </a:extLst>
          </p:cNvPr>
          <p:cNvCxnSpPr>
            <a:cxnSpLocks/>
          </p:cNvCxnSpPr>
          <p:nvPr/>
        </p:nvCxnSpPr>
        <p:spPr>
          <a:xfrm>
            <a:off x="1298967" y="4665892"/>
            <a:ext cx="123994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A024C7-7953-4508-937C-1293C7714E4E}"/>
              </a:ext>
            </a:extLst>
          </p:cNvPr>
          <p:cNvCxnSpPr>
            <a:cxnSpLocks/>
          </p:cNvCxnSpPr>
          <p:nvPr/>
        </p:nvCxnSpPr>
        <p:spPr>
          <a:xfrm flipH="1">
            <a:off x="1327480" y="5137758"/>
            <a:ext cx="114622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4DA3B4-FF5C-4B78-9067-F6E1F95DB582}"/>
              </a:ext>
            </a:extLst>
          </p:cNvPr>
          <p:cNvCxnSpPr>
            <a:cxnSpLocks/>
          </p:cNvCxnSpPr>
          <p:nvPr/>
        </p:nvCxnSpPr>
        <p:spPr>
          <a:xfrm flipH="1">
            <a:off x="4465002" y="5137758"/>
            <a:ext cx="114622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EC0C4B-EE01-4FF4-B63F-AF9EA31CE067}"/>
              </a:ext>
            </a:extLst>
          </p:cNvPr>
          <p:cNvCxnSpPr>
            <a:cxnSpLocks/>
          </p:cNvCxnSpPr>
          <p:nvPr/>
        </p:nvCxnSpPr>
        <p:spPr>
          <a:xfrm>
            <a:off x="4460719" y="4618646"/>
            <a:ext cx="1154794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CB6A40-C669-459A-99FB-E153CA704748}"/>
              </a:ext>
            </a:extLst>
          </p:cNvPr>
          <p:cNvCxnSpPr>
            <a:cxnSpLocks/>
          </p:cNvCxnSpPr>
          <p:nvPr/>
        </p:nvCxnSpPr>
        <p:spPr>
          <a:xfrm>
            <a:off x="7203839" y="4618646"/>
            <a:ext cx="1154794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8B8D00-7297-425D-BFFB-E662A70263D1}"/>
              </a:ext>
            </a:extLst>
          </p:cNvPr>
          <p:cNvCxnSpPr>
            <a:cxnSpLocks/>
          </p:cNvCxnSpPr>
          <p:nvPr/>
        </p:nvCxnSpPr>
        <p:spPr>
          <a:xfrm flipH="1">
            <a:off x="7182471" y="5137758"/>
            <a:ext cx="1176162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6ABE04C-108F-4C71-9D2D-4A56F0EB6B3B}"/>
              </a:ext>
            </a:extLst>
          </p:cNvPr>
          <p:cNvSpPr txBox="1"/>
          <p:nvPr/>
        </p:nvSpPr>
        <p:spPr>
          <a:xfrm>
            <a:off x="7182471" y="525171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Sensor </a:t>
            </a:r>
          </a:p>
          <a:p>
            <a:pPr algn="l"/>
            <a:r>
              <a:rPr lang="en-US" dirty="0"/>
              <a:t>Information</a:t>
            </a:r>
            <a:endParaRPr lang="en-M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05F02E-A616-4AC4-A833-798D7253AF43}"/>
              </a:ext>
            </a:extLst>
          </p:cNvPr>
          <p:cNvSpPr txBox="1"/>
          <p:nvPr/>
        </p:nvSpPr>
        <p:spPr>
          <a:xfrm>
            <a:off x="4428119" y="387086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Command</a:t>
            </a:r>
          </a:p>
          <a:p>
            <a:pPr algn="l"/>
            <a:r>
              <a:rPr lang="en-US" dirty="0"/>
              <a:t>Signals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1000363"/>
          </a:xfrm>
        </p:spPr>
        <p:txBody>
          <a:bodyPr/>
          <a:lstStyle/>
          <a:p>
            <a:r>
              <a:rPr lang="en-GB" dirty="0"/>
              <a:t>Importance</a:t>
            </a:r>
          </a:p>
        </p:txBody>
      </p:sp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>
          <a:xfrm>
            <a:off x="408357" y="1900362"/>
            <a:ext cx="11654421" cy="4111638"/>
          </a:xfrm>
        </p:spPr>
        <p:txBody>
          <a:bodyPr/>
          <a:lstStyle/>
          <a:p>
            <a:r>
              <a:rPr lang="en-GB" dirty="0"/>
              <a:t>Extraplanetary Exploration (Mars Rovers), Military Missions (reconnaissance, removing hazardous materials), Search and Rescue Operations (survivors of calamities)</a:t>
            </a:r>
          </a:p>
          <a:p>
            <a:endParaRPr lang="en-GB" dirty="0"/>
          </a:p>
          <a:p>
            <a:r>
              <a:rPr lang="en-GB" dirty="0"/>
              <a:t>Autonomous systems may face difficult problems in terms of tasks, terrains or situations that need teaming up with humans and that cannot be done alone.</a:t>
            </a:r>
          </a:p>
          <a:p>
            <a:endParaRPr lang="en-GB" dirty="0"/>
          </a:p>
          <a:p>
            <a:r>
              <a:rPr lang="en-GB" dirty="0"/>
              <a:t>Paramount to design a human-machine interface to maximize information while minimizing cognitive load.</a:t>
            </a:r>
          </a:p>
          <a:p>
            <a:endParaRPr lang="en-GB" dirty="0"/>
          </a:p>
          <a:p>
            <a:r>
              <a:rPr lang="en-GB" dirty="0"/>
              <a:t>Better situational awareness, greater immersion and reduced confusion.</a:t>
            </a:r>
          </a:p>
        </p:txBody>
      </p:sp>
    </p:spTree>
    <p:extLst>
      <p:ext uri="{BB962C8B-B14F-4D97-AF65-F5344CB8AC3E}">
        <p14:creationId xmlns:p14="http://schemas.microsoft.com/office/powerpoint/2010/main" val="18870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>
          <a:xfrm>
            <a:off x="360000" y="2411999"/>
            <a:ext cx="10439064" cy="3909287"/>
          </a:xfrm>
        </p:spPr>
        <p:txBody>
          <a:bodyPr/>
          <a:lstStyle/>
          <a:p>
            <a:r>
              <a:rPr lang="en-US" b="0" i="0" dirty="0">
                <a:solidFill>
                  <a:srgbClr val="1C1D1E"/>
                </a:solidFill>
                <a:effectLst/>
              </a:rPr>
              <a:t>Teleoperation is facing increasingly complicated scenarios and refined tasks.</a:t>
            </a:r>
          </a:p>
          <a:p>
            <a:endParaRPr lang="en-US" dirty="0">
              <a:solidFill>
                <a:srgbClr val="1C1D1E"/>
              </a:solidFill>
            </a:endParaRPr>
          </a:p>
          <a:p>
            <a:r>
              <a:rPr lang="en-US" dirty="0">
                <a:solidFill>
                  <a:srgbClr val="1C1D1E"/>
                </a:solidFill>
              </a:rPr>
              <a:t>Latency which can cause degraded visual image/feedback or delayed control command.</a:t>
            </a:r>
          </a:p>
          <a:p>
            <a:endParaRPr lang="en-US" dirty="0">
              <a:solidFill>
                <a:srgbClr val="1C1D1E"/>
              </a:solidFill>
            </a:endParaRPr>
          </a:p>
          <a:p>
            <a:r>
              <a:rPr lang="en-US" dirty="0">
                <a:solidFill>
                  <a:srgbClr val="1C1D1E"/>
                </a:solidFill>
              </a:rPr>
              <a:t>Improper user-interface or feedback and thus limited information.</a:t>
            </a:r>
          </a:p>
          <a:p>
            <a:endParaRPr lang="en-US" dirty="0">
              <a:solidFill>
                <a:srgbClr val="1C1D1E"/>
              </a:solidFill>
            </a:endParaRPr>
          </a:p>
          <a:p>
            <a:r>
              <a:rPr lang="en-US" dirty="0">
                <a:solidFill>
                  <a:srgbClr val="1C1D1E"/>
                </a:solidFill>
              </a:rPr>
              <a:t>Motion sickness, Cognitive overload.</a:t>
            </a:r>
          </a:p>
          <a:p>
            <a:endParaRPr lang="en-US" dirty="0">
              <a:solidFill>
                <a:srgbClr val="1C1D1E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9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950782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363173" y="1963592"/>
            <a:ext cx="11465654" cy="3600000"/>
          </a:xfrm>
        </p:spPr>
        <p:txBody>
          <a:bodyPr/>
          <a:lstStyle/>
          <a:p>
            <a:r>
              <a:rPr lang="en-GB" dirty="0"/>
              <a:t>Project is focused on auditory feedback couped with a visual display in VE for navigation.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Advantages over visual feedback:</a:t>
            </a:r>
          </a:p>
          <a:p>
            <a:pPr marL="457200" indent="-457200">
              <a:buAutoNum type="arabicPeriod"/>
            </a:pPr>
            <a:r>
              <a:rPr lang="en-GB" dirty="0"/>
              <a:t>Decreases visual workload.</a:t>
            </a:r>
          </a:p>
          <a:p>
            <a:pPr marL="457200" indent="-457200">
              <a:buAutoNum type="arabicPeriod"/>
            </a:pPr>
            <a:r>
              <a:rPr lang="en-GB" dirty="0"/>
              <a:t>Requires low-bandwidth communication links.</a:t>
            </a:r>
          </a:p>
          <a:p>
            <a:pPr marL="457200" indent="-457200">
              <a:buAutoNum type="arabicPeriod"/>
            </a:pPr>
            <a:r>
              <a:rPr lang="en-GB" dirty="0"/>
              <a:t>No significant information losses during congested network.</a:t>
            </a:r>
          </a:p>
          <a:p>
            <a:pPr marL="457200" indent="-457200">
              <a:buAutoNum type="arabicPeriod"/>
            </a:pPr>
            <a:r>
              <a:rPr lang="en-GB" dirty="0"/>
              <a:t>Require less computational power.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Tools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931500" y="4040307"/>
            <a:ext cx="2123827" cy="7505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Rendering and Interface side</a:t>
            </a:r>
          </a:p>
        </p:txBody>
      </p:sp>
      <p:sp>
        <p:nvSpPr>
          <p:cNvPr id="13" name="Text Placeholder 12" descr="Text"/>
          <p:cNvSpPr>
            <a:spLocks noGrp="1"/>
          </p:cNvSpPr>
          <p:nvPr>
            <p:ph type="body" sz="quarter" idx="15"/>
          </p:nvPr>
        </p:nvSpPr>
        <p:spPr>
          <a:xfrm>
            <a:off x="8630378" y="5490795"/>
            <a:ext cx="3328566" cy="100232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Processing sensor information and ground truth environment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862CECD-1D7E-4DC8-968B-2ACFDC78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91" y="1985572"/>
            <a:ext cx="2268000" cy="1512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F72F25-974E-49CB-95A7-14F56542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40" y="2055236"/>
            <a:ext cx="3515499" cy="9360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8F6B0A-4EBE-4A94-BA81-9D538746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096" y="3497572"/>
            <a:ext cx="3954012" cy="183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3DF375-73B5-4D30-B766-65CFAEA29A69}"/>
              </a:ext>
            </a:extLst>
          </p:cNvPr>
          <p:cNvSpPr txBox="1"/>
          <p:nvPr/>
        </p:nvSpPr>
        <p:spPr>
          <a:xfrm>
            <a:off x="4596918" y="2395463"/>
            <a:ext cx="191110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b="1" dirty="0"/>
              <a:t>ROS Bridge</a:t>
            </a:r>
            <a:endParaRPr lang="en-MU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21F11-222F-4505-B80F-AB54AA0ABA5E}"/>
              </a:ext>
            </a:extLst>
          </p:cNvPr>
          <p:cNvCxnSpPr>
            <a:cxnSpLocks/>
          </p:cNvCxnSpPr>
          <p:nvPr/>
        </p:nvCxnSpPr>
        <p:spPr>
          <a:xfrm>
            <a:off x="3160772" y="2482577"/>
            <a:ext cx="123994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FFFD57-AEB9-4D7B-8071-7DC8D6FF9F51}"/>
              </a:ext>
            </a:extLst>
          </p:cNvPr>
          <p:cNvCxnSpPr>
            <a:cxnSpLocks/>
          </p:cNvCxnSpPr>
          <p:nvPr/>
        </p:nvCxnSpPr>
        <p:spPr>
          <a:xfrm>
            <a:off x="6689156" y="2459023"/>
            <a:ext cx="123994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BCAE0-B8B2-4285-BC88-0001C1950EE8}"/>
              </a:ext>
            </a:extLst>
          </p:cNvPr>
          <p:cNvCxnSpPr>
            <a:cxnSpLocks/>
          </p:cNvCxnSpPr>
          <p:nvPr/>
        </p:nvCxnSpPr>
        <p:spPr>
          <a:xfrm flipH="1">
            <a:off x="3160772" y="2810059"/>
            <a:ext cx="1282982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FD240-4E32-4E33-B613-ACCBEF3BE621}"/>
              </a:ext>
            </a:extLst>
          </p:cNvPr>
          <p:cNvCxnSpPr>
            <a:cxnSpLocks/>
          </p:cNvCxnSpPr>
          <p:nvPr/>
        </p:nvCxnSpPr>
        <p:spPr>
          <a:xfrm flipH="1">
            <a:off x="6646114" y="2771796"/>
            <a:ext cx="1282982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BAEBD2-7C36-4E62-B302-76EBCAECBB47}"/>
              </a:ext>
            </a:extLst>
          </p:cNvPr>
          <p:cNvSpPr txBox="1"/>
          <p:nvPr/>
        </p:nvSpPr>
        <p:spPr>
          <a:xfrm>
            <a:off x="4245007" y="2962821"/>
            <a:ext cx="3064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Rosbridge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a simple, socket-based programmatic access to robot interfaces and algorithms provided by ROS [1]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</a:t>
            </a:r>
            <a:endParaRPr lang="en-MU" b="1" dirty="0"/>
          </a:p>
        </p:txBody>
      </p:sp>
      <p:pic>
        <p:nvPicPr>
          <p:cNvPr id="24" name="Picture 23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D4801603-D19A-446C-9E67-ED0884999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13" y="4879732"/>
            <a:ext cx="1800000" cy="18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A7B53C-2776-436E-A191-7744EB37CAC7}"/>
              </a:ext>
            </a:extLst>
          </p:cNvPr>
          <p:cNvSpPr txBox="1"/>
          <p:nvPr/>
        </p:nvSpPr>
        <p:spPr>
          <a:xfrm>
            <a:off x="2952846" y="5508379"/>
            <a:ext cx="144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Husky A200 UGV mobile base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8631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12" descr="Text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99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and Expectations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12" descr="Text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56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>
          <a:xfrm>
            <a:off x="359999" y="2412000"/>
            <a:ext cx="11667877" cy="360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http://www.isrr-2011.org/ISRR-2011/Program_files/Papers/Jenkins-ISRR-2011.pdf</a:t>
            </a:r>
          </a:p>
        </p:txBody>
      </p:sp>
    </p:spTree>
    <p:extLst>
      <p:ext uri="{BB962C8B-B14F-4D97-AF65-F5344CB8AC3E}">
        <p14:creationId xmlns:p14="http://schemas.microsoft.com/office/powerpoint/2010/main" val="683354155"/>
      </p:ext>
    </p:extLst>
  </p:cSld>
  <p:clrMapOvr>
    <a:masterClrMapping/>
  </p:clrMapOvr>
</p:sld>
</file>

<file path=ppt/theme/theme1.xml><?xml version="1.0" encoding="utf-8"?>
<a:theme xmlns:a="http://schemas.openxmlformats.org/drawingml/2006/main" name="UCL_Mid_Purple_Slide_Theme">
  <a:themeElements>
    <a:clrScheme name="UCL Mid Purple Theme">
      <a:dk1>
        <a:srgbClr val="000000"/>
      </a:dk1>
      <a:lt1>
        <a:srgbClr val="FFFFFF"/>
      </a:lt1>
      <a:dk2>
        <a:srgbClr val="500778"/>
      </a:dk2>
      <a:lt2>
        <a:srgbClr val="DCCDE4"/>
      </a:lt2>
      <a:accent1>
        <a:srgbClr val="AC145A"/>
      </a:accent1>
      <a:accent2>
        <a:srgbClr val="C6B0BC"/>
      </a:accent2>
      <a:accent3>
        <a:srgbClr val="0097A9"/>
      </a:accent3>
      <a:accent4>
        <a:srgbClr val="8F993E"/>
      </a:accent4>
      <a:accent5>
        <a:srgbClr val="EA7600"/>
      </a:accent5>
      <a:accent6>
        <a:srgbClr val="A4DBE8"/>
      </a:accent6>
      <a:hlink>
        <a:srgbClr val="0097A9"/>
      </a:hlink>
      <a:folHlink>
        <a:srgbClr val="0097A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UCL_Slide_Master_Black.potx" id="{3034991F-2A20-46E2-8C7B-1FA72590779C}" vid="{EFEF51F0-3C92-44B8-A75F-6D4CA06038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 Mid Purple Slide Theme</Template>
  <TotalTime>170</TotalTime>
  <Words>305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Calibri</vt:lpstr>
      <vt:lpstr>UCL_Mid_Purple_Slide_Theme</vt:lpstr>
      <vt:lpstr>Implementing an Auditory Interface to Reduce Visual Overload For Teleoperation in Virtual Environments</vt:lpstr>
      <vt:lpstr>Definition of Teleoperation</vt:lpstr>
      <vt:lpstr>Importance</vt:lpstr>
      <vt:lpstr>Challenges</vt:lpstr>
      <vt:lpstr>Background</vt:lpstr>
      <vt:lpstr>Main Tools</vt:lpstr>
      <vt:lpstr>PowerPoint Presentation</vt:lpstr>
      <vt:lpstr>Hypothesis and Expectations</vt:lpstr>
      <vt:lpstr>References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LiPooKim Pascal</cp:lastModifiedBy>
  <cp:revision>38</cp:revision>
  <dcterms:created xsi:type="dcterms:W3CDTF">2020-09-15T10:47:50Z</dcterms:created>
  <dcterms:modified xsi:type="dcterms:W3CDTF">2021-06-21T16:05:32Z</dcterms:modified>
</cp:coreProperties>
</file>