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C53D02F-D2DC-8EC5-929B-0D7D405B0A89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401641-AFC3-CF5F-1404-45E966E64CB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159F780-33B4-D3CC-5B01-E3F5B1F115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0050" y="4645152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97E2A6E9-0A46-2F91-E285-DCA017EAA528}"/>
              </a:ext>
            </a:extLst>
          </p:cNvPr>
          <p:cNvCxnSpPr/>
          <p:nvPr/>
        </p:nvCxnSpPr>
        <p:spPr>
          <a:xfrm>
            <a:off x="1207657" y="4474744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52CD3F5-262D-B8CB-B7A5-7C72291364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F09068-C0E4-4C4E-9785-555A13E2CADF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F24B98-59EF-0763-F799-DEA36816EF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5E2D9F-DC02-889F-21E3-5E1F1D48DE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DD3F-2C62-470C-B627-AE318524C0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172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FEA5-B77C-D83C-F227-DB80252813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BC251-FBF8-B34E-BCA4-F4CAEC6801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55CCB4B2-26E6-9E77-B9D3-9887EE34D8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8BDF7B-9E87-4396-8F79-B88139563928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3DD06E3-342C-5D1D-9C8D-DF7BC8D420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85273775-CF54-A00B-9D24-2966E26A6D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D07E90-90BB-460B-9082-AF913500A1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430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913B7F4-6C76-E572-3F4D-5A7BA08467A7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CCFAD0D-ED2A-120C-42D5-E458EFDE20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18657C2-5E2D-89C5-223D-4AFADA58DB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D0AC6F70-CEB2-60EA-AE4E-88FC0FA50D50}"/>
              </a:ext>
            </a:extLst>
          </p:cNvPr>
          <p:cNvCxnSpPr/>
          <p:nvPr/>
        </p:nvCxnSpPr>
        <p:spPr>
          <a:xfrm>
            <a:off x="1207657" y="4485132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D3E50E54-A779-2BC6-965F-F85192BD5C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CEC111-D4FA-4F80-AB34-8CAC6436720F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0B59BC-D09B-3F99-4A48-EC26DDA73E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0E0F2977-CDE4-71CB-B5D0-18CD179AB2B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66CC77-3979-4259-86D6-B52735A837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9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690CBA28-9ADF-6CA2-4B93-33BEA7A907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BF76E-9B52-78AE-21CA-F2595EB408D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2120895"/>
            <a:ext cx="4639738" cy="37481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EFBF3-C019-3831-9432-F6AD7FF4D17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515941" y="2120895"/>
            <a:ext cx="4639738" cy="37481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998FB15A-71FF-4DCA-E6B0-D5BEC1F014C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5DD199-7ACD-4821-BC3D-36DA0A8334B7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33901725-AFCC-7CB6-EC00-1113919366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B30AD7F7-67E2-BC38-58C1-89192E172A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12626F-0E61-40E9-867F-2543890906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6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5AEB2FFC-2F80-5E94-7EF1-8B78A6EE8C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6C984-8143-1AD7-B161-9DBFC2027D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8" cy="736284"/>
          </a:xfrm>
        </p:spPr>
        <p:txBody>
          <a:bodyPr lIns="91440" rIns="91440" anchor="ctr"/>
          <a:lstStyle>
            <a:lvl1pPr marL="0" indent="0">
              <a:buNone/>
              <a:defRPr sz="2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CC217-BF60-C745-5AFD-865456439FB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97280" y="2958276"/>
            <a:ext cx="4639738" cy="29108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5209A-5838-B54D-BDBE-A1452F46C3C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515941" y="2057400"/>
            <a:ext cx="4639738" cy="736284"/>
          </a:xfrm>
        </p:spPr>
        <p:txBody>
          <a:bodyPr lIns="91440" rIns="91440" anchor="ctr"/>
          <a:lstStyle>
            <a:lvl1pPr marL="0" indent="0">
              <a:buNone/>
              <a:defRPr sz="2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12AFA-2439-F9EF-A98B-A8D55DBB521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515941" y="2958276"/>
            <a:ext cx="4639738" cy="29108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D8BE80A-6F06-C3FA-F130-3D361830C46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F6B66F-C156-4315-81AE-39CC9DA8F2B5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CCF23BFF-DA1E-3A34-8CD4-BB1493CA92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1754159A-30A9-2E72-3F48-0F7C043A5C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755282-A754-4004-85A8-E79ED34CBD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8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3BC6-DA6D-FF8E-4351-95BB0D5293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580DCE3C-D6D8-861B-30D0-ACB68CA167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714E7A-6D68-43DF-B049-C995EC652AF2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A737DB25-8C89-FBFE-89FB-FC13EA20A39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6706CA7-3635-BC15-80A5-376EFA64F2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89EDD8-7D9A-4D31-86D5-0F1FA7C45D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6F40090C-93EE-7FB5-1373-3F37CCA5F674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NL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8F0F2858-9D4B-C94B-BC8A-433287D225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9600A1-DC96-4646-B7E3-607BE49A3E6B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8C45EEE-C065-2414-2D64-6C6A6E754E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7447969-B289-BC2F-29F8-C8BE82FFE8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BD9082-9B9D-4BD0-A7F3-6C693F90FD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8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6D9D9F3-3608-7354-6484-A1F17F9526E1}"/>
              </a:ext>
            </a:extLst>
          </p:cNvPr>
          <p:cNvSpPr/>
          <p:nvPr/>
        </p:nvSpPr>
        <p:spPr>
          <a:xfrm>
            <a:off x="18" y="0"/>
            <a:ext cx="4654296" cy="68580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N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6879CB-627B-36FE-DE94-D1C6D3D8FB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63" y="786384"/>
            <a:ext cx="3517568" cy="2093976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58DA52-AE19-0817-7D27-0E94C1AB2F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58986" y="812801"/>
            <a:ext cx="5928347" cy="52947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48FEA91-81BD-4565-D309-F52929F874F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43463" y="3043050"/>
            <a:ext cx="3517568" cy="3064501"/>
          </a:xfrm>
        </p:spPr>
        <p:txBody>
          <a:bodyPr lIns="91440" r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CB2DB575-FD82-3093-20D6-D231D1B4EE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43463" y="6446520"/>
            <a:ext cx="3517568" cy="365129"/>
          </a:xfrm>
        </p:spPr>
        <p:txBody>
          <a:bodyPr/>
          <a:lstStyle>
            <a:lvl1pPr algn="l">
              <a:defRPr/>
            </a:lvl1pPr>
          </a:lstStyle>
          <a:p>
            <a:pPr lvl="0"/>
            <a:fld id="{95822E52-5F45-4882-B226-5B14936A00BB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24FB956-3CF8-12D7-CC63-12F607D5A9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458986" y="6446520"/>
            <a:ext cx="5334015" cy="365129"/>
          </a:xfrm>
        </p:spPr>
        <p:txBody>
          <a:bodyPr/>
          <a:lstStyle>
            <a:lvl1pPr>
              <a:defRPr>
                <a:solidFill>
                  <a:srgbClr val="39302A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89D544D-BFEB-665B-1EC3-35D4FBBF96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39302A"/>
                </a:solidFill>
              </a:defRPr>
            </a:lvl1pPr>
          </a:lstStyle>
          <a:p>
            <a:pPr lvl="0"/>
            <a:fld id="{818F5B4A-AB5A-4030-83A4-AD7D3E4192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6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7CC99F3C-E426-DAA1-F175-5BCE87915F3F}"/>
              </a:ext>
            </a:extLst>
          </p:cNvPr>
          <p:cNvSpPr/>
          <p:nvPr/>
        </p:nvSpPr>
        <p:spPr>
          <a:xfrm>
            <a:off x="0" y="4578345"/>
            <a:ext cx="12188823" cy="2279654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BFCCD-A815-FB90-55F2-6F8B198B08F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8" y="0"/>
            <a:ext cx="12191987" cy="4578345"/>
          </a:xfrm>
          <a:solidFill>
            <a:srgbClr val="D9D9D9"/>
          </a:solidFill>
        </p:spPr>
        <p:txBody>
          <a:bodyPr lIns="457200" tIns="457200"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B18D6D-B3B0-5F06-A1CE-473E8C7B0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4799365"/>
            <a:ext cx="10113648" cy="743681"/>
          </a:xfrm>
        </p:spPr>
        <p:txBody>
          <a:bodyPr tIns="0" bIns="0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A76E674-23B7-A11E-7DC7-0BEC7B98985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97280" y="5715000"/>
            <a:ext cx="10113264" cy="609603"/>
          </a:xfrm>
        </p:spPr>
        <p:txBody>
          <a:bodyPr lIns="91440" tIns="0" rIns="9144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C90CBF5-521C-3F96-5ADC-7EC938AA066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A3A255-98B6-455C-9D8B-BF971A469FE2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ABEFC5A-6BA0-CCD1-204C-8EF997158C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897A604-53AD-21AE-AA13-1816A852F0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988D78-9DF2-4E76-88F2-D4996994AD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6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56FE6C1-A1E1-F184-7A95-D68D115BFAD8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NL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DD5D9BD-A571-BE30-3F02-8065186047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10058400" cy="145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416AC9F-AA60-6BC8-03CD-C88AD6F9EE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4"/>
            <a:ext cx="10058400" cy="37608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DC2305-E694-CB35-DDE9-5A9CD23DA32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218426" y="6446840"/>
            <a:ext cx="258485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fld id="{9BB2BE2E-B17C-4F66-84AC-579AAF279EE7}" type="datetime1">
              <a:rPr lang="en-US"/>
              <a:pPr lvl="0"/>
              <a:t>5/24/2022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A885B7-74AF-5EC2-32D8-7DBBB7A7CEE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97280" y="6446840"/>
            <a:ext cx="681826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all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A5D312-D9B3-66BB-31AA-6EBB7F89226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993584" y="6446840"/>
            <a:ext cx="78001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fld id="{2758CD2B-CE66-41E7-BFAC-91E9DAA17082}" type="slidenum">
              <a:t>‹#›</a:t>
            </a:fld>
            <a:endParaRPr lang="en-US"/>
          </a:p>
        </p:txBody>
      </p: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414F89D8-8C9C-413B-91BF-C9F855F5E912}"/>
              </a:ext>
            </a:extLst>
          </p:cNvPr>
          <p:cNvCxnSpPr/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700" b="0" i="0" u="none" strike="noStrike" kern="1200" cap="none" spc="-50" baseline="0">
          <a:solidFill>
            <a:srgbClr val="404040"/>
          </a:solidFill>
          <a:uFillTx/>
          <a:latin typeface="Bookman Old Style"/>
        </a:defRPr>
      </a:lvl1pPr>
    </p:titleStyle>
    <p:bodyStyle>
      <a:lvl1pPr marL="91440" marR="0" lvl="0" indent="-91440" algn="l" defTabSz="914400" rtl="0" fontAlgn="auto" hangingPunct="1">
        <a:lnSpc>
          <a:spcPct val="110000"/>
        </a:lnSpc>
        <a:spcBef>
          <a:spcPts val="1200"/>
        </a:spcBef>
        <a:spcAft>
          <a:spcPts val="200"/>
        </a:spcAft>
        <a:buClr>
          <a:srgbClr val="EC7016"/>
        </a:buClr>
        <a:buSzPct val="100000"/>
        <a:buFont typeface="Calibri" pitchFamily="34"/>
        <a:buChar char=" "/>
        <a:tabLst/>
        <a:defRPr lang="en-US" sz="19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1pPr>
      <a:lvl2pPr marL="384048" marR="0" lvl="1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7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2pPr>
      <a:lvl3pPr marL="566928" marR="0" lvl="2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3pPr>
      <a:lvl4pPr marL="749808" marR="0" lvl="3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4pPr>
      <a:lvl5pPr marL="932688" marR="0" lvl="4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339365FE-85F2-3EC5-6A01-A04933E22888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723" cy="6858978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pic>
        <p:nvPicPr>
          <p:cNvPr id="3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31DF8F8B-92C3-4E6D-01AC-4E7A5B53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" y="978"/>
            <a:ext cx="12191978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34">
            <a:extLst>
              <a:ext uri="{FF2B5EF4-FFF2-40B4-BE49-F238E27FC236}">
                <a16:creationId xmlns:a16="http://schemas.microsoft.com/office/drawing/2014/main" id="{E7BFA427-7E67-09C4-9189-702DEDCDE20F}"/>
              </a:ext>
            </a:extLst>
          </p:cNvPr>
          <p:cNvSpPr>
            <a:spLocks noMove="1" noResize="1"/>
          </p:cNvSpPr>
          <p:nvPr/>
        </p:nvSpPr>
        <p:spPr>
          <a:xfrm>
            <a:off x="7912604" y="1238445"/>
            <a:ext cx="3635928" cy="4355753"/>
          </a:xfrm>
          <a:prstGeom prst="rect">
            <a:avLst/>
          </a:prstGeom>
          <a:solidFill>
            <a:srgbClr val="000000">
              <a:alpha val="8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2D5DE1-4872-5ED0-8E51-E2E33EA60BF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52316" y="1475238"/>
            <a:ext cx="3396346" cy="2901692"/>
          </a:xfrm>
        </p:spPr>
        <p:txBody>
          <a:bodyPr/>
          <a:lstStyle/>
          <a:p>
            <a:pPr lvl="0"/>
            <a:r>
              <a:rPr lang="en-US" sz="4200">
                <a:solidFill>
                  <a:srgbClr val="FFFFFF"/>
                </a:solidFill>
              </a:rPr>
              <a:t>End of sprint presentation</a:t>
            </a:r>
            <a:br>
              <a:rPr lang="en-US" sz="42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sprint 3</a:t>
            </a:r>
          </a:p>
        </p:txBody>
      </p:sp>
      <p:cxnSp>
        <p:nvCxnSpPr>
          <p:cNvPr id="6" name="Straight Connector 36">
            <a:extLst>
              <a:ext uri="{FF2B5EF4-FFF2-40B4-BE49-F238E27FC236}">
                <a16:creationId xmlns:a16="http://schemas.microsoft.com/office/drawing/2014/main" id="{4C3AF931-8F55-A893-3722-E4CA0A6FE1D7}"/>
              </a:ext>
            </a:extLst>
          </p:cNvPr>
          <p:cNvCxnSpPr>
            <a:cxnSpLocks noMove="1" noResize="1"/>
          </p:cNvCxnSpPr>
          <p:nvPr/>
        </p:nvCxnSpPr>
        <p:spPr>
          <a:xfrm>
            <a:off x="8176089" y="4508522"/>
            <a:ext cx="3108960" cy="0"/>
          </a:xfrm>
          <a:prstGeom prst="straightConnector1">
            <a:avLst/>
          </a:prstGeom>
          <a:noFill/>
          <a:ln w="19046" cap="flat">
            <a:solidFill>
              <a:srgbClr val="F6A21D"/>
            </a:solidFill>
            <a:prstDash val="solid"/>
          </a:ln>
        </p:spPr>
      </p:cxnSp>
      <p:sp>
        <p:nvSpPr>
          <p:cNvPr id="7" name="Rectangle 38">
            <a:extLst>
              <a:ext uri="{FF2B5EF4-FFF2-40B4-BE49-F238E27FC236}">
                <a16:creationId xmlns:a16="http://schemas.microsoft.com/office/drawing/2014/main" id="{8C139214-682A-DCA3-2CE1-41F46ACFCCF8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7333951B-3E40-CD27-9255-17B21B0234E8}"/>
              </a:ext>
            </a:extLst>
          </p:cNvPr>
          <p:cNvSpPr txBox="1"/>
          <p:nvPr/>
        </p:nvSpPr>
        <p:spPr>
          <a:xfrm>
            <a:off x="8052316" y="4609325"/>
            <a:ext cx="3232733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rPr>
              <a:t>Rob Meulenkamp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rPr>
              <a:t>Pascal Visser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rPr>
              <a:t>Rienk Heins</a:t>
            </a: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08F395F2-B22F-0112-3B97-63BC78D37B5A}"/>
              </a:ext>
            </a:extLst>
          </p:cNvPr>
          <p:cNvSpPr>
            <a:spLocks noMove="1" noResize="1"/>
          </p:cNvSpPr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24A1B340-95A7-C084-9FC6-9AD6D15BC38A}"/>
              </a:ext>
            </a:extLst>
          </p:cNvPr>
          <p:cNvCxnSpPr>
            <a:cxnSpLocks noMove="1" noResize="1"/>
          </p:cNvCxnSpPr>
          <p:nvPr/>
        </p:nvCxnSpPr>
        <p:spPr>
          <a:xfrm>
            <a:off x="1207657" y="4474744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pic>
        <p:nvPicPr>
          <p:cNvPr id="4" name="Picture 4" descr="Question marks in a line and one question mark is lit">
            <a:extLst>
              <a:ext uri="{FF2B5EF4-FFF2-40B4-BE49-F238E27FC236}">
                <a16:creationId xmlns:a16="http://schemas.microsoft.com/office/drawing/2014/main" id="{63073943-B243-F644-E701-BA220139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56" b="13674"/>
          <a:stretch>
            <a:fillRect/>
          </a:stretch>
        </p:blipFill>
        <p:spPr>
          <a:xfrm>
            <a:off x="0" y="9"/>
            <a:ext cx="12191996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015BA013-FD33-56CB-7709-953B11CE68B3}"/>
              </a:ext>
            </a:extLst>
          </p:cNvPr>
          <p:cNvSpPr>
            <a:spLocks noMove="1" noResize="1"/>
          </p:cNvSpPr>
          <p:nvPr/>
        </p:nvSpPr>
        <p:spPr>
          <a:xfrm>
            <a:off x="2852790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A51AAE-24E3-D5E7-06FD-0DEC50230D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85519" y="3331442"/>
            <a:ext cx="6470687" cy="1229310"/>
          </a:xfrm>
        </p:spPr>
        <p:txBody>
          <a:bodyPr/>
          <a:lstStyle/>
          <a:p>
            <a:pPr lvl="0"/>
            <a:r>
              <a:rPr lang="en-US" sz="5400">
                <a:solidFill>
                  <a:srgbClr val="FFFFFF"/>
                </a:solidFill>
              </a:rPr>
              <a:t>Questions?</a:t>
            </a:r>
          </a:p>
        </p:txBody>
      </p: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B91792E5-B3AC-8E77-AA79-AB530D69D323}"/>
              </a:ext>
            </a:extLst>
          </p:cNvPr>
          <p:cNvCxnSpPr>
            <a:cxnSpLocks noMove="1" noResize="1"/>
          </p:cNvCxnSpPr>
          <p:nvPr/>
        </p:nvCxnSpPr>
        <p:spPr>
          <a:xfrm>
            <a:off x="5110206" y="4641183"/>
            <a:ext cx="6309360" cy="0"/>
          </a:xfrm>
          <a:prstGeom prst="straightConnector1">
            <a:avLst/>
          </a:prstGeom>
          <a:noFill/>
          <a:ln w="19046" cap="flat">
            <a:solidFill>
              <a:srgbClr val="FFFFFF">
                <a:alpha val="90000"/>
              </a:srgbClr>
            </a:solidFill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8337-C95E-69F2-FA5B-03D54AEE73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Sprint 3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0B50-4288-49EE-75DA-167AC2372B2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/>
              <a:buChar char="Ø"/>
            </a:pPr>
            <a:r>
              <a:rPr lang="en-US" dirty="0"/>
              <a:t> </a:t>
            </a:r>
            <a:r>
              <a:rPr lang="en-US" sz="2400" dirty="0"/>
              <a:t>Goals of sprint 3</a:t>
            </a:r>
          </a:p>
          <a:p>
            <a:pPr lvl="1">
              <a:buFont typeface="Wingdings" pitchFamily="2"/>
              <a:buChar char="Ø"/>
            </a:pPr>
            <a:r>
              <a:rPr lang="en-US" sz="2400" dirty="0"/>
              <a:t>Tested algorithms</a:t>
            </a:r>
          </a:p>
          <a:p>
            <a:pPr lvl="2">
              <a:buFont typeface="Wingdings" pitchFamily="2"/>
              <a:buChar char="Ø"/>
            </a:pPr>
            <a:r>
              <a:rPr lang="en-US" sz="1800" dirty="0"/>
              <a:t>Gaussian mixture model</a:t>
            </a:r>
          </a:p>
          <a:p>
            <a:pPr lvl="2">
              <a:buFont typeface="Wingdings" pitchFamily="2"/>
              <a:buChar char="Ø"/>
            </a:pPr>
            <a:r>
              <a:rPr lang="en-US" sz="1800" dirty="0"/>
              <a:t>OPTICS</a:t>
            </a:r>
          </a:p>
          <a:p>
            <a:pPr lvl="2">
              <a:buFont typeface="Wingdings" pitchFamily="2"/>
              <a:buChar char="Ø"/>
            </a:pPr>
            <a:r>
              <a:rPr lang="en-US" sz="1800" dirty="0"/>
              <a:t>DBSCAN</a:t>
            </a:r>
            <a:endParaRPr lang="en-US" sz="2400" dirty="0"/>
          </a:p>
          <a:p>
            <a:pPr lvl="1">
              <a:buFont typeface="Wingdings" pitchFamily="2"/>
              <a:buChar char="Ø"/>
            </a:pPr>
            <a:r>
              <a:rPr lang="en-US" sz="2400" dirty="0"/>
              <a:t> Positives and negatives</a:t>
            </a:r>
          </a:p>
          <a:p>
            <a:pPr lvl="1">
              <a:buFont typeface="Wingdings" pitchFamily="2"/>
              <a:buChar char="Ø"/>
            </a:pPr>
            <a:r>
              <a:rPr lang="en-US" sz="2400" dirty="0"/>
              <a:t> Goals for sprint 4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68AEDADA-5B03-8D1F-546D-FA755715CA96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6318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A8B77F1F-86B6-129B-D68D-B6350F8B0995}"/>
              </a:ext>
            </a:extLst>
          </p:cNvPr>
          <p:cNvSpPr>
            <a:spLocks noMove="1" noResize="1"/>
          </p:cNvSpPr>
          <p:nvPr/>
        </p:nvSpPr>
        <p:spPr>
          <a:xfrm>
            <a:off x="18" y="0"/>
            <a:ext cx="4648590" cy="6858000"/>
          </a:xfrm>
          <a:prstGeom prst="rect">
            <a:avLst/>
          </a:prstGeom>
          <a:solidFill>
            <a:srgbClr val="EC701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FD96EA-B231-BB97-9C69-D51E6E8EDB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367" y="605899"/>
            <a:ext cx="3642311" cy="5646209"/>
          </a:xfrm>
        </p:spPr>
        <p:txBody>
          <a:bodyPr anchor="ctr"/>
          <a:lstStyle/>
          <a:p>
            <a:pPr lvl="0"/>
            <a:r>
              <a:rPr lang="en-US" sz="4400">
                <a:solidFill>
                  <a:srgbClr val="FFFFFF"/>
                </a:solidFill>
              </a:rPr>
              <a:t>Goals of sprint 3</a:t>
            </a:r>
            <a:endParaRPr lang="en-NL" sz="4400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675BAD-F793-BCC7-0351-F257DCBDB12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31959" y="605899"/>
            <a:ext cx="5923720" cy="5646209"/>
          </a:xfrm>
        </p:spPr>
        <p:txBody>
          <a:bodyPr anchor="ctr"/>
          <a:lstStyle/>
          <a:p>
            <a:pPr lvl="0">
              <a:buFont typeface="Wingdings" pitchFamily="2"/>
              <a:buChar char="Ø"/>
            </a:pPr>
            <a:r>
              <a:rPr lang="en-US" sz="2400"/>
              <a:t> Create a machine learning algorithm</a:t>
            </a:r>
          </a:p>
          <a:p>
            <a:pPr lvl="1">
              <a:buFont typeface="Wingdings" pitchFamily="2"/>
              <a:buChar char="Ø"/>
            </a:pPr>
            <a:r>
              <a:rPr lang="en-US" sz="2400"/>
              <a:t> Cluster bacteria and plastics</a:t>
            </a:r>
          </a:p>
          <a:p>
            <a:pPr lvl="1">
              <a:buFont typeface="Wingdings" pitchFamily="2"/>
              <a:buChar char="Ø"/>
            </a:pPr>
            <a:r>
              <a:rPr lang="en-US" sz="2400"/>
              <a:t> Outcome should be useable to show movement of cluster centers</a:t>
            </a:r>
          </a:p>
          <a:p>
            <a:pPr lvl="1">
              <a:buFont typeface="Wingdings" pitchFamily="2"/>
              <a:buChar char="Ø"/>
            </a:pPr>
            <a:r>
              <a:rPr lang="en-US" sz="2400"/>
              <a:t> Should have statistics to show quality of outcome</a:t>
            </a:r>
            <a:endParaRPr lang="en-NL" sz="240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6DF27958-44E7-41C1-9DB8-A3D7934D83E4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D641FED-DF6B-C232-5E09-13810146D9C7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2B3E447-28B5-6AFC-4867-8AE615384B59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88952" cy="1904996"/>
          </a:xfrm>
          <a:prstGeom prst="rect">
            <a:avLst/>
          </a:prstGeom>
          <a:solidFill>
            <a:srgbClr val="EC701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C60C99-00CD-B8D3-F7A9-3EA74DC8DB5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/>
            <a:r>
              <a:rPr lang="en-US">
                <a:solidFill>
                  <a:srgbClr val="FFFFFF"/>
                </a:solidFill>
              </a:rPr>
              <a:t>Algorithm 1: Gaussian mixture model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25824F-ED9D-07A5-DA58-0C0FC1A1D50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59" y="2675689"/>
            <a:ext cx="10058400" cy="3193295"/>
          </a:xfrm>
        </p:spPr>
        <p:txBody>
          <a:bodyPr/>
          <a:lstStyle/>
          <a:p>
            <a:pPr lvl="0"/>
            <a:r>
              <a:rPr lang="en-US"/>
              <a:t>*ROB</a:t>
            </a:r>
            <a:endParaRPr lang="en-NL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90619A1-2A69-FCF7-62E9-E0B5E4AA78AA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30C712F-2900-BA62-5567-FCFE44324017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E7AA258-F3AE-5D04-B79B-48C649465B51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88952" cy="1904996"/>
          </a:xfrm>
          <a:prstGeom prst="rect">
            <a:avLst/>
          </a:prstGeom>
          <a:solidFill>
            <a:srgbClr val="EC701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41398A-E151-9C5D-B720-7FF73A54E78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/>
            <a:r>
              <a:rPr lang="en-US">
                <a:solidFill>
                  <a:srgbClr val="FFFFFF"/>
                </a:solidFill>
              </a:rPr>
              <a:t>Algorithm 2: OPTICS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4D3460-9117-E31E-AA58-93B2D1EB15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59" y="2675689"/>
            <a:ext cx="10058400" cy="31932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Density based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Looks promising on clearly separated datasets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Has a lot of problems with overlap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NL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69CCF96-3F8A-4891-E114-1EF8B6FAD902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7BFBCDB9-0783-6596-20DE-FB9AF54D7F5A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FAFB267-525B-46AE-428A-6E812AA042DC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88952" cy="1904996"/>
          </a:xfrm>
          <a:prstGeom prst="rect">
            <a:avLst/>
          </a:prstGeom>
          <a:solidFill>
            <a:srgbClr val="EC701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59DE03-ABB5-BD8B-665B-4F2981B6F3B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/>
            <a:r>
              <a:rPr lang="en-US">
                <a:solidFill>
                  <a:srgbClr val="FFFFFF"/>
                </a:solidFill>
              </a:rPr>
              <a:t>Algorithm 3: DBSCAN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EEF6C4-667D-6DD6-7446-AE3794B28D2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59" y="2675689"/>
            <a:ext cx="10058400" cy="3193295"/>
          </a:xfrm>
        </p:spPr>
        <p:txBody>
          <a:bodyPr/>
          <a:lstStyle/>
          <a:p>
            <a:pPr lvl="0"/>
            <a:r>
              <a:rPr lang="en-US"/>
              <a:t>*PASCAL</a:t>
            </a:r>
            <a:endParaRPr lang="en-NL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3484D8A-79D0-5C4F-3477-B5B483925020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DA952F19-874A-9FAD-2B58-B8219ACEE257}"/>
              </a:ext>
            </a:extLst>
          </p:cNvPr>
          <p:cNvSpPr>
            <a:spLocks noMove="1" noResize="1"/>
          </p:cNvSpPr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cxnSp>
        <p:nvCxnSpPr>
          <p:cNvPr id="3" name="Straight Connector 18">
            <a:extLst>
              <a:ext uri="{FF2B5EF4-FFF2-40B4-BE49-F238E27FC236}">
                <a16:creationId xmlns:a16="http://schemas.microsoft.com/office/drawing/2014/main" id="{694FCE03-70B5-011F-8493-E9F26D607ED5}"/>
              </a:ext>
            </a:extLst>
          </p:cNvPr>
          <p:cNvCxnSpPr>
            <a:cxnSpLocks noMove="1" noResize="1"/>
          </p:cNvCxnSpPr>
          <p:nvPr/>
        </p:nvCxnSpPr>
        <p:spPr>
          <a:xfrm>
            <a:off x="1207657" y="4474744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4" name="Rectangle 20">
            <a:extLst>
              <a:ext uri="{FF2B5EF4-FFF2-40B4-BE49-F238E27FC236}">
                <a16:creationId xmlns:a16="http://schemas.microsoft.com/office/drawing/2014/main" id="{E02979B8-4011-B2E8-1182-3ECEC2621882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9E0E39-C0DD-1B91-0CB0-737B6D45EF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6959" y="758823"/>
            <a:ext cx="10058400" cy="4062322"/>
          </a:xfrm>
        </p:spPr>
        <p:txBody>
          <a:bodyPr/>
          <a:lstStyle/>
          <a:p>
            <a:pPr lvl="0"/>
            <a:r>
              <a:rPr lang="en-US" sz="9600">
                <a:solidFill>
                  <a:srgbClr val="262626"/>
                </a:solidFill>
              </a:rPr>
              <a:t>Final decision</a:t>
            </a:r>
          </a:p>
        </p:txBody>
      </p:sp>
      <p:cxnSp>
        <p:nvCxnSpPr>
          <p:cNvPr id="6" name="Straight Connector 22">
            <a:extLst>
              <a:ext uri="{FF2B5EF4-FFF2-40B4-BE49-F238E27FC236}">
                <a16:creationId xmlns:a16="http://schemas.microsoft.com/office/drawing/2014/main" id="{84C53F30-3B25-4D8C-BE45-25F12507906B}"/>
              </a:ext>
            </a:extLst>
          </p:cNvPr>
          <p:cNvCxnSpPr>
            <a:cxnSpLocks noMove="1" noResize="1"/>
          </p:cNvCxnSpPr>
          <p:nvPr/>
        </p:nvCxnSpPr>
        <p:spPr>
          <a:xfrm>
            <a:off x="1131460" y="5063471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7" name="Rectangle 24">
            <a:extLst>
              <a:ext uri="{FF2B5EF4-FFF2-40B4-BE49-F238E27FC236}">
                <a16:creationId xmlns:a16="http://schemas.microsoft.com/office/drawing/2014/main" id="{5FF73817-18D4-4F2D-B5B5-B89C49A1CC48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1F3F54C-1741-DC43-85CC-DE688B2FEF29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919AE8C-012B-6057-C31F-2CDB15B24131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88952" cy="1904996"/>
          </a:xfrm>
          <a:prstGeom prst="rect">
            <a:avLst/>
          </a:prstGeom>
          <a:solidFill>
            <a:srgbClr val="EC701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547B68-9E0F-BCA8-DDEB-DC5AFAA2EC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/>
            <a:r>
              <a:rPr lang="en-US">
                <a:solidFill>
                  <a:srgbClr val="FFFFFF"/>
                </a:solidFill>
              </a:rPr>
              <a:t>Positives and negatives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B1EA39-F13F-B5C2-BBA1-B2A53FDFBA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59" y="2675689"/>
            <a:ext cx="10058400" cy="3193295"/>
          </a:xfrm>
        </p:spPr>
        <p:txBody>
          <a:bodyPr/>
          <a:lstStyle/>
          <a:p>
            <a:r>
              <a:rPr lang="en-US" dirty="0"/>
              <a:t> Positives: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DBSCAN results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Clear plan for sprint 4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sz="1900" dirty="0"/>
              <a:t>Negatives:</a:t>
            </a:r>
            <a:endParaRPr lang="en-US" sz="1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 </a:t>
            </a:r>
            <a:r>
              <a:rPr lang="en-US" dirty="0"/>
              <a:t>Optics and GMM both didn’t create desired 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Still a decent number of points not clustered with final algorithm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A41710C-5A61-1D4A-45F1-9893C13F952B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FB3DEF07-690A-538A-BE26-0B167F5CDCC2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6FEF931-59C4-85BB-0F5C-649153C8A37F}"/>
              </a:ext>
            </a:extLst>
          </p:cNvPr>
          <p:cNvSpPr>
            <a:spLocks noMove="1" noResize="1"/>
          </p:cNvSpPr>
          <p:nvPr/>
        </p:nvSpPr>
        <p:spPr>
          <a:xfrm>
            <a:off x="1508" y="0"/>
            <a:ext cx="12188952" cy="1904996"/>
          </a:xfrm>
          <a:prstGeom prst="rect">
            <a:avLst/>
          </a:prstGeom>
          <a:solidFill>
            <a:srgbClr val="EC701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703970-9560-BEA8-4769-138621232EB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lvl="0"/>
            <a:r>
              <a:rPr lang="en-US">
                <a:solidFill>
                  <a:srgbClr val="FFFFFF"/>
                </a:solidFill>
              </a:rPr>
              <a:t>Goals for sprint 4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6CD67B-2E6B-4752-B74A-2943216A9E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59" y="2675689"/>
            <a:ext cx="10058400" cy="31932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Optimizing the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Creation of an application for results and use of new datasets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Should give movement of clusters for degradation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Give statistics about the quality of the results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Useable for the lab</a:t>
            </a:r>
            <a:endParaRPr lang="en-NL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3E48AFA-DDFE-5BAF-16DD-C041BDD7FC31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en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%7b8C361289-F08E-4BCA-BB1C-5C84AD62B6D3%7dtf22712842_win32</Template>
  <TotalTime>92</TotalTime>
  <Words>192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Wingdings</vt:lpstr>
      <vt:lpstr>1_RetrospectVTI</vt:lpstr>
      <vt:lpstr>End of sprint presentation sprint 3</vt:lpstr>
      <vt:lpstr>Sprint 3</vt:lpstr>
      <vt:lpstr>Goals of sprint 3</vt:lpstr>
      <vt:lpstr>Algorithm 1: Gaussian mixture model</vt:lpstr>
      <vt:lpstr>Algorithm 2: OPTICS</vt:lpstr>
      <vt:lpstr>Algorithm 3: DBSCAN</vt:lpstr>
      <vt:lpstr>Final decision</vt:lpstr>
      <vt:lpstr>Positives and negatives</vt:lpstr>
      <vt:lpstr>Goals for sprint 4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sprint presentation sprint 3</dc:title>
  <dc:creator>Heins RD, Rienk</dc:creator>
  <cp:lastModifiedBy>Heins RD, Rienk</cp:lastModifiedBy>
  <cp:revision>3</cp:revision>
  <dcterms:created xsi:type="dcterms:W3CDTF">2022-05-23T12:45:37Z</dcterms:created>
  <dcterms:modified xsi:type="dcterms:W3CDTF">2022-05-24T07:03:03Z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