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4" r:id="rId5"/>
    <p:sldId id="259" r:id="rId6"/>
    <p:sldId id="260" r:id="rId7"/>
    <p:sldId id="265" r:id="rId8"/>
    <p:sldId id="261" r:id="rId9"/>
    <p:sldId id="266" r:id="rId10"/>
    <p:sldId id="267" r:id="rId11"/>
    <p:sldId id="263"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87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867489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12338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312049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14388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61260" y="435737"/>
            <a:ext cx="14610824" cy="2112050"/>
          </a:xfrm>
          <a:prstGeom prst="rect">
            <a:avLst/>
          </a:prstGeom>
          <a:noFill/>
          <a:ln/>
        </p:spPr>
        <p:txBody>
          <a:bodyPr wrap="square" lIns="0" tIns="0" rIns="0" bIns="0" rtlCol="0" anchor="t"/>
          <a:lstStyle/>
          <a:p>
            <a:pPr marL="0" indent="0" algn="l">
              <a:lnSpc>
                <a:spcPts val="5500"/>
              </a:lnSpc>
              <a:buNone/>
            </a:pPr>
            <a:r>
              <a:rPr lang="en-US" sz="4400" b="1" kern="0" spc="-89"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Mobile App Development : Types, Frameworks, Architectures, and Cost Estimation.</a:t>
            </a:r>
            <a:endParaRPr lang="en-US" sz="4400" b="1" dirty="0">
              <a:solidFill>
                <a:schemeClr val="accent1">
                  <a:lumMod val="75000"/>
                </a:schemeClr>
              </a:solidFill>
            </a:endParaRPr>
          </a:p>
        </p:txBody>
      </p:sp>
      <p:sp>
        <p:nvSpPr>
          <p:cNvPr id="4" name="Text 1"/>
          <p:cNvSpPr/>
          <p:nvPr/>
        </p:nvSpPr>
        <p:spPr>
          <a:xfrm>
            <a:off x="586160" y="2681747"/>
            <a:ext cx="7468553" cy="2112050"/>
          </a:xfrm>
          <a:prstGeom prst="rect">
            <a:avLst/>
          </a:prstGeom>
          <a:noFill/>
          <a:ln/>
        </p:spPr>
        <p:txBody>
          <a:bodyPr wrap="square" lIns="0" tIns="0" rIns="0" bIns="0" rtlCol="0" anchor="t"/>
          <a:lstStyle/>
          <a:p>
            <a:pPr marL="0" indent="0" algn="l">
              <a:lnSpc>
                <a:spcPts val="3000"/>
              </a:lnSpc>
              <a:buNone/>
            </a:pPr>
            <a:r>
              <a:rPr lang="en-US" sz="2400" kern="0" spc="-38" dirty="0">
                <a:solidFill>
                  <a:srgbClr val="272525"/>
                </a:solidFill>
                <a:latin typeface="Candara" panose="020E0502030303020204" pitchFamily="34" charset="0"/>
                <a:ea typeface="Source Sans Pro" pitchFamily="34" charset="-122"/>
                <a:cs typeface="Source Sans Pro" pitchFamily="34" charset="-120"/>
              </a:rPr>
              <a:t>Developing a comprehensive understanding of mobile application development by exploring key aspects that influence the design, development, and deployment of mobile apps.</a:t>
            </a:r>
            <a:endParaRPr lang="en-US" sz="2400" dirty="0">
              <a:latin typeface="Candara" panose="020E0502030303020204" pitchFamily="34" charset="0"/>
            </a:endParaRPr>
          </a:p>
        </p:txBody>
      </p:sp>
      <p:sp>
        <p:nvSpPr>
          <p:cNvPr id="5" name="Shape 2"/>
          <p:cNvSpPr/>
          <p:nvPr/>
        </p:nvSpPr>
        <p:spPr>
          <a:xfrm>
            <a:off x="814448" y="5847016"/>
            <a:ext cx="382905" cy="382905"/>
          </a:xfrm>
          <a:prstGeom prst="roundRect">
            <a:avLst>
              <a:gd name="adj" fmla="val 23878209"/>
            </a:avLst>
          </a:prstGeom>
          <a:solidFill>
            <a:srgbClr val="78A0A7"/>
          </a:solidFill>
          <a:ln w="7620">
            <a:solidFill>
              <a:srgbClr val="FFFFFF"/>
            </a:solidFill>
            <a:prstDash val="solid"/>
          </a:ln>
        </p:spPr>
      </p:sp>
      <p:sp>
        <p:nvSpPr>
          <p:cNvPr id="6" name="Text 3"/>
          <p:cNvSpPr/>
          <p:nvPr/>
        </p:nvSpPr>
        <p:spPr>
          <a:xfrm>
            <a:off x="759930" y="6000276"/>
            <a:ext cx="382904" cy="382904"/>
          </a:xfrm>
          <a:prstGeom prst="rect">
            <a:avLst/>
          </a:prstGeom>
          <a:noFill/>
          <a:ln/>
        </p:spPr>
        <p:txBody>
          <a:bodyPr wrap="none" lIns="0" tIns="0" rIns="0" bIns="0" rtlCol="0" anchor="t"/>
          <a:lstStyle/>
          <a:p>
            <a:pPr marL="0" indent="0" algn="ctr">
              <a:lnSpc>
                <a:spcPts val="750"/>
              </a:lnSpc>
              <a:buNone/>
            </a:pPr>
            <a:r>
              <a:rPr lang="en-US" sz="750" kern="0" spc="-38" dirty="0">
                <a:solidFill>
                  <a:srgbClr val="3C3838"/>
                </a:solidFill>
                <a:latin typeface="Source Sans Pro Medium" pitchFamily="34" charset="0"/>
                <a:ea typeface="Source Sans Pro Medium" pitchFamily="34" charset="-122"/>
                <a:cs typeface="Source Sans Pro Medium" pitchFamily="34" charset="-120"/>
              </a:rPr>
              <a:t>NT</a:t>
            </a:r>
            <a:endParaRPr lang="en-US" sz="750" dirty="0"/>
          </a:p>
        </p:txBody>
      </p:sp>
      <p:sp>
        <p:nvSpPr>
          <p:cNvPr id="7" name="Text 4"/>
          <p:cNvSpPr/>
          <p:nvPr/>
        </p:nvSpPr>
        <p:spPr>
          <a:xfrm>
            <a:off x="1341684" y="5813197"/>
            <a:ext cx="2048113" cy="418862"/>
          </a:xfrm>
          <a:prstGeom prst="rect">
            <a:avLst/>
          </a:prstGeom>
          <a:noFill/>
          <a:ln/>
        </p:spPr>
        <p:txBody>
          <a:bodyPr wrap="none" lIns="0" tIns="0" rIns="0" bIns="0" rtlCol="0" anchor="t"/>
          <a:lstStyle/>
          <a:p>
            <a:pPr marL="0" indent="0" algn="l">
              <a:lnSpc>
                <a:spcPts val="3250"/>
              </a:lnSpc>
              <a:buNone/>
            </a:pPr>
            <a:r>
              <a:rPr lang="en-US" sz="2350" b="1" kern="0" spc="-38" dirty="0">
                <a:solidFill>
                  <a:srgbClr val="272525"/>
                </a:solidFill>
                <a:latin typeface="Source Sans Pro Bold" pitchFamily="34" charset="0"/>
                <a:ea typeface="Source Sans Pro Bold" pitchFamily="34" charset="-122"/>
              </a:rPr>
              <a:t>Group 1</a:t>
            </a:r>
            <a:endParaRPr lang="en-US" sz="2350" dirty="0"/>
          </a:p>
        </p:txBody>
      </p:sp>
      <p:pic>
        <p:nvPicPr>
          <p:cNvPr id="9" name="Picture 8">
            <a:extLst>
              <a:ext uri="{FF2B5EF4-FFF2-40B4-BE49-F238E27FC236}">
                <a16:creationId xmlns:a16="http://schemas.microsoft.com/office/drawing/2014/main" id="{3412C41A-3900-424E-A05E-D7AEBB5B075B}"/>
              </a:ext>
            </a:extLst>
          </p:cNvPr>
          <p:cNvPicPr>
            <a:picLocks noChangeAspect="1"/>
          </p:cNvPicPr>
          <p:nvPr/>
        </p:nvPicPr>
        <p:blipFill>
          <a:blip r:embed="rId3"/>
          <a:stretch>
            <a:fillRect/>
          </a:stretch>
        </p:blipFill>
        <p:spPr>
          <a:xfrm>
            <a:off x="7940842" y="2318689"/>
            <a:ext cx="6689557" cy="5967664"/>
          </a:xfrm>
          <a:prstGeom prst="rect">
            <a:avLst/>
          </a:prstGeom>
        </p:spPr>
      </p:pic>
      <p:sp>
        <p:nvSpPr>
          <p:cNvPr id="11" name="TextBox 10">
            <a:extLst>
              <a:ext uri="{FF2B5EF4-FFF2-40B4-BE49-F238E27FC236}">
                <a16:creationId xmlns:a16="http://schemas.microsoft.com/office/drawing/2014/main" id="{CE8598D0-5D4E-4990-8843-4AE888224C49}"/>
              </a:ext>
            </a:extLst>
          </p:cNvPr>
          <p:cNvSpPr txBox="1"/>
          <p:nvPr/>
        </p:nvSpPr>
        <p:spPr>
          <a:xfrm>
            <a:off x="586160" y="6432612"/>
            <a:ext cx="7315200" cy="1631216"/>
          </a:xfrm>
          <a:prstGeom prst="rect">
            <a:avLst/>
          </a:prstGeom>
          <a:noFill/>
        </p:spPr>
        <p:txBody>
          <a:bodyPr wrap="square">
            <a:spAutoFit/>
          </a:bodyPr>
          <a:lstStyle/>
          <a:p>
            <a:r>
              <a:rPr lang="en-US" sz="2000" dirty="0">
                <a:latin typeface="Candara" panose="020E0502030303020204" pitchFamily="34" charset="0"/>
              </a:rPr>
              <a:t>ARREY-TABOT PASCALINE FE22A151 </a:t>
            </a:r>
          </a:p>
          <a:p>
            <a:r>
              <a:rPr lang="en-US" sz="2000" dirty="0">
                <a:latin typeface="Candara" panose="020E0502030303020204" pitchFamily="34" charset="0"/>
              </a:rPr>
              <a:t>TANUI NORBERT TANGIE FE22A306 </a:t>
            </a:r>
          </a:p>
          <a:p>
            <a:r>
              <a:rPr lang="en-US" sz="2000" dirty="0">
                <a:latin typeface="Candara" panose="020E0502030303020204" pitchFamily="34" charset="0"/>
              </a:rPr>
              <a:t>OROCKTAKANG MANYI FE22A293 </a:t>
            </a:r>
          </a:p>
          <a:p>
            <a:r>
              <a:rPr lang="en-US" sz="2000" dirty="0">
                <a:latin typeface="Candara" panose="020E0502030303020204" pitchFamily="34" charset="0"/>
              </a:rPr>
              <a:t>NGATTA GEORGE TABOT FE22A259</a:t>
            </a:r>
          </a:p>
          <a:p>
            <a:r>
              <a:rPr lang="en-US" sz="2000" dirty="0">
                <a:latin typeface="Candara" panose="020E0502030303020204" pitchFamily="34" charset="0"/>
              </a:rPr>
              <a:t> SIDNEY FOMECHE FE22A218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37724" y="1197769"/>
            <a:ext cx="7468553" cy="1408033"/>
          </a:xfrm>
          <a:prstGeom prst="rect">
            <a:avLst/>
          </a:prstGeom>
          <a:noFill/>
          <a:ln/>
        </p:spPr>
        <p:txBody>
          <a:bodyPr wrap="square" lIns="0" tIns="0" rIns="0" bIns="0" rtlCol="0" anchor="t"/>
          <a:lstStyle/>
          <a:p>
            <a:pPr marL="0" indent="0" algn="l">
              <a:lnSpc>
                <a:spcPts val="5500"/>
              </a:lnSpc>
              <a:buNone/>
            </a:pPr>
            <a:r>
              <a:rPr lang="en-US" sz="4400" b="1" kern="0" spc="-89"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Estimated Cost</a:t>
            </a:r>
            <a:endParaRPr lang="en-US" sz="4400" b="1" dirty="0">
              <a:solidFill>
                <a:schemeClr val="accent1">
                  <a:lumMod val="75000"/>
                </a:schemeClr>
              </a:solidFill>
            </a:endParaRPr>
          </a:p>
        </p:txBody>
      </p:sp>
      <p:sp>
        <p:nvSpPr>
          <p:cNvPr id="4" name="Shape 1"/>
          <p:cNvSpPr/>
          <p:nvPr/>
        </p:nvSpPr>
        <p:spPr>
          <a:xfrm>
            <a:off x="863471" y="2399743"/>
            <a:ext cx="538520" cy="538520"/>
          </a:xfrm>
          <a:prstGeom prst="roundRect">
            <a:avLst>
              <a:gd name="adj" fmla="val 18670"/>
            </a:avLst>
          </a:prstGeom>
          <a:solidFill>
            <a:srgbClr val="F0D4F7"/>
          </a:solidFill>
          <a:ln w="7620">
            <a:solidFill>
              <a:srgbClr val="D6BADD"/>
            </a:solidFill>
            <a:prstDash val="solid"/>
          </a:ln>
        </p:spPr>
      </p:sp>
      <p:sp>
        <p:nvSpPr>
          <p:cNvPr id="6" name="Text 2"/>
          <p:cNvSpPr/>
          <p:nvPr/>
        </p:nvSpPr>
        <p:spPr>
          <a:xfrm>
            <a:off x="1615559" y="2441940"/>
            <a:ext cx="2816185" cy="351949"/>
          </a:xfrm>
          <a:prstGeom prst="rect">
            <a:avLst/>
          </a:prstGeom>
          <a:noFill/>
          <a:ln/>
        </p:spPr>
        <p:txBody>
          <a:bodyPr wrap="none" lIns="0" tIns="0" rIns="0" bIns="0" rtlCol="0" anchor="t"/>
          <a:lstStyle/>
          <a:p>
            <a:pPr marL="0" indent="0" algn="l">
              <a:lnSpc>
                <a:spcPts val="2750"/>
              </a:lnSpc>
              <a:buNone/>
            </a:pPr>
            <a:r>
              <a:rPr lang="en-US" sz="2200" b="1" kern="0" spc="-44" dirty="0">
                <a:solidFill>
                  <a:schemeClr val="accent1">
                    <a:lumMod val="75000"/>
                  </a:schemeClr>
                </a:solidFill>
                <a:latin typeface="Source Serif Pro Semi Bold" pitchFamily="34" charset="0"/>
                <a:ea typeface="Source Serif Pro Semi Bold" pitchFamily="34" charset="-122"/>
              </a:rPr>
              <a:t>Key Cost Factors</a:t>
            </a:r>
            <a:endParaRPr lang="en-US" sz="2200" b="1" dirty="0">
              <a:solidFill>
                <a:schemeClr val="accent1">
                  <a:lumMod val="75000"/>
                </a:schemeClr>
              </a:solidFill>
            </a:endParaRPr>
          </a:p>
        </p:txBody>
      </p:sp>
      <p:sp>
        <p:nvSpPr>
          <p:cNvPr id="7" name="Text 3"/>
          <p:cNvSpPr/>
          <p:nvPr/>
        </p:nvSpPr>
        <p:spPr>
          <a:xfrm>
            <a:off x="873784" y="3257907"/>
            <a:ext cx="3614618" cy="1532096"/>
          </a:xfrm>
          <a:prstGeom prst="rect">
            <a:avLst/>
          </a:prstGeom>
          <a:noFill/>
          <a:ln/>
        </p:spPr>
        <p:txBody>
          <a:bodyPr wrap="square" lIns="0" tIns="0" rIns="0" bIns="0" rtlCol="0" anchor="t"/>
          <a:lstStyle/>
          <a:p>
            <a:pPr marL="342900" indent="-342900" algn="l">
              <a:lnSpc>
                <a:spcPts val="3000"/>
              </a:lnSpc>
              <a:buFont typeface="Arial" panose="020B0604020202020204" pitchFamily="34" charset="0"/>
              <a:buChar char="•"/>
            </a:pPr>
            <a:r>
              <a:rPr lang="en-US" sz="1850" kern="0" spc="-38" dirty="0">
                <a:solidFill>
                  <a:srgbClr val="272525"/>
                </a:solidFill>
                <a:latin typeface="Source Sans Pro" pitchFamily="34" charset="0"/>
                <a:ea typeface="Source Sans Pro" pitchFamily="34" charset="-122"/>
              </a:rPr>
              <a:t>App complexity</a:t>
            </a:r>
          </a:p>
          <a:p>
            <a:pPr marL="342900" indent="-342900" algn="l">
              <a:lnSpc>
                <a:spcPts val="3000"/>
              </a:lnSpc>
              <a:buFont typeface="Arial" panose="020B0604020202020204" pitchFamily="34" charset="0"/>
              <a:buChar char="•"/>
            </a:pPr>
            <a:endParaRPr lang="en-US" sz="1850" kern="0" spc="-38" dirty="0">
              <a:solidFill>
                <a:srgbClr val="272525"/>
              </a:solidFill>
              <a:latin typeface="Source Sans Pro" pitchFamily="34" charset="0"/>
              <a:ea typeface="Source Sans Pro" pitchFamily="34" charset="-122"/>
            </a:endParaRPr>
          </a:p>
          <a:p>
            <a:pPr marL="342900" indent="-342900" algn="l">
              <a:lnSpc>
                <a:spcPts val="3000"/>
              </a:lnSpc>
              <a:buFont typeface="Arial" panose="020B0604020202020204" pitchFamily="34" charset="0"/>
              <a:buChar char="•"/>
            </a:pPr>
            <a:r>
              <a:rPr lang="en-US" sz="1850" kern="0" spc="-38" dirty="0">
                <a:solidFill>
                  <a:srgbClr val="272525"/>
                </a:solidFill>
                <a:latin typeface="Source Sans Pro" pitchFamily="34" charset="0"/>
                <a:ea typeface="Source Sans Pro" pitchFamily="34" charset="-122"/>
              </a:rPr>
              <a:t>Platform choice (either Hybrid or Native)</a:t>
            </a:r>
          </a:p>
          <a:p>
            <a:pPr marL="342900" indent="-342900" algn="l">
              <a:lnSpc>
                <a:spcPts val="3000"/>
              </a:lnSpc>
              <a:buFont typeface="Arial" panose="020B0604020202020204" pitchFamily="34" charset="0"/>
              <a:buChar char="•"/>
            </a:pPr>
            <a:endParaRPr lang="en-US" sz="1850" kern="0" spc="-38" dirty="0">
              <a:solidFill>
                <a:srgbClr val="272525"/>
              </a:solidFill>
              <a:latin typeface="Source Sans Pro" pitchFamily="34" charset="0"/>
              <a:ea typeface="Source Sans Pro" pitchFamily="34" charset="-122"/>
            </a:endParaRPr>
          </a:p>
          <a:p>
            <a:pPr marL="342900" indent="-342900" algn="l">
              <a:lnSpc>
                <a:spcPts val="3000"/>
              </a:lnSpc>
              <a:buFont typeface="Arial" panose="020B0604020202020204" pitchFamily="34" charset="0"/>
              <a:buChar char="•"/>
            </a:pPr>
            <a:r>
              <a:rPr lang="en-US" sz="1850" kern="0" spc="-38" dirty="0">
                <a:solidFill>
                  <a:srgbClr val="272525"/>
                </a:solidFill>
                <a:latin typeface="Source Sans Pro" pitchFamily="34" charset="0"/>
                <a:ea typeface="Source Sans Pro" pitchFamily="34" charset="-122"/>
              </a:rPr>
              <a:t>UI/UX Design</a:t>
            </a:r>
          </a:p>
          <a:p>
            <a:pPr marL="342900" indent="-342900" algn="l">
              <a:lnSpc>
                <a:spcPts val="3000"/>
              </a:lnSpc>
              <a:buFont typeface="Arial" panose="020B0604020202020204" pitchFamily="34" charset="0"/>
              <a:buChar char="•"/>
            </a:pPr>
            <a:endParaRPr lang="en-US" sz="1850" kern="0" spc="-38" dirty="0">
              <a:solidFill>
                <a:srgbClr val="272525"/>
              </a:solidFill>
              <a:latin typeface="Source Sans Pro" pitchFamily="34" charset="0"/>
              <a:ea typeface="Source Sans Pro" pitchFamily="34" charset="-122"/>
            </a:endParaRPr>
          </a:p>
          <a:p>
            <a:pPr marL="342900" indent="-342900" algn="l">
              <a:lnSpc>
                <a:spcPts val="3000"/>
              </a:lnSpc>
              <a:buFont typeface="Arial" panose="020B0604020202020204" pitchFamily="34" charset="0"/>
              <a:buChar char="•"/>
            </a:pPr>
            <a:r>
              <a:rPr lang="en-US" sz="1850" kern="0" spc="-38" dirty="0">
                <a:solidFill>
                  <a:srgbClr val="272525"/>
                </a:solidFill>
                <a:latin typeface="Source Sans Pro" pitchFamily="34" charset="0"/>
                <a:ea typeface="Source Sans Pro" pitchFamily="34" charset="-122"/>
              </a:rPr>
              <a:t>Backend and API</a:t>
            </a:r>
          </a:p>
          <a:p>
            <a:pPr marL="342900" indent="-342900" algn="l">
              <a:lnSpc>
                <a:spcPts val="3000"/>
              </a:lnSpc>
              <a:buFont typeface="Arial" panose="020B0604020202020204" pitchFamily="34" charset="0"/>
              <a:buChar char="•"/>
            </a:pPr>
            <a:endParaRPr lang="en-US" sz="1850" dirty="0"/>
          </a:p>
        </p:txBody>
      </p:sp>
      <p:sp>
        <p:nvSpPr>
          <p:cNvPr id="8" name="Shape 4"/>
          <p:cNvSpPr/>
          <p:nvPr/>
        </p:nvSpPr>
        <p:spPr>
          <a:xfrm>
            <a:off x="4721602" y="2432685"/>
            <a:ext cx="538520" cy="538520"/>
          </a:xfrm>
          <a:prstGeom prst="roundRect">
            <a:avLst>
              <a:gd name="adj" fmla="val 18670"/>
            </a:avLst>
          </a:prstGeom>
          <a:solidFill>
            <a:srgbClr val="F0D4F7"/>
          </a:solidFill>
          <a:ln w="7620">
            <a:solidFill>
              <a:srgbClr val="D6BADD"/>
            </a:solidFill>
            <a:prstDash val="solid"/>
          </a:ln>
        </p:spPr>
      </p:sp>
      <p:pic>
        <p:nvPicPr>
          <p:cNvPr id="9" name="Image 2" descr="preencoded.png"/>
          <p:cNvPicPr>
            <a:picLocks noChangeAspect="1"/>
          </p:cNvPicPr>
          <p:nvPr/>
        </p:nvPicPr>
        <p:blipFill>
          <a:blip r:embed="rId3"/>
          <a:stretch>
            <a:fillRect/>
          </a:stretch>
        </p:blipFill>
        <p:spPr>
          <a:xfrm>
            <a:off x="4805246" y="2469000"/>
            <a:ext cx="337899" cy="422434"/>
          </a:xfrm>
          <a:prstGeom prst="rect">
            <a:avLst/>
          </a:prstGeom>
        </p:spPr>
      </p:pic>
      <p:sp>
        <p:nvSpPr>
          <p:cNvPr id="10" name="Text 5"/>
          <p:cNvSpPr/>
          <p:nvPr/>
        </p:nvSpPr>
        <p:spPr>
          <a:xfrm>
            <a:off x="5529381" y="2432685"/>
            <a:ext cx="2816185" cy="351949"/>
          </a:xfrm>
          <a:prstGeom prst="rect">
            <a:avLst/>
          </a:prstGeom>
          <a:noFill/>
          <a:ln/>
        </p:spPr>
        <p:txBody>
          <a:bodyPr wrap="none" lIns="0" tIns="0" rIns="0" bIns="0" rtlCol="0" anchor="t"/>
          <a:lstStyle/>
          <a:p>
            <a:pPr marL="0" indent="0" algn="l">
              <a:lnSpc>
                <a:spcPts val="2750"/>
              </a:lnSpc>
              <a:buNone/>
            </a:pPr>
            <a:r>
              <a:rPr lang="en-US" sz="2200" b="1" kern="0" spc="-44" dirty="0">
                <a:solidFill>
                  <a:schemeClr val="accent1">
                    <a:lumMod val="75000"/>
                  </a:schemeClr>
                </a:solidFill>
                <a:latin typeface="Source Serif Pro Semi Bold" pitchFamily="34" charset="0"/>
                <a:ea typeface="Source Serif Pro Semi Bold" pitchFamily="34" charset="-122"/>
              </a:rPr>
              <a:t>Cost Estimation Approach</a:t>
            </a:r>
            <a:endParaRPr lang="en-US" sz="2200" b="1" dirty="0">
              <a:solidFill>
                <a:schemeClr val="accent1">
                  <a:lumMod val="75000"/>
                </a:schemeClr>
              </a:solidFill>
            </a:endParaRPr>
          </a:p>
        </p:txBody>
      </p:sp>
      <p:sp>
        <p:nvSpPr>
          <p:cNvPr id="11" name="Text 6"/>
          <p:cNvSpPr/>
          <p:nvPr/>
        </p:nvSpPr>
        <p:spPr>
          <a:xfrm>
            <a:off x="5008892" y="3179624"/>
            <a:ext cx="3614618" cy="1532096"/>
          </a:xfrm>
          <a:prstGeom prst="rect">
            <a:avLst/>
          </a:prstGeom>
          <a:noFill/>
          <a:ln/>
        </p:spPr>
        <p:txBody>
          <a:bodyPr wrap="square" lIns="0" tIns="0" rIns="0" bIns="0" rtlCol="0" anchor="t"/>
          <a:lstStyle/>
          <a:p>
            <a:pPr algn="l">
              <a:lnSpc>
                <a:spcPts val="3000"/>
              </a:lnSpc>
            </a:pPr>
            <a:r>
              <a:rPr lang="en-US" sz="1850" dirty="0"/>
              <a:t>Bottom up estimation (The project is broken up into small tasks) .The Sum provides the total cost</a:t>
            </a:r>
          </a:p>
          <a:p>
            <a:pPr marL="342900" indent="-342900" algn="l">
              <a:lnSpc>
                <a:spcPts val="3000"/>
              </a:lnSpc>
              <a:buFont typeface="Arial" panose="020B0604020202020204" pitchFamily="34" charset="0"/>
              <a:buChar char="•"/>
            </a:pPr>
            <a:endParaRPr lang="en-US" sz="1850" dirty="0"/>
          </a:p>
          <a:p>
            <a:pPr marL="342900" indent="-342900" algn="l">
              <a:lnSpc>
                <a:spcPts val="3000"/>
              </a:lnSpc>
              <a:buFont typeface="Arial" panose="020B0604020202020204" pitchFamily="34" charset="0"/>
              <a:buChar char="•"/>
            </a:pPr>
            <a:r>
              <a:rPr lang="en-US" sz="1850" dirty="0"/>
              <a:t>This methos is highly accurate and best suited for agile Teams</a:t>
            </a:r>
          </a:p>
          <a:p>
            <a:pPr marL="342900" indent="-342900" algn="l">
              <a:lnSpc>
                <a:spcPts val="3000"/>
              </a:lnSpc>
              <a:buFont typeface="Arial" panose="020B0604020202020204" pitchFamily="34" charset="0"/>
              <a:buChar char="•"/>
            </a:pPr>
            <a:endParaRPr lang="en-US" sz="1850" dirty="0"/>
          </a:p>
          <a:p>
            <a:pPr algn="l">
              <a:lnSpc>
                <a:spcPts val="3000"/>
              </a:lnSpc>
            </a:pPr>
            <a:endParaRPr lang="en-US" sz="1850" b="1" dirty="0"/>
          </a:p>
          <a:p>
            <a:pPr algn="l">
              <a:lnSpc>
                <a:spcPts val="3000"/>
              </a:lnSpc>
            </a:pPr>
            <a:endParaRPr lang="en-US" sz="1850" b="1" dirty="0"/>
          </a:p>
          <a:p>
            <a:pPr algn="l">
              <a:lnSpc>
                <a:spcPts val="3000"/>
              </a:lnSpc>
            </a:pPr>
            <a:endParaRPr lang="en-US" sz="1850" b="1" dirty="0"/>
          </a:p>
          <a:p>
            <a:pPr algn="l">
              <a:lnSpc>
                <a:spcPts val="3000"/>
              </a:lnSpc>
            </a:pPr>
            <a:r>
              <a:rPr lang="en-US" sz="1850" b="1" dirty="0"/>
              <a:t>Other hidden cost include Appstore fees, marketing and User acquisition</a:t>
            </a:r>
          </a:p>
        </p:txBody>
      </p:sp>
      <p:pic>
        <p:nvPicPr>
          <p:cNvPr id="13" name="Image 3" descr="preencoded.png"/>
          <p:cNvPicPr>
            <a:picLocks noChangeAspect="1"/>
          </p:cNvPicPr>
          <p:nvPr/>
        </p:nvPicPr>
        <p:blipFill>
          <a:blip r:embed="rId4"/>
          <a:stretch>
            <a:fillRect/>
          </a:stretch>
        </p:blipFill>
        <p:spPr>
          <a:xfrm>
            <a:off x="963782" y="2457914"/>
            <a:ext cx="337899" cy="422434"/>
          </a:xfrm>
          <a:prstGeom prst="rect">
            <a:avLst/>
          </a:prstGeom>
        </p:spPr>
      </p:pic>
      <p:sp>
        <p:nvSpPr>
          <p:cNvPr id="14" name="Text 8"/>
          <p:cNvSpPr/>
          <p:nvPr/>
        </p:nvSpPr>
        <p:spPr>
          <a:xfrm>
            <a:off x="1615559" y="5770126"/>
            <a:ext cx="2816185" cy="351949"/>
          </a:xfrm>
          <a:prstGeom prst="rect">
            <a:avLst/>
          </a:prstGeom>
          <a:noFill/>
          <a:ln/>
        </p:spPr>
        <p:txBody>
          <a:bodyPr wrap="none" lIns="0" tIns="0" rIns="0" bIns="0" rtlCol="0" anchor="t"/>
          <a:lstStyle/>
          <a:p>
            <a:pPr marL="0" indent="0" algn="l">
              <a:lnSpc>
                <a:spcPts val="2750"/>
              </a:lnSpc>
              <a:buNone/>
            </a:pPr>
            <a:endParaRPr lang="en-US" sz="2200" dirty="0"/>
          </a:p>
        </p:txBody>
      </p:sp>
      <p:sp>
        <p:nvSpPr>
          <p:cNvPr id="15" name="Text 9"/>
          <p:cNvSpPr/>
          <p:nvPr/>
        </p:nvSpPr>
        <p:spPr>
          <a:xfrm>
            <a:off x="1615559" y="6265664"/>
            <a:ext cx="6690717" cy="766048"/>
          </a:xfrm>
          <a:prstGeom prst="rect">
            <a:avLst/>
          </a:prstGeom>
          <a:noFill/>
          <a:ln/>
        </p:spPr>
        <p:txBody>
          <a:bodyPr wrap="square" lIns="0" tIns="0" rIns="0" bIns="0" rtlCol="0" anchor="t"/>
          <a:lstStyle/>
          <a:p>
            <a:pPr marL="0" indent="0" algn="l">
              <a:lnSpc>
                <a:spcPts val="3000"/>
              </a:lnSpc>
              <a:buNone/>
            </a:pPr>
            <a:endParaRPr lang="en-US" sz="1850" dirty="0"/>
          </a:p>
        </p:txBody>
      </p:sp>
      <p:sp>
        <p:nvSpPr>
          <p:cNvPr id="16" name="Cloud 15">
            <a:extLst>
              <a:ext uri="{FF2B5EF4-FFF2-40B4-BE49-F238E27FC236}">
                <a16:creationId xmlns:a16="http://schemas.microsoft.com/office/drawing/2014/main" id="{DD1B5759-C69B-4EDF-A0B2-A3B1DC964A41}"/>
              </a:ext>
            </a:extLst>
          </p:cNvPr>
          <p:cNvSpPr/>
          <p:nvPr/>
        </p:nvSpPr>
        <p:spPr>
          <a:xfrm>
            <a:off x="5037221" y="3457457"/>
            <a:ext cx="53951" cy="4571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9603A3-277A-41D9-B6F1-E5809AB51976}"/>
              </a:ext>
            </a:extLst>
          </p:cNvPr>
          <p:cNvSpPr/>
          <p:nvPr/>
        </p:nvSpPr>
        <p:spPr>
          <a:xfrm>
            <a:off x="12445139" y="7624813"/>
            <a:ext cx="2101516" cy="535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57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8" name="Text 5"/>
          <p:cNvSpPr/>
          <p:nvPr/>
        </p:nvSpPr>
        <p:spPr>
          <a:xfrm>
            <a:off x="9713595" y="5140047"/>
            <a:ext cx="4079081" cy="789861"/>
          </a:xfrm>
          <a:prstGeom prst="rect">
            <a:avLst/>
          </a:prstGeom>
          <a:noFill/>
          <a:ln/>
        </p:spPr>
        <p:txBody>
          <a:bodyPr wrap="none" lIns="0" tIns="0" rIns="0" bIns="0" rtlCol="0" anchor="t"/>
          <a:lstStyle/>
          <a:p>
            <a:pPr marL="0" indent="0" algn="ctr">
              <a:lnSpc>
                <a:spcPts val="6200"/>
              </a:lnSpc>
              <a:buNone/>
            </a:pPr>
            <a:endParaRPr lang="en-US" sz="6200" dirty="0"/>
          </a:p>
        </p:txBody>
      </p:sp>
      <p:sp>
        <p:nvSpPr>
          <p:cNvPr id="10" name="Text 7"/>
          <p:cNvSpPr/>
          <p:nvPr/>
        </p:nvSpPr>
        <p:spPr>
          <a:xfrm>
            <a:off x="1046271" y="4457938"/>
            <a:ext cx="12954952" cy="383024"/>
          </a:xfrm>
          <a:prstGeom prst="rect">
            <a:avLst/>
          </a:prstGeom>
          <a:noFill/>
          <a:ln/>
        </p:spPr>
        <p:txBody>
          <a:bodyPr wrap="none" lIns="0" tIns="0" rIns="0" bIns="0" rtlCol="0" anchor="t"/>
          <a:lstStyle/>
          <a:p>
            <a:pPr marL="0" indent="0" algn="ctr">
              <a:lnSpc>
                <a:spcPts val="3000"/>
              </a:lnSpc>
              <a:buNone/>
            </a:pPr>
            <a:r>
              <a:rPr lang="en-US" sz="6600" b="1" kern="0" spc="-38" dirty="0">
                <a:solidFill>
                  <a:schemeClr val="accent1">
                    <a:lumMod val="75000"/>
                  </a:schemeClr>
                </a:solidFill>
                <a:latin typeface="Source Sans Pro" pitchFamily="34" charset="0"/>
                <a:ea typeface="Source Sans Pro" pitchFamily="34" charset="-122"/>
                <a:cs typeface="Source Sans Pro" pitchFamily="34" charset="-120"/>
              </a:rPr>
              <a:t>THANK YOU.</a:t>
            </a:r>
            <a:endParaRPr lang="en-US" sz="6600" b="1" dirty="0">
              <a:solidFill>
                <a:schemeClr val="accent1">
                  <a:lumMod val="75000"/>
                </a:schemeClr>
              </a:solidFill>
            </a:endParaRPr>
          </a:p>
        </p:txBody>
      </p:sp>
      <p:sp>
        <p:nvSpPr>
          <p:cNvPr id="5" name="Rectangle 4">
            <a:extLst>
              <a:ext uri="{FF2B5EF4-FFF2-40B4-BE49-F238E27FC236}">
                <a16:creationId xmlns:a16="http://schemas.microsoft.com/office/drawing/2014/main" id="{96199834-D69D-4CA2-A7B3-186CA240AD65}"/>
              </a:ext>
            </a:extLst>
          </p:cNvPr>
          <p:cNvSpPr/>
          <p:nvPr/>
        </p:nvSpPr>
        <p:spPr>
          <a:xfrm>
            <a:off x="12445139" y="7608771"/>
            <a:ext cx="2101516" cy="535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1"/>
          <p:cNvSpPr/>
          <p:nvPr/>
        </p:nvSpPr>
        <p:spPr>
          <a:xfrm>
            <a:off x="837724" y="2704981"/>
            <a:ext cx="2816185" cy="351949"/>
          </a:xfrm>
          <a:prstGeom prst="rect">
            <a:avLst/>
          </a:prstGeom>
          <a:noFill/>
          <a:ln/>
        </p:spPr>
        <p:txBody>
          <a:bodyPr wrap="none" lIns="0" tIns="0" rIns="0" bIns="0" rtlCol="0" anchor="t"/>
          <a:lstStyle/>
          <a:p>
            <a:pPr marL="0" indent="0" algn="l">
              <a:lnSpc>
                <a:spcPts val="2750"/>
              </a:lnSpc>
              <a:buNone/>
            </a:pPr>
            <a:r>
              <a:rPr lang="en-US" sz="3200" b="1" kern="0" spc="-44"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Native Apps</a:t>
            </a:r>
            <a:endParaRPr lang="en-US" sz="3200" b="1" dirty="0">
              <a:solidFill>
                <a:schemeClr val="accent1">
                  <a:lumMod val="75000"/>
                </a:schemeClr>
              </a:solidFill>
            </a:endParaRPr>
          </a:p>
        </p:txBody>
      </p:sp>
      <p:sp>
        <p:nvSpPr>
          <p:cNvPr id="4" name="Text 2"/>
          <p:cNvSpPr/>
          <p:nvPr/>
        </p:nvSpPr>
        <p:spPr>
          <a:xfrm>
            <a:off x="837724" y="3296245"/>
            <a:ext cx="3928586" cy="1532096"/>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Built specifically for a particular mobile OS  (iOS or Android). Offers the best performance and access to device features.</a:t>
            </a:r>
            <a:endParaRPr lang="en-US" sz="1850" dirty="0"/>
          </a:p>
        </p:txBody>
      </p:sp>
      <p:sp>
        <p:nvSpPr>
          <p:cNvPr id="5" name="Text 3"/>
          <p:cNvSpPr/>
          <p:nvPr/>
        </p:nvSpPr>
        <p:spPr>
          <a:xfrm>
            <a:off x="823913" y="5019853"/>
            <a:ext cx="3928586"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Optimal performance</a:t>
            </a:r>
            <a:endParaRPr lang="en-US" sz="1850" dirty="0"/>
          </a:p>
        </p:txBody>
      </p:sp>
      <p:sp>
        <p:nvSpPr>
          <p:cNvPr id="6" name="Text 4"/>
          <p:cNvSpPr/>
          <p:nvPr/>
        </p:nvSpPr>
        <p:spPr>
          <a:xfrm>
            <a:off x="837724" y="5510451"/>
            <a:ext cx="3928586"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Full device access</a:t>
            </a:r>
            <a:endParaRPr lang="en-US" sz="1850" dirty="0"/>
          </a:p>
        </p:txBody>
      </p:sp>
      <p:sp>
        <p:nvSpPr>
          <p:cNvPr id="7" name="Text 5"/>
          <p:cNvSpPr/>
          <p:nvPr/>
        </p:nvSpPr>
        <p:spPr>
          <a:xfrm>
            <a:off x="837724" y="5977176"/>
            <a:ext cx="3928586"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Platform-specific</a:t>
            </a:r>
            <a:endParaRPr lang="en-US" sz="1850" dirty="0"/>
          </a:p>
        </p:txBody>
      </p:sp>
      <p:sp>
        <p:nvSpPr>
          <p:cNvPr id="8" name="Text 6"/>
          <p:cNvSpPr/>
          <p:nvPr/>
        </p:nvSpPr>
        <p:spPr>
          <a:xfrm>
            <a:off x="5357813" y="2704981"/>
            <a:ext cx="2816185" cy="351949"/>
          </a:xfrm>
          <a:prstGeom prst="rect">
            <a:avLst/>
          </a:prstGeom>
          <a:noFill/>
          <a:ln/>
        </p:spPr>
        <p:txBody>
          <a:bodyPr wrap="none" lIns="0" tIns="0" rIns="0" bIns="0" rtlCol="0" anchor="t"/>
          <a:lstStyle/>
          <a:p>
            <a:pPr marL="0" indent="0" algn="l">
              <a:lnSpc>
                <a:spcPts val="2750"/>
              </a:lnSpc>
              <a:buNone/>
            </a:pPr>
            <a:r>
              <a:rPr lang="en-US" sz="3200" b="1" kern="0" spc="-44"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Hybrid Apps</a:t>
            </a:r>
            <a:endParaRPr lang="en-US" sz="3200" b="1" dirty="0">
              <a:solidFill>
                <a:schemeClr val="accent1">
                  <a:lumMod val="75000"/>
                </a:schemeClr>
              </a:solidFill>
            </a:endParaRPr>
          </a:p>
        </p:txBody>
      </p:sp>
      <p:sp>
        <p:nvSpPr>
          <p:cNvPr id="9" name="Text 7"/>
          <p:cNvSpPr/>
          <p:nvPr/>
        </p:nvSpPr>
        <p:spPr>
          <a:xfrm>
            <a:off x="5350907" y="3056930"/>
            <a:ext cx="3928586" cy="1915120"/>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 combination of   web and native app elements. Built using web technologies (HTML, CSS, JavaScript) and wrapped in a native container. Offers cross-platform compatibility but may sacrifice performance.</a:t>
            </a:r>
            <a:endParaRPr lang="en-US" sz="1850" dirty="0"/>
          </a:p>
        </p:txBody>
      </p:sp>
      <p:sp>
        <p:nvSpPr>
          <p:cNvPr id="10" name="Text 8"/>
          <p:cNvSpPr/>
          <p:nvPr/>
        </p:nvSpPr>
        <p:spPr>
          <a:xfrm>
            <a:off x="5357813" y="5594152"/>
            <a:ext cx="3928586"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Cross-platform</a:t>
            </a:r>
            <a:endParaRPr lang="en-US" sz="1850" dirty="0"/>
          </a:p>
        </p:txBody>
      </p:sp>
      <p:sp>
        <p:nvSpPr>
          <p:cNvPr id="11" name="Text 9"/>
          <p:cNvSpPr/>
          <p:nvPr/>
        </p:nvSpPr>
        <p:spPr>
          <a:xfrm>
            <a:off x="5350907" y="5981250"/>
            <a:ext cx="3928586"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Web technologies</a:t>
            </a:r>
            <a:endParaRPr lang="en-US" sz="1850" dirty="0"/>
          </a:p>
        </p:txBody>
      </p:sp>
      <p:sp>
        <p:nvSpPr>
          <p:cNvPr id="12" name="Text 10"/>
          <p:cNvSpPr/>
          <p:nvPr/>
        </p:nvSpPr>
        <p:spPr>
          <a:xfrm>
            <a:off x="5357813" y="6360200"/>
            <a:ext cx="3928586"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Potential performance issues</a:t>
            </a:r>
            <a:endParaRPr lang="en-US" sz="1850" dirty="0"/>
          </a:p>
        </p:txBody>
      </p:sp>
      <p:sp>
        <p:nvSpPr>
          <p:cNvPr id="13" name="Text 11"/>
          <p:cNvSpPr/>
          <p:nvPr/>
        </p:nvSpPr>
        <p:spPr>
          <a:xfrm>
            <a:off x="9877901" y="2704981"/>
            <a:ext cx="2816185" cy="351949"/>
          </a:xfrm>
          <a:prstGeom prst="rect">
            <a:avLst/>
          </a:prstGeom>
          <a:noFill/>
          <a:ln/>
        </p:spPr>
        <p:txBody>
          <a:bodyPr wrap="none" lIns="0" tIns="0" rIns="0" bIns="0" rtlCol="0" anchor="t"/>
          <a:lstStyle/>
          <a:p>
            <a:pPr marL="0" indent="0" algn="l">
              <a:lnSpc>
                <a:spcPts val="2750"/>
              </a:lnSpc>
              <a:buNone/>
            </a:pPr>
            <a:r>
              <a:rPr lang="en-US" sz="3200" b="1" kern="0" spc="-44"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Progressive Web Apps</a:t>
            </a:r>
            <a:endParaRPr lang="en-US" sz="3200" b="1" dirty="0">
              <a:solidFill>
                <a:schemeClr val="accent1">
                  <a:lumMod val="75000"/>
                </a:schemeClr>
              </a:solidFill>
            </a:endParaRPr>
          </a:p>
        </p:txBody>
      </p:sp>
      <p:sp>
        <p:nvSpPr>
          <p:cNvPr id="14" name="Text 12"/>
          <p:cNvSpPr/>
          <p:nvPr/>
        </p:nvSpPr>
        <p:spPr>
          <a:xfrm>
            <a:off x="9877901" y="3296245"/>
            <a:ext cx="3928586" cy="1532096"/>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Responsive websites that look and function like mobile apps. Accessed through a web browser and do not require installation.</a:t>
            </a:r>
            <a:endParaRPr lang="en-US" sz="1850" dirty="0"/>
          </a:p>
        </p:txBody>
      </p:sp>
      <p:sp>
        <p:nvSpPr>
          <p:cNvPr id="15" name="Text 13"/>
          <p:cNvSpPr/>
          <p:nvPr/>
        </p:nvSpPr>
        <p:spPr>
          <a:xfrm>
            <a:off x="9877901" y="5043726"/>
            <a:ext cx="3928586"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No installation required</a:t>
            </a:r>
            <a:endParaRPr lang="en-US" sz="1850" dirty="0"/>
          </a:p>
        </p:txBody>
      </p:sp>
      <p:sp>
        <p:nvSpPr>
          <p:cNvPr id="16" name="Text 14"/>
          <p:cNvSpPr/>
          <p:nvPr/>
        </p:nvSpPr>
        <p:spPr>
          <a:xfrm>
            <a:off x="9877901" y="5510451"/>
            <a:ext cx="3928586"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Cross-platform</a:t>
            </a:r>
            <a:endParaRPr lang="en-US" sz="1850" dirty="0"/>
          </a:p>
        </p:txBody>
      </p:sp>
      <p:sp>
        <p:nvSpPr>
          <p:cNvPr id="17" name="Text 15"/>
          <p:cNvSpPr/>
          <p:nvPr/>
        </p:nvSpPr>
        <p:spPr>
          <a:xfrm>
            <a:off x="9877901" y="5977176"/>
            <a:ext cx="3928586"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Limited device access</a:t>
            </a:r>
            <a:endParaRPr lang="en-US" sz="1850" dirty="0"/>
          </a:p>
        </p:txBody>
      </p:sp>
      <p:sp>
        <p:nvSpPr>
          <p:cNvPr id="21" name="TextBox 20">
            <a:extLst>
              <a:ext uri="{FF2B5EF4-FFF2-40B4-BE49-F238E27FC236}">
                <a16:creationId xmlns:a16="http://schemas.microsoft.com/office/drawing/2014/main" id="{0A1A8FD7-61D9-4FC9-B62A-A945085650B9}"/>
              </a:ext>
            </a:extLst>
          </p:cNvPr>
          <p:cNvSpPr txBox="1"/>
          <p:nvPr/>
        </p:nvSpPr>
        <p:spPr>
          <a:xfrm>
            <a:off x="693345" y="302533"/>
            <a:ext cx="12733897" cy="2185214"/>
          </a:xfrm>
          <a:prstGeom prst="rect">
            <a:avLst/>
          </a:prstGeom>
          <a:noFill/>
        </p:spPr>
        <p:txBody>
          <a:bodyPr wrap="square">
            <a:spAutoFit/>
          </a:bodyPr>
          <a:lstStyle/>
          <a:p>
            <a:pPr algn="ctr"/>
            <a:r>
              <a:rPr lang="en-US" sz="3200" b="1" dirty="0">
                <a:solidFill>
                  <a:schemeClr val="accent5">
                    <a:lumMod val="50000"/>
                  </a:schemeClr>
                </a:solidFill>
              </a:rPr>
              <a:t>Types Of Mobile Apps And Their Differences</a:t>
            </a:r>
          </a:p>
          <a:p>
            <a:pPr algn="ctr"/>
            <a:endParaRPr lang="en-US" sz="3200" b="1" dirty="0">
              <a:solidFill>
                <a:schemeClr val="accent5">
                  <a:lumMod val="50000"/>
                </a:schemeClr>
              </a:solidFill>
            </a:endParaRPr>
          </a:p>
          <a:p>
            <a:r>
              <a:rPr lang="en-US" sz="2400" dirty="0"/>
              <a:t>A mobile app is a software application designed to run on mobile devices such as smartphones and tablets. It provides specific functionalities such as communication, entertainment, productivity, or business services and can be developed on platforms like iOS, and Android.</a:t>
            </a:r>
          </a:p>
        </p:txBody>
      </p:sp>
      <p:pic>
        <p:nvPicPr>
          <p:cNvPr id="23" name="Picture 22">
            <a:extLst>
              <a:ext uri="{FF2B5EF4-FFF2-40B4-BE49-F238E27FC236}">
                <a16:creationId xmlns:a16="http://schemas.microsoft.com/office/drawing/2014/main" id="{E501D7B6-6E4E-4B38-8DF1-4A5789EC0B57}"/>
              </a:ext>
            </a:extLst>
          </p:cNvPr>
          <p:cNvPicPr>
            <a:picLocks noChangeAspect="1"/>
          </p:cNvPicPr>
          <p:nvPr/>
        </p:nvPicPr>
        <p:blipFill>
          <a:blip r:embed="rId3"/>
          <a:stretch>
            <a:fillRect/>
          </a:stretch>
        </p:blipFill>
        <p:spPr>
          <a:xfrm>
            <a:off x="11780845" y="6443901"/>
            <a:ext cx="2849555" cy="17477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830104" y="652820"/>
            <a:ext cx="7483792" cy="1394936"/>
          </a:xfrm>
          <a:prstGeom prst="rect">
            <a:avLst/>
          </a:prstGeom>
          <a:noFill/>
          <a:ln/>
        </p:spPr>
        <p:txBody>
          <a:bodyPr wrap="square" lIns="0" tIns="0" rIns="0" bIns="0" rtlCol="0" anchor="t"/>
          <a:lstStyle/>
          <a:p>
            <a:pPr marL="0" indent="0" algn="l">
              <a:lnSpc>
                <a:spcPts val="5450"/>
              </a:lnSpc>
              <a:buNone/>
            </a:pPr>
            <a:r>
              <a:rPr lang="en-US" sz="4350" b="1" kern="0" spc="-88"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Mobile App Programming </a:t>
            </a:r>
          </a:p>
          <a:p>
            <a:pPr marL="0" indent="0" algn="l">
              <a:lnSpc>
                <a:spcPts val="5450"/>
              </a:lnSpc>
              <a:buNone/>
            </a:pPr>
            <a:r>
              <a:rPr lang="en-US" sz="4350" b="1" kern="0" spc="-88"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Languages</a:t>
            </a:r>
          </a:p>
        </p:txBody>
      </p:sp>
      <p:sp>
        <p:nvSpPr>
          <p:cNvPr id="5" name="Text 1"/>
          <p:cNvSpPr/>
          <p:nvPr/>
        </p:nvSpPr>
        <p:spPr>
          <a:xfrm>
            <a:off x="830104" y="2513385"/>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Source Serif Pro Semi Bold" pitchFamily="34" charset="0"/>
                <a:ea typeface="Source Serif Pro Semi Bold" pitchFamily="34" charset="-122"/>
                <a:cs typeface="Source Serif Pro Semi Bold" pitchFamily="34" charset="-120"/>
              </a:rPr>
              <a:t>Swift</a:t>
            </a:r>
            <a:endParaRPr lang="en-US" sz="2150" dirty="0"/>
          </a:p>
        </p:txBody>
      </p:sp>
      <p:sp>
        <p:nvSpPr>
          <p:cNvPr id="6" name="Text 2"/>
          <p:cNvSpPr/>
          <p:nvPr/>
        </p:nvSpPr>
        <p:spPr>
          <a:xfrm>
            <a:off x="521219" y="2829269"/>
            <a:ext cx="6653689" cy="758904"/>
          </a:xfrm>
          <a:prstGeom prst="rect">
            <a:avLst/>
          </a:prstGeom>
          <a:noFill/>
          <a:ln/>
        </p:spPr>
        <p:txBody>
          <a:bodyPr wrap="square" lIns="0" tIns="0" rIns="0" bIns="0" rtlCol="0" anchor="t"/>
          <a:lstStyle/>
          <a:p>
            <a:pPr>
              <a:lnSpc>
                <a:spcPts val="2950"/>
              </a:lnSpc>
            </a:pPr>
            <a:r>
              <a:rPr lang="en-US" sz="1850" kern="0" spc="-37" dirty="0">
                <a:solidFill>
                  <a:srgbClr val="272525"/>
                </a:solidFill>
                <a:latin typeface="Source Sans Pro" pitchFamily="34" charset="0"/>
                <a:ea typeface="Source Sans Pro" pitchFamily="34" charset="-122"/>
                <a:cs typeface="Source Sans Pro" pitchFamily="34" charset="-120"/>
              </a:rPr>
              <a:t>Primary modern syntax. language for iOS app development. Known for its safety, speed, and m</a:t>
            </a:r>
            <a:endParaRPr lang="en-US" sz="1850" dirty="0"/>
          </a:p>
        </p:txBody>
      </p:sp>
      <p:sp>
        <p:nvSpPr>
          <p:cNvPr id="8" name="Text 3"/>
          <p:cNvSpPr/>
          <p:nvPr/>
        </p:nvSpPr>
        <p:spPr>
          <a:xfrm>
            <a:off x="830104" y="3695167"/>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Source Serif Pro Semi Bold" pitchFamily="34" charset="0"/>
                <a:ea typeface="Source Serif Pro Semi Bold" pitchFamily="34" charset="-122"/>
                <a:cs typeface="Source Serif Pro Semi Bold" pitchFamily="34" charset="-120"/>
              </a:rPr>
              <a:t>Kotlin</a:t>
            </a:r>
            <a:endParaRPr lang="en-US" sz="2150" dirty="0"/>
          </a:p>
        </p:txBody>
      </p:sp>
      <p:sp>
        <p:nvSpPr>
          <p:cNvPr id="9" name="Text 4"/>
          <p:cNvSpPr/>
          <p:nvPr/>
        </p:nvSpPr>
        <p:spPr>
          <a:xfrm>
            <a:off x="521219" y="4049895"/>
            <a:ext cx="6653689" cy="758904"/>
          </a:xfrm>
          <a:prstGeom prst="rect">
            <a:avLst/>
          </a:prstGeom>
          <a:noFill/>
          <a:ln/>
        </p:spPr>
        <p:txBody>
          <a:bodyPr wrap="square" lIns="0" tIns="0" rIns="0" bIns="0" rtlCol="0" anchor="t"/>
          <a:lstStyle/>
          <a:p>
            <a:pPr marL="0" indent="0" algn="l">
              <a:lnSpc>
                <a:spcPts val="2950"/>
              </a:lnSpc>
              <a:buNone/>
            </a:pPr>
            <a:r>
              <a:rPr lang="en-US" sz="1850" kern="0" spc="-37" dirty="0">
                <a:solidFill>
                  <a:srgbClr val="272525"/>
                </a:solidFill>
                <a:latin typeface="Source Sans Pro" pitchFamily="34" charset="0"/>
                <a:ea typeface="Source Sans Pro" pitchFamily="34" charset="-122"/>
                <a:cs typeface="Source Sans Pro" pitchFamily="34" charset="-120"/>
              </a:rPr>
              <a:t>Official language for Android app development. Interoperable with Java and offers modern features.</a:t>
            </a:r>
            <a:endParaRPr lang="en-US" sz="1850" dirty="0"/>
          </a:p>
        </p:txBody>
      </p:sp>
      <p:sp>
        <p:nvSpPr>
          <p:cNvPr id="11" name="Text 5"/>
          <p:cNvSpPr/>
          <p:nvPr/>
        </p:nvSpPr>
        <p:spPr>
          <a:xfrm>
            <a:off x="830104" y="4956877"/>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Source Serif Pro Semi Bold" pitchFamily="34" charset="0"/>
                <a:ea typeface="Source Serif Pro Semi Bold" pitchFamily="34" charset="-122"/>
                <a:cs typeface="Source Serif Pro Semi Bold" pitchFamily="34" charset="-120"/>
              </a:rPr>
              <a:t>Java</a:t>
            </a:r>
            <a:endParaRPr lang="en-US" sz="2150" dirty="0"/>
          </a:p>
        </p:txBody>
      </p:sp>
      <p:sp>
        <p:nvSpPr>
          <p:cNvPr id="12" name="Text 6"/>
          <p:cNvSpPr/>
          <p:nvPr/>
        </p:nvSpPr>
        <p:spPr>
          <a:xfrm>
            <a:off x="513348" y="5337814"/>
            <a:ext cx="6661560" cy="742724"/>
          </a:xfrm>
          <a:prstGeom prst="rect">
            <a:avLst/>
          </a:prstGeom>
          <a:noFill/>
          <a:ln/>
        </p:spPr>
        <p:txBody>
          <a:bodyPr wrap="square" lIns="0" tIns="0" rIns="0" bIns="0" rtlCol="0" anchor="t"/>
          <a:lstStyle/>
          <a:p>
            <a:pPr marL="0" indent="0" algn="l">
              <a:lnSpc>
                <a:spcPts val="2950"/>
              </a:lnSpc>
              <a:buNone/>
            </a:pPr>
            <a:r>
              <a:rPr lang="en-US" dirty="0">
                <a:latin typeface="Source Sans Pro" panose="020B0503030403020204" pitchFamily="34" charset="0"/>
                <a:ea typeface="Source Sans Pro" panose="020B0503030403020204" pitchFamily="34" charset="0"/>
              </a:rPr>
              <a:t>A widely-used language for Android development with a large community and cross-platform capabilities, but has more verbose syntax and can be slower than Kotlin.</a:t>
            </a:r>
          </a:p>
        </p:txBody>
      </p:sp>
      <p:sp>
        <p:nvSpPr>
          <p:cNvPr id="13" name="Text 0">
            <a:extLst>
              <a:ext uri="{FF2B5EF4-FFF2-40B4-BE49-F238E27FC236}">
                <a16:creationId xmlns:a16="http://schemas.microsoft.com/office/drawing/2014/main" id="{1D0B628B-52AB-4A5C-8E8E-04D7891B1E3D}"/>
              </a:ext>
            </a:extLst>
          </p:cNvPr>
          <p:cNvSpPr/>
          <p:nvPr/>
        </p:nvSpPr>
        <p:spPr>
          <a:xfrm>
            <a:off x="830104" y="1821913"/>
            <a:ext cx="4134928" cy="1103791"/>
          </a:xfrm>
          <a:prstGeom prst="rect">
            <a:avLst/>
          </a:prstGeom>
          <a:noFill/>
          <a:ln/>
        </p:spPr>
        <p:txBody>
          <a:bodyPr wrap="square" lIns="0" tIns="0" rIns="0" bIns="0" rtlCol="0" anchor="t"/>
          <a:lstStyle/>
          <a:p>
            <a:pPr marL="0" indent="0" algn="l">
              <a:lnSpc>
                <a:spcPts val="5450"/>
              </a:lnSpc>
              <a:buNone/>
            </a:pPr>
            <a:r>
              <a:rPr lang="en-US" sz="2000" b="1" kern="0" spc="-88"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Native Languages</a:t>
            </a:r>
          </a:p>
        </p:txBody>
      </p:sp>
      <p:pic>
        <p:nvPicPr>
          <p:cNvPr id="7" name="Picture 6">
            <a:extLst>
              <a:ext uri="{FF2B5EF4-FFF2-40B4-BE49-F238E27FC236}">
                <a16:creationId xmlns:a16="http://schemas.microsoft.com/office/drawing/2014/main" id="{70125841-31FC-49AB-9F5A-1ABCDA84443A}"/>
              </a:ext>
            </a:extLst>
          </p:cNvPr>
          <p:cNvPicPr>
            <a:picLocks noChangeAspect="1"/>
          </p:cNvPicPr>
          <p:nvPr/>
        </p:nvPicPr>
        <p:blipFill>
          <a:blip r:embed="rId3"/>
          <a:stretch>
            <a:fillRect/>
          </a:stretch>
        </p:blipFill>
        <p:spPr>
          <a:xfrm>
            <a:off x="7652084" y="1684420"/>
            <a:ext cx="6978317" cy="65116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30104" y="652820"/>
            <a:ext cx="7483792" cy="1394936"/>
          </a:xfrm>
          <a:prstGeom prst="rect">
            <a:avLst/>
          </a:prstGeom>
          <a:noFill/>
          <a:ln/>
        </p:spPr>
        <p:txBody>
          <a:bodyPr wrap="square" lIns="0" tIns="0" rIns="0" bIns="0" rtlCol="0" anchor="t"/>
          <a:lstStyle/>
          <a:p>
            <a:pPr marL="0" indent="0" algn="l">
              <a:lnSpc>
                <a:spcPts val="5450"/>
              </a:lnSpc>
              <a:buNone/>
            </a:pPr>
            <a:r>
              <a:rPr lang="en-US" sz="4350" b="1" kern="0" spc="-88"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Mobile App Programming </a:t>
            </a:r>
          </a:p>
          <a:p>
            <a:pPr marL="0" indent="0" algn="l">
              <a:lnSpc>
                <a:spcPts val="5450"/>
              </a:lnSpc>
              <a:buNone/>
            </a:pPr>
            <a:r>
              <a:rPr lang="en-US" sz="4350" b="1" kern="0" spc="-88"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Languages</a:t>
            </a:r>
          </a:p>
        </p:txBody>
      </p:sp>
      <p:sp>
        <p:nvSpPr>
          <p:cNvPr id="5" name="Text 1"/>
          <p:cNvSpPr/>
          <p:nvPr/>
        </p:nvSpPr>
        <p:spPr>
          <a:xfrm>
            <a:off x="830104" y="2517800"/>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Source Serif Pro Semi Bold" pitchFamily="34" charset="0"/>
                <a:ea typeface="Source Serif Pro Semi Bold" pitchFamily="34" charset="-122"/>
                <a:cs typeface="Source Serif Pro Semi Bold" pitchFamily="34" charset="-120"/>
              </a:rPr>
              <a:t>C#(Xamarin)</a:t>
            </a:r>
            <a:endParaRPr lang="en-US" sz="2150" dirty="0"/>
          </a:p>
        </p:txBody>
      </p:sp>
      <p:sp>
        <p:nvSpPr>
          <p:cNvPr id="6" name="Text 2"/>
          <p:cNvSpPr/>
          <p:nvPr/>
        </p:nvSpPr>
        <p:spPr>
          <a:xfrm>
            <a:off x="605514" y="2856792"/>
            <a:ext cx="6709686" cy="730868"/>
          </a:xfrm>
          <a:prstGeom prst="rect">
            <a:avLst/>
          </a:prstGeom>
          <a:noFill/>
          <a:ln/>
        </p:spPr>
        <p:txBody>
          <a:bodyPr wrap="square" lIns="0" tIns="0" rIns="0" bIns="0" rtlCol="0" anchor="t"/>
          <a:lstStyle/>
          <a:p>
            <a:pPr marL="0" indent="0" algn="l">
              <a:lnSpc>
                <a:spcPts val="2950"/>
              </a:lnSpc>
              <a:buNone/>
            </a:pPr>
            <a:r>
              <a:rPr lang="en-US" sz="1600" dirty="0">
                <a:latin typeface="Source Sans Pro" panose="020B0503030403020204" pitchFamily="34" charset="0"/>
                <a:ea typeface="Source Sans Pro" panose="020B0503030403020204" pitchFamily="34" charset="0"/>
              </a:rPr>
              <a:t>A cross-platform framework using C# and the .NET ecosystem. Enables development for iOS, Android, and Windows with a shared codebase. Offers strong integration with Microsoft tools but may have performance variability.</a:t>
            </a:r>
          </a:p>
        </p:txBody>
      </p:sp>
      <p:sp>
        <p:nvSpPr>
          <p:cNvPr id="8" name="Text 3"/>
          <p:cNvSpPr/>
          <p:nvPr/>
        </p:nvSpPr>
        <p:spPr>
          <a:xfrm>
            <a:off x="830102" y="4268822"/>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Source Serif Pro Semi Bold" pitchFamily="34" charset="0"/>
                <a:ea typeface="Source Serif Pro Semi Bold" pitchFamily="34" charset="-122"/>
              </a:rPr>
              <a:t>Dart(Flutter)</a:t>
            </a:r>
            <a:endParaRPr lang="en-US" sz="2150" dirty="0"/>
          </a:p>
        </p:txBody>
      </p:sp>
      <p:sp>
        <p:nvSpPr>
          <p:cNvPr id="9" name="Text 4"/>
          <p:cNvSpPr/>
          <p:nvPr/>
        </p:nvSpPr>
        <p:spPr>
          <a:xfrm>
            <a:off x="605514" y="4684579"/>
            <a:ext cx="6653689" cy="758904"/>
          </a:xfrm>
          <a:prstGeom prst="rect">
            <a:avLst/>
          </a:prstGeom>
          <a:noFill/>
          <a:ln/>
        </p:spPr>
        <p:txBody>
          <a:bodyPr wrap="square" lIns="0" tIns="0" rIns="0" bIns="0" rtlCol="0" anchor="t"/>
          <a:lstStyle/>
          <a:p>
            <a:pPr marL="0" indent="0" algn="l">
              <a:lnSpc>
                <a:spcPts val="2950"/>
              </a:lnSpc>
              <a:buNone/>
            </a:pPr>
            <a:r>
              <a:rPr lang="en-US" dirty="0">
                <a:latin typeface="Source Sans Pro" panose="020B0503030403020204" pitchFamily="34" charset="0"/>
                <a:ea typeface="Source Sans Pro" panose="020B0503030403020204" pitchFamily="34" charset="0"/>
              </a:rPr>
              <a:t>Used with the Flutter framework for cross-platform app development. Allows a single codebase for both iOS and Android, offering fast development with features like hot reload and good performance.</a:t>
            </a:r>
          </a:p>
        </p:txBody>
      </p:sp>
      <p:sp>
        <p:nvSpPr>
          <p:cNvPr id="11" name="Text 5"/>
          <p:cNvSpPr/>
          <p:nvPr/>
        </p:nvSpPr>
        <p:spPr>
          <a:xfrm>
            <a:off x="830103" y="6036526"/>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Source Serif Pro Semi Bold" pitchFamily="34" charset="0"/>
                <a:ea typeface="Source Serif Pro Semi Bold" pitchFamily="34" charset="-122"/>
                <a:cs typeface="Source Serif Pro Semi Bold" pitchFamily="34" charset="-120"/>
              </a:rPr>
              <a:t>JavaScript</a:t>
            </a:r>
            <a:endParaRPr lang="en-US" sz="2150" dirty="0"/>
          </a:p>
        </p:txBody>
      </p:sp>
      <p:sp>
        <p:nvSpPr>
          <p:cNvPr id="12" name="Text 6"/>
          <p:cNvSpPr/>
          <p:nvPr/>
        </p:nvSpPr>
        <p:spPr>
          <a:xfrm>
            <a:off x="633512" y="6407687"/>
            <a:ext cx="6653689" cy="758904"/>
          </a:xfrm>
          <a:prstGeom prst="rect">
            <a:avLst/>
          </a:prstGeom>
          <a:noFill/>
          <a:ln/>
        </p:spPr>
        <p:txBody>
          <a:bodyPr wrap="square" lIns="0" tIns="0" rIns="0" bIns="0" rtlCol="0" anchor="t"/>
          <a:lstStyle/>
          <a:p>
            <a:pPr marL="0" indent="0" algn="l">
              <a:lnSpc>
                <a:spcPts val="2950"/>
              </a:lnSpc>
              <a:buNone/>
            </a:pPr>
            <a:r>
              <a:rPr lang="en-US" dirty="0">
                <a:latin typeface="Source Sans Pro" panose="020B0503030403020204" pitchFamily="34" charset="0"/>
                <a:ea typeface="Source Sans Pro" panose="020B0503030403020204" pitchFamily="34" charset="0"/>
              </a:rPr>
              <a:t>A cross-platform framework using JavaScript. Allows a single codebase for iOS and Android, providing near-native performance and fast development with a large, active community.</a:t>
            </a:r>
          </a:p>
        </p:txBody>
      </p:sp>
      <p:sp>
        <p:nvSpPr>
          <p:cNvPr id="13" name="Text 0">
            <a:extLst>
              <a:ext uri="{FF2B5EF4-FFF2-40B4-BE49-F238E27FC236}">
                <a16:creationId xmlns:a16="http://schemas.microsoft.com/office/drawing/2014/main" id="{1D0B628B-52AB-4A5C-8E8E-04D7891B1E3D}"/>
              </a:ext>
            </a:extLst>
          </p:cNvPr>
          <p:cNvSpPr/>
          <p:nvPr/>
        </p:nvSpPr>
        <p:spPr>
          <a:xfrm>
            <a:off x="830104" y="1821913"/>
            <a:ext cx="4134928" cy="1103791"/>
          </a:xfrm>
          <a:prstGeom prst="rect">
            <a:avLst/>
          </a:prstGeom>
          <a:noFill/>
          <a:ln/>
        </p:spPr>
        <p:txBody>
          <a:bodyPr wrap="square" lIns="0" tIns="0" rIns="0" bIns="0" rtlCol="0" anchor="t"/>
          <a:lstStyle/>
          <a:p>
            <a:pPr marL="0" indent="0" algn="l">
              <a:lnSpc>
                <a:spcPts val="5450"/>
              </a:lnSpc>
              <a:buNone/>
            </a:pPr>
            <a:r>
              <a:rPr lang="en-US" sz="2000" b="1" kern="0" spc="-88"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Cross-Platform  Languages</a:t>
            </a:r>
          </a:p>
        </p:txBody>
      </p:sp>
      <p:pic>
        <p:nvPicPr>
          <p:cNvPr id="14" name="Picture 13">
            <a:extLst>
              <a:ext uri="{FF2B5EF4-FFF2-40B4-BE49-F238E27FC236}">
                <a16:creationId xmlns:a16="http://schemas.microsoft.com/office/drawing/2014/main" id="{BD593EA9-5E78-447B-9809-F19226237886}"/>
              </a:ext>
            </a:extLst>
          </p:cNvPr>
          <p:cNvPicPr>
            <a:picLocks noChangeAspect="1"/>
          </p:cNvPicPr>
          <p:nvPr/>
        </p:nvPicPr>
        <p:blipFill>
          <a:blip r:embed="rId3"/>
          <a:stretch>
            <a:fillRect/>
          </a:stretch>
        </p:blipFill>
        <p:spPr>
          <a:xfrm>
            <a:off x="7652084" y="1684420"/>
            <a:ext cx="6978317" cy="6511635"/>
          </a:xfrm>
          <a:prstGeom prst="rect">
            <a:avLst/>
          </a:prstGeom>
        </p:spPr>
      </p:pic>
    </p:spTree>
    <p:extLst>
      <p:ext uri="{BB962C8B-B14F-4D97-AF65-F5344CB8AC3E}">
        <p14:creationId xmlns:p14="http://schemas.microsoft.com/office/powerpoint/2010/main" val="335914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837724" y="1197769"/>
            <a:ext cx="7468553" cy="1408033"/>
          </a:xfrm>
          <a:prstGeom prst="rect">
            <a:avLst/>
          </a:prstGeom>
          <a:noFill/>
          <a:ln/>
        </p:spPr>
        <p:txBody>
          <a:bodyPr wrap="square" lIns="0" tIns="0" rIns="0" bIns="0" rtlCol="0" anchor="t"/>
          <a:lstStyle/>
          <a:p>
            <a:pPr marL="0" indent="0" algn="l">
              <a:lnSpc>
                <a:spcPts val="5500"/>
              </a:lnSpc>
              <a:buNone/>
            </a:pPr>
            <a:r>
              <a:rPr lang="en-US" sz="4400" b="1" kern="0" spc="-89"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Overview of Mobile App  Development Frameworks</a:t>
            </a:r>
            <a:endParaRPr lang="en-US" sz="4400" b="1" dirty="0">
              <a:solidFill>
                <a:schemeClr val="accent1">
                  <a:lumMod val="75000"/>
                </a:schemeClr>
              </a:solidFill>
            </a:endParaRPr>
          </a:p>
        </p:txBody>
      </p:sp>
      <p:sp>
        <p:nvSpPr>
          <p:cNvPr id="4" name="Shape 1"/>
          <p:cNvSpPr/>
          <p:nvPr/>
        </p:nvSpPr>
        <p:spPr>
          <a:xfrm>
            <a:off x="637936" y="2796837"/>
            <a:ext cx="538520" cy="538520"/>
          </a:xfrm>
          <a:prstGeom prst="roundRect">
            <a:avLst>
              <a:gd name="adj" fmla="val 18670"/>
            </a:avLst>
          </a:prstGeom>
          <a:solidFill>
            <a:srgbClr val="F0D4F7"/>
          </a:solidFill>
          <a:ln w="7620">
            <a:solidFill>
              <a:srgbClr val="D6BADD"/>
            </a:solidFill>
            <a:prstDash val="solid"/>
          </a:ln>
        </p:spPr>
      </p:sp>
      <p:pic>
        <p:nvPicPr>
          <p:cNvPr id="5" name="Image 1" descr="preencoded.png"/>
          <p:cNvPicPr>
            <a:picLocks noChangeAspect="1"/>
          </p:cNvPicPr>
          <p:nvPr/>
        </p:nvPicPr>
        <p:blipFill>
          <a:blip r:embed="rId3"/>
          <a:stretch>
            <a:fillRect/>
          </a:stretch>
        </p:blipFill>
        <p:spPr>
          <a:xfrm>
            <a:off x="738246" y="2869525"/>
            <a:ext cx="337899" cy="422434"/>
          </a:xfrm>
          <a:prstGeom prst="rect">
            <a:avLst/>
          </a:prstGeom>
        </p:spPr>
      </p:pic>
      <p:sp>
        <p:nvSpPr>
          <p:cNvPr id="6" name="Text 2"/>
          <p:cNvSpPr/>
          <p:nvPr/>
        </p:nvSpPr>
        <p:spPr>
          <a:xfrm>
            <a:off x="1376244" y="2815708"/>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React Native</a:t>
            </a:r>
            <a:endParaRPr lang="en-US" sz="2200" dirty="0"/>
          </a:p>
        </p:txBody>
      </p:sp>
      <p:sp>
        <p:nvSpPr>
          <p:cNvPr id="7" name="Text 3"/>
          <p:cNvSpPr/>
          <p:nvPr/>
        </p:nvSpPr>
        <p:spPr>
          <a:xfrm>
            <a:off x="768803" y="3476063"/>
            <a:ext cx="2836783" cy="1532096"/>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Uses JavaScript and React to build native mobile apps. Offers code reusability and fast development.</a:t>
            </a:r>
            <a:endParaRPr lang="en-US" sz="1850" dirty="0"/>
          </a:p>
        </p:txBody>
      </p:sp>
      <p:sp>
        <p:nvSpPr>
          <p:cNvPr id="8" name="Shape 4"/>
          <p:cNvSpPr/>
          <p:nvPr/>
        </p:nvSpPr>
        <p:spPr>
          <a:xfrm>
            <a:off x="3971756" y="2722422"/>
            <a:ext cx="457858" cy="538520"/>
          </a:xfrm>
          <a:prstGeom prst="roundRect">
            <a:avLst>
              <a:gd name="adj" fmla="val 18670"/>
            </a:avLst>
          </a:prstGeom>
          <a:solidFill>
            <a:srgbClr val="F0D4F7"/>
          </a:solidFill>
          <a:ln w="7620">
            <a:solidFill>
              <a:srgbClr val="D6BADD"/>
            </a:solidFill>
            <a:prstDash val="solid"/>
          </a:ln>
        </p:spPr>
      </p:sp>
      <p:pic>
        <p:nvPicPr>
          <p:cNvPr id="9" name="Image 2" descr="preencoded.png"/>
          <p:cNvPicPr>
            <a:picLocks noChangeAspect="1"/>
          </p:cNvPicPr>
          <p:nvPr/>
        </p:nvPicPr>
        <p:blipFill>
          <a:blip r:embed="rId4"/>
          <a:stretch>
            <a:fillRect/>
          </a:stretch>
        </p:blipFill>
        <p:spPr>
          <a:xfrm>
            <a:off x="4057645" y="2779796"/>
            <a:ext cx="337899" cy="422434"/>
          </a:xfrm>
          <a:prstGeom prst="rect">
            <a:avLst/>
          </a:prstGeom>
        </p:spPr>
      </p:pic>
      <p:sp>
        <p:nvSpPr>
          <p:cNvPr id="10" name="Text 5"/>
          <p:cNvSpPr/>
          <p:nvPr/>
        </p:nvSpPr>
        <p:spPr>
          <a:xfrm>
            <a:off x="4685554" y="2779796"/>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Flutter</a:t>
            </a:r>
            <a:endParaRPr lang="en-US" sz="2200" dirty="0"/>
          </a:p>
        </p:txBody>
      </p:sp>
      <p:sp>
        <p:nvSpPr>
          <p:cNvPr id="11" name="Text 6"/>
          <p:cNvSpPr/>
          <p:nvPr/>
        </p:nvSpPr>
        <p:spPr>
          <a:xfrm>
            <a:off x="4104906" y="3260942"/>
            <a:ext cx="2836783" cy="1532096"/>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Developed by Google, uses Dart language to create high-performance, cross-platform apps with a rich UI.</a:t>
            </a:r>
            <a:endParaRPr lang="en-US" sz="1850" dirty="0"/>
          </a:p>
        </p:txBody>
      </p:sp>
      <p:sp>
        <p:nvSpPr>
          <p:cNvPr id="12" name="Shape 7"/>
          <p:cNvSpPr/>
          <p:nvPr/>
        </p:nvSpPr>
        <p:spPr>
          <a:xfrm>
            <a:off x="537625" y="5289589"/>
            <a:ext cx="538520" cy="538520"/>
          </a:xfrm>
          <a:prstGeom prst="roundRect">
            <a:avLst>
              <a:gd name="adj" fmla="val 18670"/>
            </a:avLst>
          </a:prstGeom>
          <a:solidFill>
            <a:srgbClr val="F0D4F7"/>
          </a:solidFill>
          <a:ln w="7620">
            <a:solidFill>
              <a:srgbClr val="D6BADD"/>
            </a:solidFill>
            <a:prstDash val="solid"/>
          </a:ln>
        </p:spPr>
      </p:sp>
      <p:pic>
        <p:nvPicPr>
          <p:cNvPr id="13" name="Image 3" descr="preencoded.png"/>
          <p:cNvPicPr>
            <a:picLocks noChangeAspect="1"/>
          </p:cNvPicPr>
          <p:nvPr/>
        </p:nvPicPr>
        <p:blipFill>
          <a:blip r:embed="rId5"/>
          <a:stretch>
            <a:fillRect/>
          </a:stretch>
        </p:blipFill>
        <p:spPr>
          <a:xfrm>
            <a:off x="599853" y="5401104"/>
            <a:ext cx="337899" cy="422434"/>
          </a:xfrm>
          <a:prstGeom prst="rect">
            <a:avLst/>
          </a:prstGeom>
        </p:spPr>
      </p:pic>
      <p:sp>
        <p:nvSpPr>
          <p:cNvPr id="14" name="Text 8"/>
          <p:cNvSpPr/>
          <p:nvPr/>
        </p:nvSpPr>
        <p:spPr>
          <a:xfrm>
            <a:off x="1176456" y="5316565"/>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Xamarin</a:t>
            </a:r>
            <a:endParaRPr lang="en-US" sz="2200" dirty="0"/>
          </a:p>
        </p:txBody>
      </p:sp>
      <p:sp>
        <p:nvSpPr>
          <p:cNvPr id="15" name="Text 9"/>
          <p:cNvSpPr/>
          <p:nvPr/>
        </p:nvSpPr>
        <p:spPr>
          <a:xfrm>
            <a:off x="624483" y="5882640"/>
            <a:ext cx="6690717"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Uses C# to build cross-platform apps. Allows sharing of code across iOS, Android, and Windows.</a:t>
            </a:r>
            <a:endParaRPr lang="en-US" sz="1850" dirty="0"/>
          </a:p>
        </p:txBody>
      </p:sp>
      <p:sp>
        <p:nvSpPr>
          <p:cNvPr id="16" name="Cloud 15">
            <a:extLst>
              <a:ext uri="{FF2B5EF4-FFF2-40B4-BE49-F238E27FC236}">
                <a16:creationId xmlns:a16="http://schemas.microsoft.com/office/drawing/2014/main" id="{DD1B5759-C69B-4EDF-A0B2-A3B1DC964A41}"/>
              </a:ext>
            </a:extLst>
          </p:cNvPr>
          <p:cNvSpPr/>
          <p:nvPr/>
        </p:nvSpPr>
        <p:spPr>
          <a:xfrm>
            <a:off x="4303248" y="3169004"/>
            <a:ext cx="53951" cy="4571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057619F-6C89-43A1-935C-00BCF11D9FF8}"/>
              </a:ext>
            </a:extLst>
          </p:cNvPr>
          <p:cNvPicPr>
            <a:picLocks noChangeAspect="1"/>
          </p:cNvPicPr>
          <p:nvPr/>
        </p:nvPicPr>
        <p:blipFill>
          <a:blip r:embed="rId6"/>
          <a:stretch>
            <a:fillRect/>
          </a:stretch>
        </p:blipFill>
        <p:spPr>
          <a:xfrm>
            <a:off x="7940842" y="2256904"/>
            <a:ext cx="6689557" cy="59676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866275"/>
            <a:ext cx="7866340" cy="767978"/>
          </a:xfrm>
          <a:prstGeom prst="rect">
            <a:avLst/>
          </a:prstGeom>
          <a:noFill/>
          <a:ln/>
        </p:spPr>
        <p:txBody>
          <a:bodyPr wrap="none" lIns="0" tIns="0" rIns="0" bIns="0" rtlCol="0" anchor="t"/>
          <a:lstStyle/>
          <a:p>
            <a:pPr marL="0" indent="0" algn="l">
              <a:lnSpc>
                <a:spcPts val="5500"/>
              </a:lnSpc>
              <a:buNone/>
            </a:pPr>
            <a:r>
              <a:rPr lang="en-US" sz="4400" b="1" kern="0" spc="-89"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Mobile App Architectures and Design Patterns.</a:t>
            </a:r>
          </a:p>
        </p:txBody>
      </p:sp>
      <p:sp>
        <p:nvSpPr>
          <p:cNvPr id="4" name="Text 2"/>
          <p:cNvSpPr/>
          <p:nvPr/>
        </p:nvSpPr>
        <p:spPr>
          <a:xfrm>
            <a:off x="837724" y="4436269"/>
            <a:ext cx="3731657" cy="383024"/>
          </a:xfrm>
          <a:prstGeom prst="rect">
            <a:avLst/>
          </a:prstGeom>
          <a:noFill/>
          <a:ln/>
        </p:spPr>
        <p:txBody>
          <a:bodyPr wrap="none" lIns="0" tIns="0" rIns="0" bIns="0" rtlCol="0" anchor="t"/>
          <a:lstStyle/>
          <a:p>
            <a:pPr marL="0" indent="0" algn="r">
              <a:lnSpc>
                <a:spcPts val="3000"/>
              </a:lnSpc>
              <a:buNone/>
            </a:pPr>
            <a:endParaRPr lang="en-US" sz="1850" dirty="0"/>
          </a:p>
        </p:txBody>
      </p:sp>
      <p:pic>
        <p:nvPicPr>
          <p:cNvPr id="12" name="Picture 11">
            <a:extLst>
              <a:ext uri="{FF2B5EF4-FFF2-40B4-BE49-F238E27FC236}">
                <a16:creationId xmlns:a16="http://schemas.microsoft.com/office/drawing/2014/main" id="{01EBAAE8-D57F-49DC-9240-5C884E1F9888}"/>
              </a:ext>
            </a:extLst>
          </p:cNvPr>
          <p:cNvPicPr>
            <a:picLocks noChangeAspect="1"/>
          </p:cNvPicPr>
          <p:nvPr/>
        </p:nvPicPr>
        <p:blipFill>
          <a:blip r:embed="rId3"/>
          <a:stretch>
            <a:fillRect/>
          </a:stretch>
        </p:blipFill>
        <p:spPr>
          <a:xfrm>
            <a:off x="8373979" y="4672426"/>
            <a:ext cx="6239423" cy="3605300"/>
          </a:xfrm>
          <a:prstGeom prst="rect">
            <a:avLst/>
          </a:prstGeom>
        </p:spPr>
      </p:pic>
      <p:sp>
        <p:nvSpPr>
          <p:cNvPr id="18" name="TextBox 17">
            <a:extLst>
              <a:ext uri="{FF2B5EF4-FFF2-40B4-BE49-F238E27FC236}">
                <a16:creationId xmlns:a16="http://schemas.microsoft.com/office/drawing/2014/main" id="{75C80B30-D38E-492F-B0F8-EA838682CF79}"/>
              </a:ext>
            </a:extLst>
          </p:cNvPr>
          <p:cNvSpPr txBox="1"/>
          <p:nvPr/>
        </p:nvSpPr>
        <p:spPr>
          <a:xfrm>
            <a:off x="721895" y="1804155"/>
            <a:ext cx="7315200" cy="1785104"/>
          </a:xfrm>
          <a:prstGeom prst="rect">
            <a:avLst/>
          </a:prstGeom>
          <a:noFill/>
        </p:spPr>
        <p:txBody>
          <a:bodyPr wrap="square">
            <a:spAutoFit/>
          </a:bodyPr>
          <a:lstStyle/>
          <a:p>
            <a:r>
              <a:rPr lang="en-US" sz="2000" dirty="0">
                <a:solidFill>
                  <a:schemeClr val="accent5">
                    <a:lumMod val="50000"/>
                  </a:schemeClr>
                </a:solidFill>
              </a:rPr>
              <a:t>Mobile Application Architectures</a:t>
            </a:r>
          </a:p>
          <a:p>
            <a:endParaRPr lang="en-US" dirty="0"/>
          </a:p>
          <a:p>
            <a:r>
              <a:rPr lang="en-US" dirty="0"/>
              <a:t>1. Monolithic Architecture</a:t>
            </a:r>
          </a:p>
          <a:p>
            <a:r>
              <a:rPr lang="en-US" dirty="0"/>
              <a:t>2. Layered Architecture</a:t>
            </a:r>
          </a:p>
          <a:p>
            <a:r>
              <a:rPr lang="en-US" dirty="0"/>
              <a:t>3. Microservice Architecture</a:t>
            </a:r>
          </a:p>
          <a:p>
            <a:r>
              <a:rPr lang="en-US" dirty="0"/>
              <a:t>4. Model-View-Model (MVM) Architecture</a:t>
            </a:r>
          </a:p>
        </p:txBody>
      </p:sp>
      <p:pic>
        <p:nvPicPr>
          <p:cNvPr id="20" name="Picture 19">
            <a:extLst>
              <a:ext uri="{FF2B5EF4-FFF2-40B4-BE49-F238E27FC236}">
                <a16:creationId xmlns:a16="http://schemas.microsoft.com/office/drawing/2014/main" id="{0F38B9FD-C918-470F-A89F-8ABABC861B9A}"/>
              </a:ext>
            </a:extLst>
          </p:cNvPr>
          <p:cNvPicPr>
            <a:picLocks noChangeAspect="1"/>
          </p:cNvPicPr>
          <p:nvPr/>
        </p:nvPicPr>
        <p:blipFill>
          <a:blip r:embed="rId4"/>
          <a:stretch>
            <a:fillRect/>
          </a:stretch>
        </p:blipFill>
        <p:spPr>
          <a:xfrm>
            <a:off x="16998" y="4114800"/>
            <a:ext cx="5597739" cy="3976808"/>
          </a:xfrm>
          <a:prstGeom prst="rect">
            <a:avLst/>
          </a:prstGeom>
        </p:spPr>
      </p:pic>
      <p:pic>
        <p:nvPicPr>
          <p:cNvPr id="22" name="Picture 21">
            <a:extLst>
              <a:ext uri="{FF2B5EF4-FFF2-40B4-BE49-F238E27FC236}">
                <a16:creationId xmlns:a16="http://schemas.microsoft.com/office/drawing/2014/main" id="{FC9A19B5-7923-4AE3-B7E0-467336725E93}"/>
              </a:ext>
            </a:extLst>
          </p:cNvPr>
          <p:cNvPicPr>
            <a:picLocks noChangeAspect="1"/>
          </p:cNvPicPr>
          <p:nvPr/>
        </p:nvPicPr>
        <p:blipFill rotWithShape="1">
          <a:blip r:embed="rId5"/>
          <a:srcRect l="7851" r="9811"/>
          <a:stretch/>
        </p:blipFill>
        <p:spPr>
          <a:xfrm>
            <a:off x="5678905" y="1514529"/>
            <a:ext cx="6513095" cy="32776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930235"/>
            <a:ext cx="7866340" cy="704017"/>
          </a:xfrm>
          <a:prstGeom prst="rect">
            <a:avLst/>
          </a:prstGeom>
          <a:noFill/>
          <a:ln/>
        </p:spPr>
        <p:txBody>
          <a:bodyPr wrap="none" lIns="0" tIns="0" rIns="0" bIns="0" rtlCol="0" anchor="t"/>
          <a:lstStyle/>
          <a:p>
            <a:pPr marL="0" indent="0" algn="l">
              <a:lnSpc>
                <a:spcPts val="5500"/>
              </a:lnSpc>
              <a:buNone/>
            </a:pPr>
            <a:r>
              <a:rPr lang="en-US" sz="4400" b="1" kern="0" spc="-89"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Design Patterns in Mobile App Development.</a:t>
            </a:r>
            <a:endParaRPr lang="en-US" sz="4400" b="1" dirty="0">
              <a:solidFill>
                <a:schemeClr val="accent1">
                  <a:lumMod val="75000"/>
                </a:schemeClr>
              </a:solidFill>
            </a:endParaRPr>
          </a:p>
        </p:txBody>
      </p:sp>
      <p:sp>
        <p:nvSpPr>
          <p:cNvPr id="4" name="Text 2"/>
          <p:cNvSpPr/>
          <p:nvPr/>
        </p:nvSpPr>
        <p:spPr>
          <a:xfrm>
            <a:off x="837724" y="4436269"/>
            <a:ext cx="3731657" cy="383024"/>
          </a:xfrm>
          <a:prstGeom prst="rect">
            <a:avLst/>
          </a:prstGeom>
          <a:noFill/>
          <a:ln/>
        </p:spPr>
        <p:txBody>
          <a:bodyPr wrap="none" lIns="0" tIns="0" rIns="0" bIns="0" rtlCol="0" anchor="t"/>
          <a:lstStyle/>
          <a:p>
            <a:pPr marL="0" indent="0" algn="r">
              <a:lnSpc>
                <a:spcPts val="3000"/>
              </a:lnSpc>
              <a:buNone/>
            </a:pPr>
            <a:endParaRPr lang="en-US" sz="1850" dirty="0"/>
          </a:p>
        </p:txBody>
      </p:sp>
      <p:sp>
        <p:nvSpPr>
          <p:cNvPr id="15" name="TextBox 14">
            <a:extLst>
              <a:ext uri="{FF2B5EF4-FFF2-40B4-BE49-F238E27FC236}">
                <a16:creationId xmlns:a16="http://schemas.microsoft.com/office/drawing/2014/main" id="{BBB9243B-BFC9-4DE5-82C8-6D0554E2297F}"/>
              </a:ext>
            </a:extLst>
          </p:cNvPr>
          <p:cNvSpPr txBox="1"/>
          <p:nvPr/>
        </p:nvSpPr>
        <p:spPr>
          <a:xfrm>
            <a:off x="497305" y="1812576"/>
            <a:ext cx="6689558" cy="5940088"/>
          </a:xfrm>
          <a:prstGeom prst="rect">
            <a:avLst/>
          </a:prstGeom>
          <a:noFill/>
        </p:spPr>
        <p:txBody>
          <a:bodyPr wrap="square">
            <a:spAutoFit/>
          </a:bodyPr>
          <a:lstStyle/>
          <a:p>
            <a:pPr marL="342900" indent="-342900">
              <a:buAutoNum type="arabicPeriod"/>
            </a:pPr>
            <a:r>
              <a:rPr lang="en-US" sz="2000" dirty="0">
                <a:solidFill>
                  <a:schemeClr val="accent5">
                    <a:lumMod val="50000"/>
                  </a:schemeClr>
                </a:solidFill>
              </a:rPr>
              <a:t>Singleton Pattern</a:t>
            </a:r>
          </a:p>
          <a:p>
            <a:r>
              <a:rPr lang="en-US" sz="2000" dirty="0"/>
              <a:t>Ensures only one instance of a class exists and provides a global access point.</a:t>
            </a:r>
          </a:p>
          <a:p>
            <a:endParaRPr lang="en-US" sz="2000" dirty="0"/>
          </a:p>
          <a:p>
            <a:r>
              <a:rPr lang="en-US" sz="2000" dirty="0"/>
              <a:t>2.   </a:t>
            </a:r>
            <a:r>
              <a:rPr lang="en-US" sz="2000" dirty="0">
                <a:solidFill>
                  <a:schemeClr val="accent5">
                    <a:lumMod val="50000"/>
                  </a:schemeClr>
                </a:solidFill>
              </a:rPr>
              <a:t>Factory Pattern</a:t>
            </a:r>
          </a:p>
          <a:p>
            <a:r>
              <a:rPr lang="en-US" sz="2000" dirty="0"/>
              <a:t>Creates objects without specifying their exact class, making the code more flexible.</a:t>
            </a:r>
          </a:p>
          <a:p>
            <a:endParaRPr lang="en-US" sz="2000" dirty="0"/>
          </a:p>
          <a:p>
            <a:pPr marL="342900" indent="-342900">
              <a:buAutoNum type="arabicPeriod" startAt="3"/>
            </a:pPr>
            <a:r>
              <a:rPr lang="en-US" sz="2000" dirty="0">
                <a:solidFill>
                  <a:schemeClr val="accent5">
                    <a:lumMod val="50000"/>
                  </a:schemeClr>
                </a:solidFill>
              </a:rPr>
              <a:t>Observer Pattern</a:t>
            </a:r>
          </a:p>
          <a:p>
            <a:r>
              <a:rPr lang="en-US" sz="2000" dirty="0"/>
              <a:t>Defines a dependency between objects so that when one changes, all dependent objects are notified .</a:t>
            </a:r>
          </a:p>
          <a:p>
            <a:endParaRPr lang="en-US" sz="2000" dirty="0"/>
          </a:p>
          <a:p>
            <a:pPr marL="457200" indent="-457200">
              <a:buAutoNum type="arabicPeriod" startAt="4"/>
            </a:pPr>
            <a:r>
              <a:rPr lang="en-US" sz="2000" dirty="0">
                <a:solidFill>
                  <a:schemeClr val="accent5">
                    <a:lumMod val="50000"/>
                  </a:schemeClr>
                </a:solidFill>
              </a:rPr>
              <a:t>Repository Pattern</a:t>
            </a:r>
          </a:p>
          <a:p>
            <a:r>
              <a:rPr lang="en-US" sz="2000" dirty="0"/>
              <a:t>Abstracts data access logic, creating a clean separation between business logic and data sources.</a:t>
            </a:r>
          </a:p>
          <a:p>
            <a:endParaRPr lang="en-US" sz="2000" dirty="0"/>
          </a:p>
          <a:p>
            <a:pPr marL="457200" indent="-457200">
              <a:buAutoNum type="arabicPeriod" startAt="5"/>
            </a:pPr>
            <a:r>
              <a:rPr lang="en-US" sz="2000" dirty="0">
                <a:solidFill>
                  <a:schemeClr val="accent5">
                    <a:lumMod val="50000"/>
                  </a:schemeClr>
                </a:solidFill>
              </a:rPr>
              <a:t>Dependency Injection</a:t>
            </a:r>
          </a:p>
          <a:p>
            <a:r>
              <a:rPr lang="en-US" sz="2000" dirty="0"/>
              <a:t>Instead of creating dependencies inside a class, they are “injected” from outside, improving testability and flexibility.</a:t>
            </a:r>
          </a:p>
        </p:txBody>
      </p:sp>
      <p:pic>
        <p:nvPicPr>
          <p:cNvPr id="17" name="Picture 16">
            <a:extLst>
              <a:ext uri="{FF2B5EF4-FFF2-40B4-BE49-F238E27FC236}">
                <a16:creationId xmlns:a16="http://schemas.microsoft.com/office/drawing/2014/main" id="{49249DEC-9716-4551-A007-1FD0318C6572}"/>
              </a:ext>
            </a:extLst>
          </p:cNvPr>
          <p:cNvPicPr>
            <a:picLocks noChangeAspect="1"/>
          </p:cNvPicPr>
          <p:nvPr/>
        </p:nvPicPr>
        <p:blipFill>
          <a:blip r:embed="rId3"/>
          <a:stretch>
            <a:fillRect/>
          </a:stretch>
        </p:blipFill>
        <p:spPr>
          <a:xfrm>
            <a:off x="7700211" y="1828800"/>
            <a:ext cx="6930189" cy="6400800"/>
          </a:xfrm>
          <a:prstGeom prst="rect">
            <a:avLst/>
          </a:prstGeom>
        </p:spPr>
      </p:pic>
    </p:spTree>
    <p:extLst>
      <p:ext uri="{BB962C8B-B14F-4D97-AF65-F5344CB8AC3E}">
        <p14:creationId xmlns:p14="http://schemas.microsoft.com/office/powerpoint/2010/main" val="262503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041797"/>
            <a:ext cx="7847171" cy="704017"/>
          </a:xfrm>
          <a:prstGeom prst="rect">
            <a:avLst/>
          </a:prstGeom>
          <a:noFill/>
          <a:ln/>
        </p:spPr>
        <p:txBody>
          <a:bodyPr wrap="none" lIns="0" tIns="0" rIns="0" bIns="0" rtlCol="0" anchor="t"/>
          <a:lstStyle/>
          <a:p>
            <a:pPr marL="0" indent="0" algn="l">
              <a:lnSpc>
                <a:spcPts val="5500"/>
              </a:lnSpc>
              <a:buNone/>
            </a:pPr>
            <a:r>
              <a:rPr lang="en-US" sz="4400" b="1" kern="0" spc="-89" dirty="0">
                <a:solidFill>
                  <a:schemeClr val="accent1">
                    <a:lumMod val="75000"/>
                  </a:schemeClr>
                </a:solidFill>
                <a:latin typeface="Source Serif Pro Semi Bold" pitchFamily="34" charset="0"/>
                <a:ea typeface="Source Serif Pro Semi Bold" pitchFamily="34" charset="-122"/>
                <a:cs typeface="Source Serif Pro Semi Bold" pitchFamily="34" charset="-120"/>
              </a:rPr>
              <a:t>User Requirements Engineering</a:t>
            </a:r>
            <a:endParaRPr lang="en-US" sz="4400" b="1" dirty="0">
              <a:solidFill>
                <a:schemeClr val="accent1">
                  <a:lumMod val="75000"/>
                </a:schemeClr>
              </a:solidFill>
            </a:endParaRPr>
          </a:p>
        </p:txBody>
      </p:sp>
      <p:sp>
        <p:nvSpPr>
          <p:cNvPr id="3" name="Shape 1"/>
          <p:cNvSpPr/>
          <p:nvPr/>
        </p:nvSpPr>
        <p:spPr>
          <a:xfrm>
            <a:off x="837724" y="2224564"/>
            <a:ext cx="2159079" cy="1357193"/>
          </a:xfrm>
          <a:prstGeom prst="roundRect">
            <a:avLst>
              <a:gd name="adj" fmla="val 7408"/>
            </a:avLst>
          </a:prstGeom>
          <a:solidFill>
            <a:srgbClr val="F0D4F7"/>
          </a:solidFill>
          <a:ln w="7620">
            <a:solidFill>
              <a:srgbClr val="D6BADD"/>
            </a:solidFill>
            <a:prstDash val="solid"/>
          </a:ln>
        </p:spPr>
        <p:txBody>
          <a:bodyPr/>
          <a:lstStyle/>
          <a:p>
            <a:pPr algn="ctr"/>
            <a:r>
              <a:rPr lang="en-US" sz="3200" b="1" dirty="0">
                <a:latin typeface="Candara" panose="020E0502030303020204" pitchFamily="34" charset="0"/>
              </a:rPr>
              <a:t>Steps in</a:t>
            </a:r>
          </a:p>
        </p:txBody>
      </p:sp>
      <p:sp>
        <p:nvSpPr>
          <p:cNvPr id="5" name="Text 2"/>
          <p:cNvSpPr/>
          <p:nvPr/>
        </p:nvSpPr>
        <p:spPr>
          <a:xfrm>
            <a:off x="3353216" y="2445157"/>
            <a:ext cx="4988679" cy="352543"/>
          </a:xfrm>
          <a:prstGeom prst="rect">
            <a:avLst/>
          </a:prstGeom>
          <a:noFill/>
          <a:ln/>
        </p:spPr>
        <p:txBody>
          <a:bodyPr wrap="none" lIns="0" tIns="0" rIns="0" bIns="0" rtlCol="0" anchor="t"/>
          <a:lstStyle/>
          <a:p>
            <a:pPr marL="0" indent="0" algn="l">
              <a:lnSpc>
                <a:spcPts val="2750"/>
              </a:lnSpc>
              <a:buNone/>
            </a:pPr>
            <a:r>
              <a:rPr lang="en-US" sz="2800" b="1" dirty="0">
                <a:solidFill>
                  <a:schemeClr val="accent1">
                    <a:lumMod val="75000"/>
                  </a:schemeClr>
                </a:solidFill>
              </a:rPr>
              <a:t>1. Requirement Elicitation (Gathering)</a:t>
            </a:r>
          </a:p>
        </p:txBody>
      </p:sp>
      <p:sp>
        <p:nvSpPr>
          <p:cNvPr id="6" name="Text 3"/>
          <p:cNvSpPr/>
          <p:nvPr/>
        </p:nvSpPr>
        <p:spPr>
          <a:xfrm>
            <a:off x="3236119" y="2959417"/>
            <a:ext cx="3467219" cy="383024"/>
          </a:xfrm>
          <a:prstGeom prst="rect">
            <a:avLst/>
          </a:prstGeom>
          <a:noFill/>
          <a:ln/>
        </p:spPr>
        <p:txBody>
          <a:bodyPr wrap="none" lIns="0" tIns="0" rIns="0" bIns="0" rtlCol="0" anchor="t"/>
          <a:lstStyle/>
          <a:p>
            <a:pPr marL="0" indent="0" algn="l">
              <a:lnSpc>
                <a:spcPts val="3000"/>
              </a:lnSpc>
              <a:buNone/>
            </a:pPr>
            <a:r>
              <a:rPr lang="en-US" sz="2800" b="1" dirty="0">
                <a:solidFill>
                  <a:schemeClr val="accent1">
                    <a:lumMod val="75000"/>
                  </a:schemeClr>
                </a:solidFill>
                <a:latin typeface="Calibri "/>
              </a:rPr>
              <a:t>2. Requirement Analysis</a:t>
            </a:r>
          </a:p>
        </p:txBody>
      </p:sp>
      <p:sp>
        <p:nvSpPr>
          <p:cNvPr id="7" name="Shape 4"/>
          <p:cNvSpPr/>
          <p:nvPr/>
        </p:nvSpPr>
        <p:spPr>
          <a:xfrm>
            <a:off x="3116461" y="3566517"/>
            <a:ext cx="10556558" cy="15240"/>
          </a:xfrm>
          <a:prstGeom prst="roundRect">
            <a:avLst>
              <a:gd name="adj" fmla="val 659712"/>
            </a:avLst>
          </a:prstGeom>
          <a:solidFill>
            <a:srgbClr val="D6BADD"/>
          </a:solidFill>
          <a:ln/>
        </p:spPr>
      </p:sp>
      <p:sp>
        <p:nvSpPr>
          <p:cNvPr id="8" name="Shape 5"/>
          <p:cNvSpPr/>
          <p:nvPr/>
        </p:nvSpPr>
        <p:spPr>
          <a:xfrm>
            <a:off x="837724" y="3701415"/>
            <a:ext cx="4318278" cy="1357193"/>
          </a:xfrm>
          <a:prstGeom prst="roundRect">
            <a:avLst>
              <a:gd name="adj" fmla="val 7408"/>
            </a:avLst>
          </a:prstGeom>
          <a:solidFill>
            <a:srgbClr val="F0D4F7"/>
          </a:solidFill>
          <a:ln w="7620">
            <a:solidFill>
              <a:srgbClr val="D6BADD"/>
            </a:solidFill>
            <a:prstDash val="solid"/>
          </a:ln>
        </p:spPr>
        <p:txBody>
          <a:bodyPr/>
          <a:lstStyle/>
          <a:p>
            <a:pPr algn="ctr"/>
            <a:r>
              <a:rPr lang="en-US" sz="3200" b="1" dirty="0">
                <a:latin typeface="Candara" panose="020E0502030303020204" pitchFamily="34" charset="0"/>
              </a:rPr>
              <a:t>Requirement</a:t>
            </a:r>
          </a:p>
        </p:txBody>
      </p:sp>
      <p:sp>
        <p:nvSpPr>
          <p:cNvPr id="10" name="Text 6"/>
          <p:cNvSpPr/>
          <p:nvPr/>
        </p:nvSpPr>
        <p:spPr>
          <a:xfrm>
            <a:off x="5395317" y="3940731"/>
            <a:ext cx="2816185" cy="351949"/>
          </a:xfrm>
          <a:prstGeom prst="rect">
            <a:avLst/>
          </a:prstGeom>
          <a:noFill/>
          <a:ln/>
        </p:spPr>
        <p:txBody>
          <a:bodyPr wrap="none" lIns="0" tIns="0" rIns="0" bIns="0" rtlCol="0" anchor="t"/>
          <a:lstStyle/>
          <a:p>
            <a:pPr marL="0" indent="0" algn="l">
              <a:lnSpc>
                <a:spcPts val="2750"/>
              </a:lnSpc>
              <a:buNone/>
            </a:pPr>
            <a:r>
              <a:rPr lang="en-US" sz="2800" b="1" dirty="0">
                <a:solidFill>
                  <a:schemeClr val="accent1">
                    <a:lumMod val="75000"/>
                  </a:schemeClr>
                </a:solidFill>
                <a:latin typeface="Calibri "/>
              </a:rPr>
              <a:t>3. Requirement Specification </a:t>
            </a:r>
          </a:p>
        </p:txBody>
      </p:sp>
      <p:sp>
        <p:nvSpPr>
          <p:cNvPr id="11" name="Text 7"/>
          <p:cNvSpPr/>
          <p:nvPr/>
        </p:nvSpPr>
        <p:spPr>
          <a:xfrm>
            <a:off x="5395317" y="4436269"/>
            <a:ext cx="3438525" cy="383024"/>
          </a:xfrm>
          <a:prstGeom prst="rect">
            <a:avLst/>
          </a:prstGeom>
          <a:noFill/>
          <a:ln/>
        </p:spPr>
        <p:txBody>
          <a:bodyPr wrap="none" lIns="0" tIns="0" rIns="0" bIns="0" rtlCol="0" anchor="t"/>
          <a:lstStyle/>
          <a:p>
            <a:pPr marL="0" indent="0" algn="l">
              <a:lnSpc>
                <a:spcPts val="3000"/>
              </a:lnSpc>
              <a:buNone/>
            </a:pPr>
            <a:r>
              <a:rPr lang="en-US" sz="2800" b="1" kern="0" spc="-38" dirty="0">
                <a:solidFill>
                  <a:schemeClr val="accent1">
                    <a:lumMod val="75000"/>
                  </a:schemeClr>
                </a:solidFill>
                <a:latin typeface="Calibri "/>
                <a:ea typeface="Source Sans Pro" pitchFamily="34" charset="-122"/>
                <a:cs typeface="Source Sans Pro" pitchFamily="34" charset="-120"/>
              </a:rPr>
              <a:t>4. Requirement Validation.</a:t>
            </a:r>
            <a:endParaRPr lang="en-US" sz="2800" b="1" dirty="0">
              <a:solidFill>
                <a:schemeClr val="accent1">
                  <a:lumMod val="75000"/>
                </a:schemeClr>
              </a:solidFill>
              <a:latin typeface="Calibri "/>
            </a:endParaRPr>
          </a:p>
        </p:txBody>
      </p:sp>
      <p:sp>
        <p:nvSpPr>
          <p:cNvPr id="12" name="Shape 8"/>
          <p:cNvSpPr/>
          <p:nvPr/>
        </p:nvSpPr>
        <p:spPr>
          <a:xfrm>
            <a:off x="5275659" y="5043368"/>
            <a:ext cx="8397359" cy="15240"/>
          </a:xfrm>
          <a:prstGeom prst="roundRect">
            <a:avLst>
              <a:gd name="adj" fmla="val 659712"/>
            </a:avLst>
          </a:prstGeom>
          <a:solidFill>
            <a:srgbClr val="D6BADD"/>
          </a:solidFill>
          <a:ln/>
        </p:spPr>
      </p:sp>
      <p:sp>
        <p:nvSpPr>
          <p:cNvPr id="13" name="Shape 9"/>
          <p:cNvSpPr/>
          <p:nvPr/>
        </p:nvSpPr>
        <p:spPr>
          <a:xfrm>
            <a:off x="837724" y="5178266"/>
            <a:ext cx="6477476" cy="1357193"/>
          </a:xfrm>
          <a:prstGeom prst="roundRect">
            <a:avLst>
              <a:gd name="adj" fmla="val 7408"/>
            </a:avLst>
          </a:prstGeom>
          <a:solidFill>
            <a:srgbClr val="F0D4F7"/>
          </a:solidFill>
          <a:ln w="7620">
            <a:solidFill>
              <a:srgbClr val="D6BADD"/>
            </a:solidFill>
            <a:prstDash val="solid"/>
          </a:ln>
        </p:spPr>
        <p:txBody>
          <a:bodyPr/>
          <a:lstStyle/>
          <a:p>
            <a:pPr algn="ctr"/>
            <a:r>
              <a:rPr lang="en-US" sz="3200" b="1" dirty="0">
                <a:latin typeface="Candara" panose="020E0502030303020204" pitchFamily="34" charset="0"/>
              </a:rPr>
              <a:t>Engineering</a:t>
            </a:r>
          </a:p>
        </p:txBody>
      </p:sp>
      <p:sp>
        <p:nvSpPr>
          <p:cNvPr id="15" name="Text 10"/>
          <p:cNvSpPr/>
          <p:nvPr/>
        </p:nvSpPr>
        <p:spPr>
          <a:xfrm>
            <a:off x="7554516" y="5417582"/>
            <a:ext cx="2816185" cy="351949"/>
          </a:xfrm>
          <a:prstGeom prst="rect">
            <a:avLst/>
          </a:prstGeom>
          <a:noFill/>
          <a:ln/>
        </p:spPr>
        <p:txBody>
          <a:bodyPr wrap="none" lIns="0" tIns="0" rIns="0" bIns="0" rtlCol="0" anchor="t"/>
          <a:lstStyle/>
          <a:p>
            <a:pPr marL="0" indent="0" algn="l">
              <a:lnSpc>
                <a:spcPts val="2750"/>
              </a:lnSpc>
              <a:buNone/>
            </a:pPr>
            <a:r>
              <a:rPr lang="en-US" sz="2800" b="1" kern="0" spc="-44" dirty="0">
                <a:solidFill>
                  <a:schemeClr val="accent1">
                    <a:lumMod val="75000"/>
                  </a:schemeClr>
                </a:solidFill>
                <a:latin typeface="Calibri "/>
                <a:ea typeface="Source Serif Pro Semi Bold" pitchFamily="34" charset="-122"/>
              </a:rPr>
              <a:t>ESTIMATING MOBILE </a:t>
            </a:r>
          </a:p>
          <a:p>
            <a:pPr marL="0" indent="0" algn="l">
              <a:lnSpc>
                <a:spcPts val="2750"/>
              </a:lnSpc>
              <a:buNone/>
            </a:pPr>
            <a:r>
              <a:rPr lang="en-US" sz="2800" b="1" kern="0" spc="-44" dirty="0">
                <a:solidFill>
                  <a:schemeClr val="accent1">
                    <a:lumMod val="75000"/>
                  </a:schemeClr>
                </a:solidFill>
                <a:latin typeface="Calibri "/>
                <a:ea typeface="Source Serif Pro Semi Bold" pitchFamily="34" charset="-122"/>
              </a:rPr>
              <a:t>APP DEVELOPMENT COST</a:t>
            </a:r>
            <a:endParaRPr lang="en-US" sz="2800" b="1" dirty="0">
              <a:solidFill>
                <a:schemeClr val="accent1">
                  <a:lumMod val="75000"/>
                </a:schemeClr>
              </a:solidFill>
              <a:latin typeface="Calibri "/>
            </a:endParaRPr>
          </a:p>
        </p:txBody>
      </p:sp>
      <p:sp>
        <p:nvSpPr>
          <p:cNvPr id="16" name="Text 11"/>
          <p:cNvSpPr/>
          <p:nvPr/>
        </p:nvSpPr>
        <p:spPr>
          <a:xfrm>
            <a:off x="7554516" y="5913120"/>
            <a:ext cx="2956798"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17" name="Text 12"/>
          <p:cNvSpPr/>
          <p:nvPr/>
        </p:nvSpPr>
        <p:spPr>
          <a:xfrm>
            <a:off x="1675448" y="7748944"/>
            <a:ext cx="12954952" cy="383024"/>
          </a:xfrm>
          <a:prstGeom prst="rect">
            <a:avLst/>
          </a:prstGeom>
          <a:noFill/>
          <a:ln/>
        </p:spPr>
        <p:txBody>
          <a:bodyPr wrap="none" lIns="0" tIns="0" rIns="0" bIns="0" rtlCol="0" anchor="t"/>
          <a:lstStyle/>
          <a:p>
            <a:pPr marL="0" indent="0" algn="r">
              <a:lnSpc>
                <a:spcPts val="3000"/>
              </a:lnSpc>
              <a:buNone/>
            </a:pPr>
            <a:r>
              <a:rPr lang="en-US" sz="2400" kern="0" spc="-38" dirty="0">
                <a:solidFill>
                  <a:schemeClr val="accent4">
                    <a:lumMod val="60000"/>
                    <a:lumOff val="40000"/>
                  </a:schemeClr>
                </a:solidFill>
                <a:highlight>
                  <a:srgbClr val="808080"/>
                </a:highlight>
                <a:latin typeface="Source Sans Pro" pitchFamily="34" charset="0"/>
                <a:ea typeface="Source Sans Pro" pitchFamily="34" charset="-122"/>
                <a:cs typeface="Source Sans Pro" pitchFamily="34" charset="-120"/>
              </a:rPr>
              <a:t>Techniques include surveys, interviews, and user stories. Defining scope ensures project stays on track.</a:t>
            </a:r>
            <a:endParaRPr lang="en-US" sz="2400" dirty="0">
              <a:solidFill>
                <a:schemeClr val="accent4">
                  <a:lumMod val="60000"/>
                  <a:lumOff val="40000"/>
                </a:schemeClr>
              </a:solidFill>
              <a:highlight>
                <a:srgbClr val="80808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001316"/>
            <a:ext cx="9030295"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rPr>
              <a:t>REQUIREMENT ENGINEERING</a:t>
            </a:r>
            <a:endParaRPr lang="en-US" sz="4400" dirty="0"/>
          </a:p>
        </p:txBody>
      </p:sp>
      <p:sp>
        <p:nvSpPr>
          <p:cNvPr id="5" name="Text 2"/>
          <p:cNvSpPr/>
          <p:nvPr/>
        </p:nvSpPr>
        <p:spPr>
          <a:xfrm>
            <a:off x="4956929" y="2423398"/>
            <a:ext cx="1505307" cy="351949"/>
          </a:xfrm>
          <a:prstGeom prst="rect">
            <a:avLst/>
          </a:prstGeom>
          <a:noFill/>
          <a:ln/>
        </p:spPr>
        <p:txBody>
          <a:bodyPr wrap="none" lIns="0" tIns="0" rIns="0" bIns="0" rtlCol="0" anchor="t"/>
          <a:lstStyle/>
          <a:p>
            <a:pPr marL="0" indent="0" algn="l">
              <a:lnSpc>
                <a:spcPts val="2750"/>
              </a:lnSpc>
              <a:buNone/>
            </a:pPr>
            <a:r>
              <a:rPr lang="en-US" sz="2200" dirty="0"/>
              <a:t>User Survey</a:t>
            </a:r>
          </a:p>
        </p:txBody>
      </p:sp>
      <p:sp>
        <p:nvSpPr>
          <p:cNvPr id="6" name="Shape 3"/>
          <p:cNvSpPr/>
          <p:nvPr/>
        </p:nvSpPr>
        <p:spPr>
          <a:xfrm>
            <a:off x="4777383" y="3029307"/>
            <a:ext cx="8955524" cy="15240"/>
          </a:xfrm>
          <a:prstGeom prst="roundRect">
            <a:avLst>
              <a:gd name="adj" fmla="val 659712"/>
            </a:avLst>
          </a:prstGeom>
          <a:solidFill>
            <a:srgbClr val="D6BADD"/>
          </a:solidFill>
          <a:ln/>
        </p:spPr>
      </p:sp>
      <p:sp>
        <p:nvSpPr>
          <p:cNvPr id="9" name="Text 5"/>
          <p:cNvSpPr/>
          <p:nvPr/>
        </p:nvSpPr>
        <p:spPr>
          <a:xfrm>
            <a:off x="5598200" y="3313748"/>
            <a:ext cx="887254"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rPr>
              <a:t>Questionnaires</a:t>
            </a:r>
            <a:endParaRPr lang="en-US" sz="2200" dirty="0"/>
          </a:p>
        </p:txBody>
      </p:sp>
      <p:sp>
        <p:nvSpPr>
          <p:cNvPr id="10" name="Shape 6"/>
          <p:cNvSpPr/>
          <p:nvPr/>
        </p:nvSpPr>
        <p:spPr>
          <a:xfrm>
            <a:off x="5418653" y="3919657"/>
            <a:ext cx="8314253" cy="15240"/>
          </a:xfrm>
          <a:prstGeom prst="roundRect">
            <a:avLst>
              <a:gd name="adj" fmla="val 659712"/>
            </a:avLst>
          </a:prstGeom>
          <a:solidFill>
            <a:srgbClr val="D6BADD"/>
          </a:solidFill>
          <a:ln/>
        </p:spPr>
      </p:sp>
      <p:sp>
        <p:nvSpPr>
          <p:cNvPr id="13" name="Text 8"/>
          <p:cNvSpPr/>
          <p:nvPr/>
        </p:nvSpPr>
        <p:spPr>
          <a:xfrm>
            <a:off x="6239470" y="4204097"/>
            <a:ext cx="1634728"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Stakeholder interviews</a:t>
            </a:r>
            <a:endParaRPr lang="en-US" sz="2200" dirty="0"/>
          </a:p>
        </p:txBody>
      </p:sp>
      <p:sp>
        <p:nvSpPr>
          <p:cNvPr id="14" name="Shape 9"/>
          <p:cNvSpPr/>
          <p:nvPr/>
        </p:nvSpPr>
        <p:spPr>
          <a:xfrm>
            <a:off x="6059924" y="4810006"/>
            <a:ext cx="7672983" cy="15240"/>
          </a:xfrm>
          <a:prstGeom prst="roundRect">
            <a:avLst>
              <a:gd name="adj" fmla="val 659712"/>
            </a:avLst>
          </a:prstGeom>
          <a:solidFill>
            <a:srgbClr val="D6BADD"/>
          </a:solidFill>
          <a:ln/>
        </p:spPr>
      </p:sp>
      <p:sp>
        <p:nvSpPr>
          <p:cNvPr id="17" name="Text 11"/>
          <p:cNvSpPr/>
          <p:nvPr/>
        </p:nvSpPr>
        <p:spPr>
          <a:xfrm>
            <a:off x="6880741" y="5094446"/>
            <a:ext cx="842724"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rPr>
              <a:t>Market Competition Analysis</a:t>
            </a:r>
            <a:endParaRPr lang="en-US" sz="2200" dirty="0"/>
          </a:p>
        </p:txBody>
      </p:sp>
      <p:sp>
        <p:nvSpPr>
          <p:cNvPr id="18" name="Shape 12"/>
          <p:cNvSpPr/>
          <p:nvPr/>
        </p:nvSpPr>
        <p:spPr>
          <a:xfrm>
            <a:off x="6701195" y="5700355"/>
            <a:ext cx="7031712" cy="15240"/>
          </a:xfrm>
          <a:prstGeom prst="roundRect">
            <a:avLst>
              <a:gd name="adj" fmla="val 659712"/>
            </a:avLst>
          </a:prstGeom>
          <a:solidFill>
            <a:srgbClr val="D6BADD"/>
          </a:solidFill>
          <a:ln/>
        </p:spPr>
      </p:sp>
      <p:sp>
        <p:nvSpPr>
          <p:cNvPr id="21" name="Text 14"/>
          <p:cNvSpPr/>
          <p:nvPr/>
        </p:nvSpPr>
        <p:spPr>
          <a:xfrm>
            <a:off x="7522012" y="5984796"/>
            <a:ext cx="1103352"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rPr>
              <a:t>Focus Groups And Workshops</a:t>
            </a:r>
            <a:endParaRPr lang="en-US" sz="2200" dirty="0"/>
          </a:p>
        </p:txBody>
      </p:sp>
      <p:sp>
        <p:nvSpPr>
          <p:cNvPr id="22" name="Text 15"/>
          <p:cNvSpPr/>
          <p:nvPr/>
        </p:nvSpPr>
        <p:spPr>
          <a:xfrm>
            <a:off x="837724" y="1674079"/>
            <a:ext cx="12954952"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Below are the methods used to gather information.</a:t>
            </a:r>
            <a:endParaRPr lang="en-US" sz="1850" dirty="0"/>
          </a:p>
        </p:txBody>
      </p:sp>
      <p:sp>
        <p:nvSpPr>
          <p:cNvPr id="24" name="Rectangle 23">
            <a:extLst>
              <a:ext uri="{FF2B5EF4-FFF2-40B4-BE49-F238E27FC236}">
                <a16:creationId xmlns:a16="http://schemas.microsoft.com/office/drawing/2014/main" id="{922BCF5A-6FDA-46FC-8404-81CFC07AE56D}"/>
              </a:ext>
            </a:extLst>
          </p:cNvPr>
          <p:cNvSpPr/>
          <p:nvPr/>
        </p:nvSpPr>
        <p:spPr>
          <a:xfrm>
            <a:off x="12445139" y="7667726"/>
            <a:ext cx="2101516" cy="535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8783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749</Words>
  <Application>Microsoft Office PowerPoint</Application>
  <PresentationFormat>Custom</PresentationFormat>
  <Paragraphs>122</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vt:lpstr>
      <vt:lpstr>Candara</vt:lpstr>
      <vt:lpstr>Source Sans Pro</vt:lpstr>
      <vt:lpstr>Source Sans Pro Bold</vt:lpstr>
      <vt:lpstr>Source Sans Pro Medium</vt:lpstr>
      <vt:lpstr>Source Serif Pro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Pascy</cp:lastModifiedBy>
  <cp:revision>14</cp:revision>
  <dcterms:created xsi:type="dcterms:W3CDTF">2025-04-01T06:04:53Z</dcterms:created>
  <dcterms:modified xsi:type="dcterms:W3CDTF">2025-04-04T11:05:11Z</dcterms:modified>
</cp:coreProperties>
</file>