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6" r:id="rId11"/>
    <p:sldId id="267" r:id="rId12"/>
    <p:sldId id="263" r:id="rId13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0" d="100"/>
          <a:sy n="6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87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8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89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8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52174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Mobile Apps: Types, Languages, and Development Strategies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837724" y="4623197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comprehensive overview of mobile application development. Learn about types, languages, and strategies. Prepare for a future in mobile technology.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5676305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78A0A7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76193" y="5818942"/>
            <a:ext cx="105847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kern="0" spc="-38" dirty="0">
                <a:solidFill>
                  <a:srgbClr val="3C3838"/>
                </a:solidFill>
                <a:latin typeface="Source Sans Pro Medium" pitchFamily="34" charset="0"/>
                <a:ea typeface="Source Sans Pro Medium" pitchFamily="34" charset="-122"/>
                <a:cs typeface="Source Sans Pro Medium" pitchFamily="34" charset="-120"/>
              </a:rPr>
              <a:t>NT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340287" y="5658445"/>
            <a:ext cx="204811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kern="0" spc="-38" dirty="0">
                <a:solidFill>
                  <a:srgbClr val="272525"/>
                </a:solidFill>
                <a:latin typeface="Source Sans Pro Bold" pitchFamily="34" charset="0"/>
                <a:ea typeface="Source Sans Pro Bold" pitchFamily="34" charset="-122"/>
              </a:rPr>
              <a:t>Group 1</a:t>
            </a:r>
            <a:endParaRPr lang="en-US" sz="2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01316"/>
            <a:ext cx="903029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REQUIREMENT ENGINEERING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91" y="2184083"/>
            <a:ext cx="1282422" cy="8305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08107" y="2477572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4956929" y="2423398"/>
            <a:ext cx="150530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/>
              <a:t>User Survey</a:t>
            </a:r>
          </a:p>
        </p:txBody>
      </p:sp>
      <p:sp>
        <p:nvSpPr>
          <p:cNvPr id="6" name="Shape 3"/>
          <p:cNvSpPr/>
          <p:nvPr/>
        </p:nvSpPr>
        <p:spPr>
          <a:xfrm>
            <a:off x="4777383" y="3029307"/>
            <a:ext cx="8955524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921" y="3074432"/>
            <a:ext cx="2564963" cy="8305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08107" y="327933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5598200" y="3313748"/>
            <a:ext cx="88725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 err="1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</a:rPr>
              <a:t>Questionaires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418653" y="3919657"/>
            <a:ext cx="8314253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" y="3964781"/>
            <a:ext cx="3847505" cy="83058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08107" y="416968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8"/>
          <p:cNvSpPr/>
          <p:nvPr/>
        </p:nvSpPr>
        <p:spPr>
          <a:xfrm>
            <a:off x="6239470" y="4204097"/>
            <a:ext cx="163472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Stakeholder interviews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059924" y="4810006"/>
            <a:ext cx="7672983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379" y="4855131"/>
            <a:ext cx="5130046" cy="83058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07988" y="5060037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1"/>
          <p:cNvSpPr/>
          <p:nvPr/>
        </p:nvSpPr>
        <p:spPr>
          <a:xfrm>
            <a:off x="6880741" y="5094446"/>
            <a:ext cx="84272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</a:rPr>
              <a:t>Market Competition Analysis</a:t>
            </a:r>
            <a:endParaRPr lang="en-US" sz="2200" dirty="0"/>
          </a:p>
        </p:txBody>
      </p:sp>
      <p:sp>
        <p:nvSpPr>
          <p:cNvPr id="18" name="Shape 12"/>
          <p:cNvSpPr/>
          <p:nvPr/>
        </p:nvSpPr>
        <p:spPr>
          <a:xfrm>
            <a:off x="6701195" y="5700355"/>
            <a:ext cx="7031712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109" y="5745480"/>
            <a:ext cx="6412587" cy="83058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3907988" y="5950387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4"/>
          <p:cNvSpPr/>
          <p:nvPr/>
        </p:nvSpPr>
        <p:spPr>
          <a:xfrm>
            <a:off x="7522012" y="5984796"/>
            <a:ext cx="110335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</a:rPr>
              <a:t>Focus Groups And Workshops</a:t>
            </a:r>
            <a:endParaRPr lang="en-US" sz="2200" dirty="0"/>
          </a:p>
        </p:txBody>
      </p:sp>
      <p:sp>
        <p:nvSpPr>
          <p:cNvPr id="22" name="Text 15"/>
          <p:cNvSpPr/>
          <p:nvPr/>
        </p:nvSpPr>
        <p:spPr>
          <a:xfrm>
            <a:off x="870109" y="174128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Below are the methods used to gather information.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48878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19776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Estimated Cost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863471" y="2399743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615559" y="244194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</a:rPr>
              <a:t>Key Cost Factors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873784" y="3257907"/>
            <a:ext cx="3614618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App complexity</a:t>
            </a: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850" kern="0" spc="-38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Platform choice (either Hybrid or Native)</a:t>
            </a: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850" kern="0" spc="-38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UI/UX Design</a:t>
            </a: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850" kern="0" spc="-38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Backend and API</a:t>
            </a: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4721602" y="2432685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246" y="2469000"/>
            <a:ext cx="337899" cy="42243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529381" y="243268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</a:rPr>
              <a:t>Cost Estimation Approach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5008892" y="3179624"/>
            <a:ext cx="3614618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1850" dirty="0"/>
              <a:t>Bottom up estimation (The project is broken up into small tasks) .The Sum provides the total cost</a:t>
            </a: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850" dirty="0"/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dirty="0"/>
              <a:t>This methos is highly accurate and best suited for agile Teams</a:t>
            </a: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850" dirty="0"/>
          </a:p>
          <a:p>
            <a:pPr algn="l">
              <a:lnSpc>
                <a:spcPts val="3000"/>
              </a:lnSpc>
            </a:pPr>
            <a:endParaRPr lang="en-US" sz="1850" b="1" dirty="0"/>
          </a:p>
          <a:p>
            <a:pPr algn="l">
              <a:lnSpc>
                <a:spcPts val="3000"/>
              </a:lnSpc>
            </a:pPr>
            <a:endParaRPr lang="en-US" sz="1850" b="1" dirty="0"/>
          </a:p>
          <a:p>
            <a:pPr algn="l">
              <a:lnSpc>
                <a:spcPts val="3000"/>
              </a:lnSpc>
            </a:pPr>
            <a:endParaRPr lang="en-US" sz="1850" b="1" dirty="0"/>
          </a:p>
          <a:p>
            <a:pPr algn="l">
              <a:lnSpc>
                <a:spcPts val="3000"/>
              </a:lnSpc>
            </a:pPr>
            <a:r>
              <a:rPr lang="en-US" sz="1850" b="1" dirty="0"/>
              <a:t>Other hidden cost include Appstore fees, marketing and User acquisition</a:t>
            </a: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782" y="2457914"/>
            <a:ext cx="337899" cy="42243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15559" y="577012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615559" y="6265664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D1B5759-C69B-4EDF-A0B2-A3B1DC964A41}"/>
              </a:ext>
            </a:extLst>
          </p:cNvPr>
          <p:cNvSpPr/>
          <p:nvPr/>
        </p:nvSpPr>
        <p:spPr>
          <a:xfrm>
            <a:off x="5037221" y="3457457"/>
            <a:ext cx="53951" cy="457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5"/>
          <p:cNvSpPr/>
          <p:nvPr/>
        </p:nvSpPr>
        <p:spPr>
          <a:xfrm>
            <a:off x="9713595" y="5140047"/>
            <a:ext cx="4079081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endParaRPr lang="en-US" sz="6200" dirty="0"/>
          </a:p>
        </p:txBody>
      </p:sp>
      <p:sp>
        <p:nvSpPr>
          <p:cNvPr id="9" name="Text 6"/>
          <p:cNvSpPr/>
          <p:nvPr/>
        </p:nvSpPr>
        <p:spPr>
          <a:xfrm>
            <a:off x="9713595" y="6228993"/>
            <a:ext cx="40790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1046271" y="445793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6600" b="1" kern="0" spc="-38" dirty="0">
                <a:solidFill>
                  <a:schemeClr val="accent1">
                    <a:lumMod val="7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THANK YOU.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402675"/>
            <a:ext cx="929675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Types of Mobile Apps and Their Differences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70498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44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Native Apps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837724" y="3296245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Built specifically for a mobile operating system (iOS or Android). Offers the best performance and access to device features.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043726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Optimal performance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51045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Full device access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977176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Platform-specific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5357813" y="270498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44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Hybrid Apps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5357813" y="3296245"/>
            <a:ext cx="3928586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Built using web technologies (HTML, CSS, JavaScript) and wrapped in a native container. Offers cross-platform compatibility but may sacrifice performance.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5357813" y="5426750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Cross-platform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5357813" y="5893475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Web technologies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5357813" y="6360200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Potential performance issues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9877901" y="270498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44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Web Apps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 12"/>
          <p:cNvSpPr/>
          <p:nvPr/>
        </p:nvSpPr>
        <p:spPr>
          <a:xfrm>
            <a:off x="9877901" y="3296245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Responsive websites that look and function like mobile apps. Accessed through a web browser and do not require installation.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9877901" y="5043726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 installation required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9877901" y="551045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Cross-platform</a:t>
            </a:r>
            <a:endParaRPr lang="en-US" sz="1850" dirty="0"/>
          </a:p>
        </p:txBody>
      </p:sp>
      <p:sp>
        <p:nvSpPr>
          <p:cNvPr id="17" name="Text 15"/>
          <p:cNvSpPr/>
          <p:nvPr/>
        </p:nvSpPr>
        <p:spPr>
          <a:xfrm>
            <a:off x="9877901" y="5977176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Limited device access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0104" y="652820"/>
            <a:ext cx="7483792" cy="1394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kern="0" spc="-88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Mobile App Programming </a:t>
            </a:r>
          </a:p>
          <a:p>
            <a:pPr marL="0" indent="0" algn="l">
              <a:lnSpc>
                <a:spcPts val="5450"/>
              </a:lnSpc>
              <a:buNone/>
            </a:pPr>
            <a:r>
              <a:rPr lang="en-US" sz="4350" b="1" kern="0" spc="-88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Languages</a:t>
            </a:r>
          </a:p>
        </p:txBody>
      </p:sp>
      <p:sp>
        <p:nvSpPr>
          <p:cNvPr id="5" name="Text 1"/>
          <p:cNvSpPr/>
          <p:nvPr/>
        </p:nvSpPr>
        <p:spPr>
          <a:xfrm>
            <a:off x="1660208" y="2547893"/>
            <a:ext cx="279034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Swift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1660208" y="3022984"/>
            <a:ext cx="6653689" cy="758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50"/>
              </a:lnSpc>
            </a:pP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Primary modern syntax. language for iOS app development. Known for its safety, speed, and m</a:t>
            </a:r>
            <a:endParaRPr lang="en-US" sz="1850" dirty="0"/>
          </a:p>
        </p:txBody>
      </p:sp>
      <p:sp>
        <p:nvSpPr>
          <p:cNvPr id="8" name="Text 3"/>
          <p:cNvSpPr/>
          <p:nvPr/>
        </p:nvSpPr>
        <p:spPr>
          <a:xfrm>
            <a:off x="1660208" y="4365069"/>
            <a:ext cx="279034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Kotlin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1660208" y="4856202"/>
            <a:ext cx="6653689" cy="758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Official language for Android app development. Interoperable with Java and offers modern features.</a:t>
            </a: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1660208" y="6326624"/>
            <a:ext cx="279034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Java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1652338" y="6833937"/>
            <a:ext cx="6661560" cy="7427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widely-used language for Android development with a large community and cross-platform capabilities, but has more verbose syntax and can be slower than Kotlin.</a:t>
            </a: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1D0B628B-52AB-4A5C-8E8E-04D7891B1E3D}"/>
              </a:ext>
            </a:extLst>
          </p:cNvPr>
          <p:cNvSpPr/>
          <p:nvPr/>
        </p:nvSpPr>
        <p:spPr>
          <a:xfrm>
            <a:off x="830104" y="1821913"/>
            <a:ext cx="4134928" cy="1103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2000" b="1" kern="0" spc="-88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Native Languages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0104" y="652820"/>
            <a:ext cx="7483792" cy="1394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kern="0" spc="-88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Mobile App Programming </a:t>
            </a:r>
          </a:p>
          <a:p>
            <a:pPr marL="0" indent="0" algn="l">
              <a:lnSpc>
                <a:spcPts val="5450"/>
              </a:lnSpc>
              <a:buNone/>
            </a:pPr>
            <a:r>
              <a:rPr lang="en-US" sz="4350" b="1" kern="0" spc="-88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Languages</a:t>
            </a:r>
          </a:p>
        </p:txBody>
      </p:sp>
      <p:sp>
        <p:nvSpPr>
          <p:cNvPr id="5" name="Text 1"/>
          <p:cNvSpPr/>
          <p:nvPr/>
        </p:nvSpPr>
        <p:spPr>
          <a:xfrm>
            <a:off x="1660208" y="2547893"/>
            <a:ext cx="279034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C#(</a:t>
            </a:r>
            <a:r>
              <a:rPr lang="en-US" sz="2150" kern="0" spc="-44" dirty="0" err="1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Xamerin</a:t>
            </a:r>
            <a:r>
              <a:rPr lang="en-US" sz="215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)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1604212" y="2974858"/>
            <a:ext cx="6709686" cy="730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cross-platform framework using C# and the .NET ecosystem. Enables development for iOS, Android, and Windows with a shared codebase. Offers strong integration with Microsoft tools but may have performance variability.</a:t>
            </a:r>
          </a:p>
        </p:txBody>
      </p:sp>
      <p:sp>
        <p:nvSpPr>
          <p:cNvPr id="8" name="Text 3"/>
          <p:cNvSpPr/>
          <p:nvPr/>
        </p:nvSpPr>
        <p:spPr>
          <a:xfrm>
            <a:off x="1660208" y="4350197"/>
            <a:ext cx="279034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</a:rPr>
              <a:t>Dart(Flutter)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1660208" y="4872244"/>
            <a:ext cx="6653689" cy="758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Used with the Flutter framework for cross-platform app development. Allows a single codebase for both iOS and Android, offering fast development with features like hot reload and good performance.</a:t>
            </a:r>
          </a:p>
        </p:txBody>
      </p:sp>
      <p:sp>
        <p:nvSpPr>
          <p:cNvPr id="11" name="Text 5"/>
          <p:cNvSpPr/>
          <p:nvPr/>
        </p:nvSpPr>
        <p:spPr>
          <a:xfrm>
            <a:off x="1660208" y="6326624"/>
            <a:ext cx="279034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JavaScript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1660208" y="6817757"/>
            <a:ext cx="6653689" cy="758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cross-platform framework using JavaScript. Allows a single codebase for iOS and Android, providing near-native performance and fast development with a large, active community.</a:t>
            </a: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1D0B628B-52AB-4A5C-8E8E-04D7891B1E3D}"/>
              </a:ext>
            </a:extLst>
          </p:cNvPr>
          <p:cNvSpPr/>
          <p:nvPr/>
        </p:nvSpPr>
        <p:spPr>
          <a:xfrm>
            <a:off x="830104" y="1821913"/>
            <a:ext cx="4134928" cy="1103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2000" b="1" kern="0" spc="-88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Cross-Platform  Languages</a:t>
            </a:r>
          </a:p>
        </p:txBody>
      </p:sp>
    </p:spTree>
    <p:extLst>
      <p:ext uri="{BB962C8B-B14F-4D97-AF65-F5344CB8AC3E}">
        <p14:creationId xmlns:p14="http://schemas.microsoft.com/office/powerpoint/2010/main" val="335914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19776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Overview of Mobile App  Development Frameworks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837724" y="3233976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74" y="3291959"/>
            <a:ext cx="337899" cy="4224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15559" y="32339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React Native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615559" y="3729514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Uses JavaScript and React to build native mobile apps. Offers code reusability and fast development.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4691658" y="3233976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908" y="3291959"/>
            <a:ext cx="337899" cy="42243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69493" y="32339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Flutter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69493" y="3729514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Developed by Google, uses Dart language to create high-performance, cross-platform apps with a rich UI.</a:t>
            </a:r>
            <a:endParaRPr lang="en-US" sz="1850" dirty="0"/>
          </a:p>
        </p:txBody>
      </p:sp>
      <p:sp>
        <p:nvSpPr>
          <p:cNvPr id="12" name="Shape 7"/>
          <p:cNvSpPr/>
          <p:nvPr/>
        </p:nvSpPr>
        <p:spPr>
          <a:xfrm>
            <a:off x="837724" y="5770126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74" y="5828109"/>
            <a:ext cx="337899" cy="42243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15559" y="577012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Xamarin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615559" y="6265664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Uses C# to build cross-platform apps. Allows sharing of code across iOS, Android, and Windows.</a:t>
            </a:r>
            <a:endParaRPr lang="en-US" sz="1850" dirty="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D1B5759-C69B-4EDF-A0B2-A3B1DC964A41}"/>
              </a:ext>
            </a:extLst>
          </p:cNvPr>
          <p:cNvSpPr/>
          <p:nvPr/>
        </p:nvSpPr>
        <p:spPr>
          <a:xfrm>
            <a:off x="5037221" y="3457457"/>
            <a:ext cx="53951" cy="4571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866275"/>
            <a:ext cx="7866340" cy="767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Mobile Application Design pattern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753195" y="39407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1. Singleton Pattern</a:t>
            </a:r>
          </a:p>
        </p:txBody>
      </p:sp>
      <p:sp>
        <p:nvSpPr>
          <p:cNvPr id="4" name="Text 2"/>
          <p:cNvSpPr/>
          <p:nvPr/>
        </p:nvSpPr>
        <p:spPr>
          <a:xfrm>
            <a:off x="837724" y="4436269"/>
            <a:ext cx="373165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20" y="3883343"/>
            <a:ext cx="358140" cy="4476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1243" y="271748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kern="0" spc="-44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</a:rPr>
              <a:t>2. Observer Pattern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995" y="2938701"/>
            <a:ext cx="358140" cy="4476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153995" y="6647140"/>
            <a:ext cx="2816185" cy="382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kern="0" spc="-44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</a:rPr>
              <a:t>4. Repository Pattern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436" y="5646420"/>
            <a:ext cx="358140" cy="4476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837724" y="691634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kern="0" spc="-38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Best practices ensure scalability and maintainability.</a:t>
            </a:r>
            <a:endParaRPr lang="en-US" sz="1850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796C9D48-B9CA-4341-8FB7-C91AABFE561D}"/>
              </a:ext>
            </a:extLst>
          </p:cNvPr>
          <p:cNvSpPr/>
          <p:nvPr/>
        </p:nvSpPr>
        <p:spPr>
          <a:xfrm>
            <a:off x="10093643" y="5285874"/>
            <a:ext cx="2816185" cy="382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kern="0" spc="-44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3. Factory Pattern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30235"/>
            <a:ext cx="786634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Mobile Application Architecture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753195" y="39407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1. Monolithic Architecture</a:t>
            </a:r>
          </a:p>
        </p:txBody>
      </p:sp>
      <p:sp>
        <p:nvSpPr>
          <p:cNvPr id="4" name="Text 2"/>
          <p:cNvSpPr/>
          <p:nvPr/>
        </p:nvSpPr>
        <p:spPr>
          <a:xfrm>
            <a:off x="837724" y="4436269"/>
            <a:ext cx="373165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20" y="3883343"/>
            <a:ext cx="358140" cy="4476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1243" y="271748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kern="0" spc="-44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</a:rPr>
              <a:t>2. Layered Architecture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995" y="2938701"/>
            <a:ext cx="358140" cy="4476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153995" y="6647140"/>
            <a:ext cx="2816185" cy="382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kern="0" spc="-44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</a:rPr>
              <a:t>4. Model View </a:t>
            </a:r>
            <a:r>
              <a:rPr lang="en-US" sz="2800" b="1" kern="0" spc="-44" dirty="0" err="1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</a:rPr>
              <a:t>View</a:t>
            </a:r>
            <a:r>
              <a:rPr lang="en-US" sz="2800" b="1" kern="0" spc="-44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</a:rPr>
              <a:t> Model Architecture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436" y="5646420"/>
            <a:ext cx="358140" cy="447675"/>
          </a:xfrm>
          <a:prstGeom prst="rect">
            <a:avLst/>
          </a:prstGeom>
        </p:spPr>
      </p:pic>
      <p:sp>
        <p:nvSpPr>
          <p:cNvPr id="16" name="Text 5">
            <a:extLst>
              <a:ext uri="{FF2B5EF4-FFF2-40B4-BE49-F238E27FC236}">
                <a16:creationId xmlns:a16="http://schemas.microsoft.com/office/drawing/2014/main" id="{796C9D48-B9CA-4341-8FB7-C91AABFE561D}"/>
              </a:ext>
            </a:extLst>
          </p:cNvPr>
          <p:cNvSpPr/>
          <p:nvPr/>
        </p:nvSpPr>
        <p:spPr>
          <a:xfrm>
            <a:off x="10093643" y="5285874"/>
            <a:ext cx="2816185" cy="382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kern="0" spc="-44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3. Micro services Architecture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3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41797"/>
            <a:ext cx="784717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chemeClr val="accent1">
                    <a:lumMod val="75000"/>
                  </a:schemeClr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User Requirements Engineering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837724" y="2224564"/>
            <a:ext cx="2159079" cy="1357193"/>
          </a:xfrm>
          <a:prstGeom prst="roundRect">
            <a:avLst>
              <a:gd name="adj" fmla="val 740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09" y="2692718"/>
            <a:ext cx="336590" cy="42076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353216" y="2445157"/>
            <a:ext cx="4988679" cy="35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1. Requirement Elicitation (Gathering)</a:t>
            </a:r>
          </a:p>
        </p:txBody>
      </p:sp>
      <p:sp>
        <p:nvSpPr>
          <p:cNvPr id="6" name="Text 3"/>
          <p:cNvSpPr/>
          <p:nvPr/>
        </p:nvSpPr>
        <p:spPr>
          <a:xfrm>
            <a:off x="3236119" y="2959417"/>
            <a:ext cx="346721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2. Requirement Analysis</a:t>
            </a:r>
          </a:p>
        </p:txBody>
      </p:sp>
      <p:sp>
        <p:nvSpPr>
          <p:cNvPr id="7" name="Shape 4"/>
          <p:cNvSpPr/>
          <p:nvPr/>
        </p:nvSpPr>
        <p:spPr>
          <a:xfrm>
            <a:off x="3116461" y="3566517"/>
            <a:ext cx="10556558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sp>
        <p:nvSpPr>
          <p:cNvPr id="8" name="Shape 5"/>
          <p:cNvSpPr/>
          <p:nvPr/>
        </p:nvSpPr>
        <p:spPr>
          <a:xfrm>
            <a:off x="837724" y="3701415"/>
            <a:ext cx="4318278" cy="1357193"/>
          </a:xfrm>
          <a:prstGeom prst="roundRect">
            <a:avLst>
              <a:gd name="adj" fmla="val 740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568" y="4169569"/>
            <a:ext cx="336590" cy="42076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95317" y="39407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 "/>
              </a:rPr>
              <a:t>3. Requirement Specification </a:t>
            </a:r>
          </a:p>
        </p:txBody>
      </p:sp>
      <p:sp>
        <p:nvSpPr>
          <p:cNvPr id="11" name="Text 7"/>
          <p:cNvSpPr/>
          <p:nvPr/>
        </p:nvSpPr>
        <p:spPr>
          <a:xfrm>
            <a:off x="5395317" y="4436269"/>
            <a:ext cx="343852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b="1" kern="0" spc="-38" dirty="0">
                <a:solidFill>
                  <a:schemeClr val="accent1">
                    <a:lumMod val="75000"/>
                  </a:schemeClr>
                </a:solidFill>
                <a:latin typeface="Calibri "/>
                <a:ea typeface="Source Sans Pro" pitchFamily="34" charset="-122"/>
                <a:cs typeface="Source Sans Pro" pitchFamily="34" charset="-120"/>
              </a:rPr>
              <a:t>4. Requirement Validation.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libri 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275659" y="5043368"/>
            <a:ext cx="8397359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sp>
        <p:nvSpPr>
          <p:cNvPr id="13" name="Shape 9"/>
          <p:cNvSpPr/>
          <p:nvPr/>
        </p:nvSpPr>
        <p:spPr>
          <a:xfrm>
            <a:off x="837724" y="5178266"/>
            <a:ext cx="6477476" cy="1357193"/>
          </a:xfrm>
          <a:prstGeom prst="roundRect">
            <a:avLst>
              <a:gd name="adj" fmla="val 740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107" y="5646420"/>
            <a:ext cx="336590" cy="420767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54516" y="54175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kern="0" spc="-44" dirty="0">
                <a:solidFill>
                  <a:schemeClr val="accent1">
                    <a:lumMod val="75000"/>
                  </a:schemeClr>
                </a:solidFill>
                <a:latin typeface="Calibri "/>
                <a:ea typeface="Source Serif Pro Semi Bold" pitchFamily="34" charset="-122"/>
              </a:rPr>
              <a:t>ESTIMATING MOBILE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800" b="1" kern="0" spc="-44" dirty="0">
                <a:solidFill>
                  <a:schemeClr val="accent1">
                    <a:lumMod val="75000"/>
                  </a:schemeClr>
                </a:solidFill>
                <a:latin typeface="Calibri "/>
                <a:ea typeface="Source Serif Pro Semi Bold" pitchFamily="34" charset="-122"/>
              </a:rPr>
              <a:t>APP DEVELOPMENT COST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Calibri 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7554516" y="5913120"/>
            <a:ext cx="29567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7" name="Text 12"/>
          <p:cNvSpPr/>
          <p:nvPr/>
        </p:nvSpPr>
        <p:spPr>
          <a:xfrm>
            <a:off x="837724" y="680466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Techniques include surveys, interviews, and user stories. Defining scope ensures project stays on track.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01316"/>
            <a:ext cx="903029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Cost Estimation and Budget Planning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91" y="2184083"/>
            <a:ext cx="1282422" cy="8305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08107" y="2477572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4956929" y="2423398"/>
            <a:ext cx="150530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777383" y="3029307"/>
            <a:ext cx="8955524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921" y="3074432"/>
            <a:ext cx="2564963" cy="8305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08107" y="327933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5598200" y="3313748"/>
            <a:ext cx="88725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Testing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418653" y="3919657"/>
            <a:ext cx="8314253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" y="3964781"/>
            <a:ext cx="3847505" cy="83058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08107" y="416968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8"/>
          <p:cNvSpPr/>
          <p:nvPr/>
        </p:nvSpPr>
        <p:spPr>
          <a:xfrm>
            <a:off x="6239470" y="4204097"/>
            <a:ext cx="163472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Development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059924" y="4810006"/>
            <a:ext cx="7672983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379" y="4855131"/>
            <a:ext cx="5130046" cy="83058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07988" y="5060037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1"/>
          <p:cNvSpPr/>
          <p:nvPr/>
        </p:nvSpPr>
        <p:spPr>
          <a:xfrm>
            <a:off x="6880741" y="5094446"/>
            <a:ext cx="84272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Design</a:t>
            </a:r>
            <a:endParaRPr lang="en-US" sz="2200" dirty="0"/>
          </a:p>
        </p:txBody>
      </p:sp>
      <p:sp>
        <p:nvSpPr>
          <p:cNvPr id="18" name="Shape 12"/>
          <p:cNvSpPr/>
          <p:nvPr/>
        </p:nvSpPr>
        <p:spPr>
          <a:xfrm>
            <a:off x="6701195" y="5700355"/>
            <a:ext cx="7031712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109" y="5745480"/>
            <a:ext cx="6412587" cy="83058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3907988" y="5950387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4"/>
          <p:cNvSpPr/>
          <p:nvPr/>
        </p:nvSpPr>
        <p:spPr>
          <a:xfrm>
            <a:off x="7522012" y="5984796"/>
            <a:ext cx="110335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Planning</a:t>
            </a:r>
            <a:endParaRPr lang="en-US" sz="2200" dirty="0"/>
          </a:p>
        </p:txBody>
      </p:sp>
      <p:sp>
        <p:nvSpPr>
          <p:cNvPr id="22" name="Text 15"/>
          <p:cNvSpPr/>
          <p:nvPr/>
        </p:nvSpPr>
        <p:spPr>
          <a:xfrm>
            <a:off x="837724" y="684526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Factors include features, complexity, and platform. Budget planning involves resource allocation and risk management.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626</Words>
  <Application>Microsoft Office PowerPoint</Application>
  <PresentationFormat>Custom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</vt:lpstr>
      <vt:lpstr>Source Sans Pro</vt:lpstr>
      <vt:lpstr>Source Sans Pro Bold</vt:lpstr>
      <vt:lpstr>Source Sans Pro Medium</vt:lpstr>
      <vt:lpstr>Source Serif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Pascy</cp:lastModifiedBy>
  <cp:revision>7</cp:revision>
  <dcterms:created xsi:type="dcterms:W3CDTF">2025-04-01T06:04:53Z</dcterms:created>
  <dcterms:modified xsi:type="dcterms:W3CDTF">2025-04-01T13:34:43Z</dcterms:modified>
</cp:coreProperties>
</file>