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xlsb" ContentType="application/vnd.ms-excel.sheet.binary.macroEnabled.12"/>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style1.xml" ContentType="application/vnd.ms-office.chartstyle+xml"/>
  <Override PartName="/ppt/charts/colors1.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style2.xml" ContentType="application/vnd.ms-office.chartstyle+xml"/>
  <Override PartName="/ppt/charts/colors2.xml" ContentType="application/vnd.ms-office.chartcolorstyl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charts/chart10.xml" ContentType="application/vnd.openxmlformats-officedocument.drawingml.chart+xml"/>
  <Override PartName="/ppt/charts/style3.xml" ContentType="application/vnd.ms-office.chartstyle+xml"/>
  <Override PartName="/ppt/charts/colors3.xml" ContentType="application/vnd.ms-office.chartcolorstyle+xml"/>
  <Override PartName="/ppt/charts/chart11.xml" ContentType="application/vnd.openxmlformats-officedocument.drawingml.chart+xml"/>
  <Override PartName="/ppt/charts/style4.xml" ContentType="application/vnd.ms-office.chartstyle+xml"/>
  <Override PartName="/ppt/charts/colors4.xml" ContentType="application/vnd.ms-office.chartcolorstyle+xml"/>
  <Override PartName="/ppt/charts/chart12.xml" ContentType="application/vnd.openxmlformats-officedocument.drawingml.chart+xml"/>
  <Override PartName="/ppt/charts/chart13.xml" ContentType="application/vnd.openxmlformats-officedocument.drawingml.chart+xml"/>
  <Override PartName="/ppt/tags/tag107.xml" ContentType="application/vnd.openxmlformats-officedocument.presentationml.tags+xml"/>
  <Override PartName="/ppt/tags/tag10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5" r:id="rId2"/>
    <p:sldId id="258" r:id="rId3"/>
    <p:sldId id="263" r:id="rId4"/>
    <p:sldId id="266" r:id="rId5"/>
    <p:sldId id="267" r:id="rId6"/>
  </p:sldIdLst>
  <p:sldSz cx="12192000" cy="6858000"/>
  <p:notesSz cx="6858000" cy="91440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2AE"/>
    <a:srgbClr val="BED5B4"/>
    <a:srgbClr val="FFFFFF"/>
    <a:srgbClr val="BDD7EE"/>
    <a:srgbClr val="5B9BD5"/>
    <a:srgbClr val="90BB7A"/>
    <a:srgbClr val="68A242"/>
    <a:srgbClr val="568736"/>
    <a:srgbClr val="2CA48D"/>
    <a:srgbClr val="F3D0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73" d="100"/>
          <a:sy n="73" d="100"/>
        </p:scale>
        <p:origin x="4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Binary_Worksheet.xlsb"/></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3.xml"/><Relationship Id="rId1" Type="http://schemas.microsoft.com/office/2011/relationships/chartStyle" Target="style3.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4.xml"/><Relationship Id="rId1" Type="http://schemas.microsoft.com/office/2011/relationships/chartStyle" Target="style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Binary_Worksheet10.xlsb"/></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Binary_Worksheet11.xlsb"/></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Binary_Worksheet1.xlsb"/></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Binary_Worksheet2.xlsb"/></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Binary_Worksheet3.xlsb"/></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Binary_Worksheet4.xlsb"/></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Binary_Worksheet5.xlsb"/></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Binary_Worksheet6.xlsb"/></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3114754098360657"/>
          <c:y val="0.11659192825112108"/>
          <c:w val="0.53770491803278686"/>
          <c:h val="0.76681614349775784"/>
        </c:manualLayout>
      </c:layout>
      <c:barChart>
        <c:barDir val="bar"/>
        <c:grouping val="stacked"/>
        <c:varyColors val="0"/>
        <c:ser>
          <c:idx val="0"/>
          <c:order val="0"/>
          <c:spPr>
            <a:solidFill>
              <a:srgbClr val="06486E"/>
            </a:solidFill>
            <a:ln>
              <a:noFill/>
            </a:ln>
          </c:spPr>
          <c:invertIfNegative val="0"/>
          <c:dLbls>
            <c:dLbl>
              <c:idx val="0"/>
              <c:layout>
                <c:manualLayout>
                  <c:x val="0"/>
                  <c:y val="1.1210762331838564E-2"/>
                </c:manualLayout>
              </c:layout>
              <c:numFmt formatCode="#,##0;&quot;-&quot;#,##0" sourceLinked="0"/>
              <c:spPr>
                <a:noFill/>
                <a:ln>
                  <a:noFill/>
                </a:ln>
              </c:spPr>
              <c:txPr>
                <a:bodyPr wrap="none"/>
                <a:lstStyle/>
                <a:p>
                  <a:pPr>
                    <a:defRPr sz="1800" b="1" kern="1200">
                      <a:solidFill>
                        <a:schemeClr val="bg1"/>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ext>
                <c:ext xmlns:c16="http://schemas.microsoft.com/office/drawing/2014/chart" uri="{C3380CC4-5D6E-409C-BE32-E72D297353CC}">
                  <c16:uniqueId val="{00000000-5CAA-46C4-950F-E2FEFB516F3F}"/>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f>
              <c:numCache>
                <c:formatCode>General</c:formatCode>
                <c:ptCount val="1"/>
                <c:pt idx="0">
                  <c:v>18</c:v>
                </c:pt>
              </c:numCache>
            </c:numRef>
          </c:val>
          <c:extLst>
            <c:ext xmlns:c16="http://schemas.microsoft.com/office/drawing/2014/chart" uri="{C3380CC4-5D6E-409C-BE32-E72D297353CC}">
              <c16:uniqueId val="{00000001-5CAA-46C4-950F-E2FEFB516F3F}"/>
            </c:ext>
          </c:extLst>
        </c:ser>
        <c:dLbls>
          <c:showLegendKey val="0"/>
          <c:showVal val="0"/>
          <c:showCatName val="0"/>
          <c:showSerName val="0"/>
          <c:showPercent val="0"/>
          <c:showBubbleSize val="0"/>
        </c:dLbls>
        <c:gapWidth val="0"/>
        <c:overlap val="100"/>
        <c:axId val="1602164432"/>
        <c:axId val="1602159536"/>
      </c:barChart>
      <c:catAx>
        <c:axId val="1602164432"/>
        <c:scaling>
          <c:orientation val="maxMin"/>
        </c:scaling>
        <c:delete val="0"/>
        <c:axPos val="l"/>
        <c:majorGridlines>
          <c:spPr>
            <a:ln>
              <a:noFill/>
            </a:ln>
          </c:spPr>
        </c:majorGridlines>
        <c:majorTickMark val="none"/>
        <c:minorTickMark val="none"/>
        <c:tickLblPos val="none"/>
        <c:spPr>
          <a:ln w="9525" cap="flat" algn="ctr">
            <a:solidFill>
              <a:schemeClr val="tx1"/>
            </a:solidFill>
            <a:prstDash val="solid"/>
          </a:ln>
        </c:spPr>
        <c:crossAx val="1602159536"/>
        <c:crosses val="min"/>
        <c:auto val="0"/>
        <c:lblAlgn val="ctr"/>
        <c:lblOffset val="100"/>
        <c:noMultiLvlLbl val="0"/>
      </c:catAx>
      <c:valAx>
        <c:axId val="1602159536"/>
        <c:scaling>
          <c:orientation val="minMax"/>
          <c:max val="18"/>
          <c:min val="0"/>
        </c:scaling>
        <c:delete val="1"/>
        <c:axPos val="t"/>
        <c:numFmt formatCode="General" sourceLinked="1"/>
        <c:majorTickMark val="out"/>
        <c:minorTickMark val="none"/>
        <c:tickLblPos val="nextTo"/>
        <c:crossAx val="1602164432"/>
        <c:crosses val="min"/>
        <c:crossBetween val="between"/>
      </c:valAx>
    </c:plotArea>
    <c:plotVisOnly val="0"/>
    <c:dispBlanksAs val="gap"/>
    <c:showDLblsOverMax val="1"/>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24598030792952"/>
          <c:y val="6.4952999018719357E-2"/>
          <c:w val="0.80658370592337625"/>
          <c:h val="0.55082769795449982"/>
        </c:manualLayout>
      </c:layout>
      <c:barChart>
        <c:barDir val="col"/>
        <c:grouping val="clustered"/>
        <c:varyColors val="0"/>
        <c:ser>
          <c:idx val="0"/>
          <c:order val="0"/>
          <c:tx>
            <c:strRef>
              <c:f>Sheet1!$B$1</c:f>
              <c:strCache>
                <c:ptCount val="1"/>
                <c:pt idx="0">
                  <c:v>&lt;100.00</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&lt;=28days (Early Return)</c:v>
                </c:pt>
                <c:pt idx="1">
                  <c:v>&gt;28days (Late Return)</c:v>
                </c:pt>
              </c:strCache>
            </c:strRef>
          </c:cat>
          <c:val>
            <c:numRef>
              <c:f>Sheet1!$B$2:$B$3</c:f>
              <c:numCache>
                <c:formatCode>General</c:formatCode>
                <c:ptCount val="2"/>
                <c:pt idx="0">
                  <c:v>22</c:v>
                </c:pt>
                <c:pt idx="1">
                  <c:v>3</c:v>
                </c:pt>
              </c:numCache>
            </c:numRef>
          </c:val>
          <c:extLst>
            <c:ext xmlns:c16="http://schemas.microsoft.com/office/drawing/2014/chart" uri="{C3380CC4-5D6E-409C-BE32-E72D297353CC}">
              <c16:uniqueId val="{00000000-C8CA-4C5E-9811-0A8A44700131}"/>
            </c:ext>
          </c:extLst>
        </c:ser>
        <c:ser>
          <c:idx val="1"/>
          <c:order val="1"/>
          <c:tx>
            <c:strRef>
              <c:f>Sheet1!$C$1</c:f>
              <c:strCache>
                <c:ptCount val="1"/>
                <c:pt idx="0">
                  <c:v>100.00 - 500.00</c:v>
                </c:pt>
              </c:strCache>
            </c:strRef>
          </c:tx>
          <c:spPr>
            <a:solidFill>
              <a:schemeClr val="accent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&lt;=28days (Early Return)</c:v>
                </c:pt>
                <c:pt idx="1">
                  <c:v>&gt;28days (Late Return)</c:v>
                </c:pt>
              </c:strCache>
            </c:strRef>
          </c:cat>
          <c:val>
            <c:numRef>
              <c:f>Sheet1!$C$2:$C$3</c:f>
              <c:numCache>
                <c:formatCode>General</c:formatCode>
                <c:ptCount val="2"/>
                <c:pt idx="0">
                  <c:v>189</c:v>
                </c:pt>
                <c:pt idx="1">
                  <c:v>66</c:v>
                </c:pt>
              </c:numCache>
            </c:numRef>
          </c:val>
          <c:extLst>
            <c:ext xmlns:c16="http://schemas.microsoft.com/office/drawing/2014/chart" uri="{C3380CC4-5D6E-409C-BE32-E72D297353CC}">
              <c16:uniqueId val="{00000001-C8CA-4C5E-9811-0A8A44700131}"/>
            </c:ext>
          </c:extLst>
        </c:ser>
        <c:ser>
          <c:idx val="2"/>
          <c:order val="2"/>
          <c:tx>
            <c:strRef>
              <c:f>Sheet1!$D$1</c:f>
              <c:strCache>
                <c:ptCount val="1"/>
                <c:pt idx="0">
                  <c:v>&gt;500.00</c:v>
                </c:pt>
              </c:strCache>
            </c:strRef>
          </c:tx>
          <c:spPr>
            <a:solidFill>
              <a:schemeClr val="accent1">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&lt;=28days (Early Return)</c:v>
                </c:pt>
                <c:pt idx="1">
                  <c:v>&gt;28days (Late Return)</c:v>
                </c:pt>
              </c:strCache>
            </c:strRef>
          </c:cat>
          <c:val>
            <c:numRef>
              <c:f>Sheet1!$D$2:$D$3</c:f>
              <c:numCache>
                <c:formatCode>General</c:formatCode>
                <c:ptCount val="2"/>
                <c:pt idx="0">
                  <c:v>26</c:v>
                </c:pt>
                <c:pt idx="1">
                  <c:v>18</c:v>
                </c:pt>
              </c:numCache>
            </c:numRef>
          </c:val>
          <c:extLst>
            <c:ext xmlns:c16="http://schemas.microsoft.com/office/drawing/2014/chart" uri="{C3380CC4-5D6E-409C-BE32-E72D297353CC}">
              <c16:uniqueId val="{00000002-C8CA-4C5E-9811-0A8A44700131}"/>
            </c:ext>
          </c:extLst>
        </c:ser>
        <c:dLbls>
          <c:dLblPos val="outEnd"/>
          <c:showLegendKey val="0"/>
          <c:showVal val="1"/>
          <c:showCatName val="0"/>
          <c:showSerName val="0"/>
          <c:showPercent val="0"/>
          <c:showBubbleSize val="0"/>
        </c:dLbls>
        <c:gapWidth val="219"/>
        <c:overlap val="-27"/>
        <c:axId val="1939321856"/>
        <c:axId val="1939321312"/>
      </c:barChart>
      <c:catAx>
        <c:axId val="1939321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39321312"/>
        <c:crosses val="autoZero"/>
        <c:auto val="1"/>
        <c:lblAlgn val="ctr"/>
        <c:lblOffset val="100"/>
        <c:noMultiLvlLbl val="0"/>
      </c:catAx>
      <c:valAx>
        <c:axId val="1939321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393218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11452384911993"/>
          <c:y val="4.7309397000958132E-2"/>
          <c:w val="0.88582883413496427"/>
          <c:h val="0.57435250064484822"/>
        </c:manualLayout>
      </c:layout>
      <c:barChart>
        <c:barDir val="col"/>
        <c:grouping val="clustered"/>
        <c:varyColors val="0"/>
        <c:ser>
          <c:idx val="0"/>
          <c:order val="0"/>
          <c:tx>
            <c:strRef>
              <c:f>Sheet1!$B$1</c:f>
              <c:strCache>
                <c:ptCount val="1"/>
                <c:pt idx="0">
                  <c:v>&lt;= 500 Pages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&lt;=28days (Early Return)</c:v>
                </c:pt>
                <c:pt idx="1">
                  <c:v>&gt;28days (Late Return)</c:v>
                </c:pt>
              </c:strCache>
            </c:strRef>
          </c:cat>
          <c:val>
            <c:numRef>
              <c:f>Sheet1!$B$2:$B$3</c:f>
              <c:numCache>
                <c:formatCode>General</c:formatCode>
                <c:ptCount val="2"/>
                <c:pt idx="0">
                  <c:v>69</c:v>
                </c:pt>
                <c:pt idx="1">
                  <c:v>6</c:v>
                </c:pt>
              </c:numCache>
            </c:numRef>
          </c:val>
          <c:extLst>
            <c:ext xmlns:c16="http://schemas.microsoft.com/office/drawing/2014/chart" uri="{C3380CC4-5D6E-409C-BE32-E72D297353CC}">
              <c16:uniqueId val="{00000000-C0B8-4C99-A9E0-26A5B1723C63}"/>
            </c:ext>
          </c:extLst>
        </c:ser>
        <c:ser>
          <c:idx val="1"/>
          <c:order val="1"/>
          <c:tx>
            <c:strRef>
              <c:f>Sheet1!$C$1</c:f>
              <c:strCache>
                <c:ptCount val="1"/>
                <c:pt idx="0">
                  <c:v>&gt;500 Pages</c:v>
                </c:pt>
              </c:strCache>
            </c:strRef>
          </c:tx>
          <c:spPr>
            <a:solidFill>
              <a:schemeClr val="accent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&lt;=28days (Early Return)</c:v>
                </c:pt>
                <c:pt idx="1">
                  <c:v>&gt;28days (Late Return)</c:v>
                </c:pt>
              </c:strCache>
            </c:strRef>
          </c:cat>
          <c:val>
            <c:numRef>
              <c:f>Sheet1!$C$2:$C$3</c:f>
              <c:numCache>
                <c:formatCode>General</c:formatCode>
                <c:ptCount val="2"/>
                <c:pt idx="0">
                  <c:v>170</c:v>
                </c:pt>
                <c:pt idx="1">
                  <c:v>82</c:v>
                </c:pt>
              </c:numCache>
            </c:numRef>
          </c:val>
          <c:extLst>
            <c:ext xmlns:c16="http://schemas.microsoft.com/office/drawing/2014/chart" uri="{C3380CC4-5D6E-409C-BE32-E72D297353CC}">
              <c16:uniqueId val="{00000001-C0B8-4C99-A9E0-26A5B1723C63}"/>
            </c:ext>
          </c:extLst>
        </c:ser>
        <c:dLbls>
          <c:dLblPos val="outEnd"/>
          <c:showLegendKey val="0"/>
          <c:showVal val="1"/>
          <c:showCatName val="0"/>
          <c:showSerName val="0"/>
          <c:showPercent val="0"/>
          <c:showBubbleSize val="0"/>
        </c:dLbls>
        <c:gapWidth val="219"/>
        <c:overlap val="-27"/>
        <c:axId val="1940078464"/>
        <c:axId val="1940079552"/>
      </c:barChart>
      <c:catAx>
        <c:axId val="1940078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40079552"/>
        <c:crosses val="autoZero"/>
        <c:auto val="1"/>
        <c:lblAlgn val="ctr"/>
        <c:lblOffset val="100"/>
        <c:noMultiLvlLbl val="0"/>
      </c:catAx>
      <c:valAx>
        <c:axId val="1940079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400784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9229904440697022E-2"/>
          <c:y val="4.6263345195729534E-2"/>
          <c:w val="0.94154019111860598"/>
          <c:h val="0.90747330960854089"/>
        </c:manualLayout>
      </c:layout>
      <c:barChart>
        <c:barDir val="bar"/>
        <c:grouping val="stacked"/>
        <c:varyColors val="0"/>
        <c:ser>
          <c:idx val="0"/>
          <c:order val="0"/>
          <c:spPr>
            <a:solidFill>
              <a:srgbClr val="06486E"/>
            </a:solidFill>
            <a:ln>
              <a:noFill/>
            </a:ln>
          </c:spPr>
          <c:invertIfNegative val="0"/>
          <c:val>
            <c:numRef>
              <c:f>Sheet1!$A$1:$E$1</c:f>
              <c:numCache>
                <c:formatCode>General</c:formatCode>
                <c:ptCount val="5"/>
                <c:pt idx="0">
                  <c:v>6.7140600315955767</c:v>
                </c:pt>
                <c:pt idx="1">
                  <c:v>18.327536463414329</c:v>
                </c:pt>
                <c:pt idx="2">
                  <c:v>9.0321841395762466</c:v>
                </c:pt>
                <c:pt idx="3">
                  <c:v>10.020326432066367</c:v>
                </c:pt>
                <c:pt idx="4">
                  <c:v>34.661474757425218</c:v>
                </c:pt>
              </c:numCache>
            </c:numRef>
          </c:val>
          <c:extLst>
            <c:ext xmlns:c16="http://schemas.microsoft.com/office/drawing/2014/chart" uri="{C3380CC4-5D6E-409C-BE32-E72D297353CC}">
              <c16:uniqueId val="{00000000-5428-409D-AEED-D8AFA0370210}"/>
            </c:ext>
          </c:extLst>
        </c:ser>
        <c:ser>
          <c:idx val="1"/>
          <c:order val="1"/>
          <c:spPr>
            <a:solidFill>
              <a:srgbClr val="BED5B4"/>
            </a:solidFill>
            <a:ln>
              <a:noFill/>
            </a:ln>
          </c:spPr>
          <c:invertIfNegative val="0"/>
          <c:val>
            <c:numRef>
              <c:f>Sheet1!$A$2:$E$2</c:f>
              <c:numCache>
                <c:formatCode>General</c:formatCode>
                <c:ptCount val="5"/>
                <c:pt idx="0">
                  <c:v>30.265538833810325</c:v>
                </c:pt>
                <c:pt idx="1">
                  <c:v>18.652062401991572</c:v>
                </c:pt>
                <c:pt idx="2">
                  <c:v>27.947414725829645</c:v>
                </c:pt>
                <c:pt idx="3">
                  <c:v>26.959272433339532</c:v>
                </c:pt>
                <c:pt idx="4">
                  <c:v>2.3181241079806849</c:v>
                </c:pt>
              </c:numCache>
            </c:numRef>
          </c:val>
          <c:extLst>
            <c:ext xmlns:c16="http://schemas.microsoft.com/office/drawing/2014/chart" uri="{C3380CC4-5D6E-409C-BE32-E72D297353CC}">
              <c16:uniqueId val="{00000001-5428-409D-AEED-D8AFA0370210}"/>
            </c:ext>
          </c:extLst>
        </c:ser>
        <c:dLbls>
          <c:showLegendKey val="0"/>
          <c:showVal val="0"/>
          <c:showCatName val="0"/>
          <c:showSerName val="0"/>
          <c:showPercent val="0"/>
          <c:showBubbleSize val="0"/>
        </c:dLbls>
        <c:gapWidth val="80"/>
        <c:overlap val="100"/>
        <c:axId val="1940082272"/>
        <c:axId val="1940072480"/>
      </c:barChart>
      <c:catAx>
        <c:axId val="1940082272"/>
        <c:scaling>
          <c:orientation val="maxMin"/>
        </c:scaling>
        <c:delete val="0"/>
        <c:axPos val="l"/>
        <c:majorGridlines>
          <c:spPr>
            <a:ln>
              <a:noFill/>
            </a:ln>
          </c:spPr>
        </c:majorGridlines>
        <c:majorTickMark val="none"/>
        <c:minorTickMark val="none"/>
        <c:tickLblPos val="none"/>
        <c:spPr>
          <a:ln w="9525" cap="flat" algn="ctr">
            <a:solidFill>
              <a:schemeClr val="tx1"/>
            </a:solidFill>
            <a:prstDash val="solid"/>
          </a:ln>
        </c:spPr>
        <c:crossAx val="1940072480"/>
        <c:crosses val="min"/>
        <c:auto val="0"/>
        <c:lblAlgn val="ctr"/>
        <c:lblOffset val="100"/>
        <c:noMultiLvlLbl val="0"/>
      </c:catAx>
      <c:valAx>
        <c:axId val="1940072480"/>
        <c:scaling>
          <c:orientation val="minMax"/>
          <c:max val="36.979598865405897"/>
          <c:min val="0"/>
        </c:scaling>
        <c:delete val="1"/>
        <c:axPos val="t"/>
        <c:numFmt formatCode="General" sourceLinked="1"/>
        <c:majorTickMark val="out"/>
        <c:minorTickMark val="none"/>
        <c:tickLblPos val="nextTo"/>
        <c:crossAx val="1940082272"/>
        <c:crosses val="min"/>
        <c:crossBetween val="between"/>
      </c:valAx>
    </c:plotArea>
    <c:plotVisOnly val="0"/>
    <c:dispBlanksAs val="gap"/>
    <c:showDLblsOverMax val="1"/>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262233375156838E-2"/>
          <c:y val="4.7619047619047616E-2"/>
          <c:w val="0.93475533249686327"/>
          <c:h val="0.90476190476190477"/>
        </c:manualLayout>
      </c:layout>
      <c:barChart>
        <c:barDir val="col"/>
        <c:grouping val="stacked"/>
        <c:varyColors val="0"/>
        <c:ser>
          <c:idx val="0"/>
          <c:order val="0"/>
          <c:spPr>
            <a:solidFill>
              <a:srgbClr val="06486E"/>
            </a:solidFill>
            <a:ln>
              <a:noFill/>
            </a:ln>
          </c:spPr>
          <c:invertIfNegative val="0"/>
          <c:val>
            <c:numRef>
              <c:f>Sheet1!$A$1:$B$1</c:f>
              <c:numCache>
                <c:formatCode>General</c:formatCode>
                <c:ptCount val="2"/>
                <c:pt idx="0">
                  <c:v>6.0306473151967213</c:v>
                </c:pt>
                <c:pt idx="1">
                  <c:v>26.003113692407354</c:v>
                </c:pt>
              </c:numCache>
            </c:numRef>
          </c:val>
          <c:extLst>
            <c:ext xmlns:c16="http://schemas.microsoft.com/office/drawing/2014/chart" uri="{C3380CC4-5D6E-409C-BE32-E72D297353CC}">
              <c16:uniqueId val="{00000000-75AB-41BD-B02D-923E3F84822F}"/>
            </c:ext>
          </c:extLst>
        </c:ser>
        <c:ser>
          <c:idx val="1"/>
          <c:order val="1"/>
          <c:spPr>
            <a:solidFill>
              <a:srgbClr val="BED5B4"/>
            </a:solidFill>
            <a:ln>
              <a:noFill/>
            </a:ln>
          </c:spPr>
          <c:invertIfNegative val="0"/>
          <c:val>
            <c:numRef>
              <c:f>Sheet1!$A$2:$B$2</c:f>
              <c:numCache>
                <c:formatCode>General</c:formatCode>
                <c:ptCount val="2"/>
                <c:pt idx="0">
                  <c:v>26.003113692407354</c:v>
                </c:pt>
                <c:pt idx="1">
                  <c:v>6.0306473151967133</c:v>
                </c:pt>
              </c:numCache>
            </c:numRef>
          </c:val>
          <c:extLst>
            <c:ext xmlns:c16="http://schemas.microsoft.com/office/drawing/2014/chart" uri="{C3380CC4-5D6E-409C-BE32-E72D297353CC}">
              <c16:uniqueId val="{00000001-75AB-41BD-B02D-923E3F84822F}"/>
            </c:ext>
          </c:extLst>
        </c:ser>
        <c:dLbls>
          <c:showLegendKey val="0"/>
          <c:showVal val="0"/>
          <c:showCatName val="0"/>
          <c:showSerName val="0"/>
          <c:showPercent val="0"/>
          <c:showBubbleSize val="0"/>
        </c:dLbls>
        <c:gapWidth val="80"/>
        <c:overlap val="100"/>
        <c:axId val="197624176"/>
        <c:axId val="197626896"/>
      </c:barChart>
      <c:catAx>
        <c:axId val="197624176"/>
        <c:scaling>
          <c:orientation val="minMax"/>
        </c:scaling>
        <c:delete val="0"/>
        <c:axPos val="b"/>
        <c:majorGridlines>
          <c:spPr>
            <a:ln>
              <a:noFill/>
            </a:ln>
          </c:spPr>
        </c:majorGridlines>
        <c:majorTickMark val="none"/>
        <c:minorTickMark val="none"/>
        <c:tickLblPos val="none"/>
        <c:spPr>
          <a:ln w="9525" cap="flat" algn="ctr">
            <a:solidFill>
              <a:schemeClr val="tx1"/>
            </a:solidFill>
            <a:prstDash val="solid"/>
          </a:ln>
        </c:spPr>
        <c:crossAx val="197626896"/>
        <c:crosses val="min"/>
        <c:auto val="0"/>
        <c:lblAlgn val="ctr"/>
        <c:lblOffset val="100"/>
        <c:noMultiLvlLbl val="0"/>
      </c:catAx>
      <c:valAx>
        <c:axId val="197626896"/>
        <c:scaling>
          <c:orientation val="minMax"/>
          <c:max val="32.033761007604078"/>
          <c:min val="0"/>
        </c:scaling>
        <c:delete val="1"/>
        <c:axPos val="l"/>
        <c:numFmt formatCode="General" sourceLinked="1"/>
        <c:majorTickMark val="out"/>
        <c:minorTickMark val="none"/>
        <c:tickLblPos val="nextTo"/>
        <c:crossAx val="197624176"/>
        <c:crosses val="min"/>
        <c:crossBetween val="between"/>
      </c:valAx>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8361391694725026E-2"/>
          <c:y val="0.08"/>
          <c:w val="0.88327721661054992"/>
          <c:h val="0.84"/>
        </c:manualLayout>
      </c:layout>
      <c:barChart>
        <c:barDir val="bar"/>
        <c:grouping val="stacked"/>
        <c:varyColors val="0"/>
        <c:ser>
          <c:idx val="0"/>
          <c:order val="0"/>
          <c:spPr>
            <a:solidFill>
              <a:srgbClr val="2F6869"/>
            </a:solidFill>
            <a:ln>
              <a:noFill/>
            </a:ln>
          </c:spPr>
          <c:invertIfNegative val="0"/>
          <c:val>
            <c:numRef>
              <c:f>Sheet1!$A$1:$C$1</c:f>
              <c:numCache>
                <c:formatCode>General</c:formatCode>
                <c:ptCount val="3"/>
                <c:pt idx="0">
                  <c:v>117.18832116788326</c:v>
                </c:pt>
                <c:pt idx="1">
                  <c:v>102</c:v>
                </c:pt>
                <c:pt idx="2">
                  <c:v>47</c:v>
                </c:pt>
              </c:numCache>
            </c:numRef>
          </c:val>
          <c:extLst>
            <c:ext xmlns:c16="http://schemas.microsoft.com/office/drawing/2014/chart" uri="{C3380CC4-5D6E-409C-BE32-E72D297353CC}">
              <c16:uniqueId val="{00000000-3DD4-4616-A2D8-C4D0935AC16B}"/>
            </c:ext>
          </c:extLst>
        </c:ser>
        <c:dLbls>
          <c:showLegendKey val="0"/>
          <c:showVal val="0"/>
          <c:showCatName val="0"/>
          <c:showSerName val="0"/>
          <c:showPercent val="0"/>
          <c:showBubbleSize val="0"/>
        </c:dLbls>
        <c:gapWidth val="80"/>
        <c:overlap val="100"/>
        <c:axId val="1602154640"/>
        <c:axId val="1602160080"/>
      </c:barChart>
      <c:catAx>
        <c:axId val="1602154640"/>
        <c:scaling>
          <c:orientation val="maxMin"/>
        </c:scaling>
        <c:delete val="0"/>
        <c:axPos val="l"/>
        <c:majorGridlines>
          <c:spPr>
            <a:ln>
              <a:noFill/>
            </a:ln>
          </c:spPr>
        </c:majorGridlines>
        <c:majorTickMark val="none"/>
        <c:minorTickMark val="none"/>
        <c:tickLblPos val="none"/>
        <c:spPr>
          <a:ln w="9525" cap="flat" algn="ctr">
            <a:solidFill>
              <a:schemeClr val="tx1"/>
            </a:solidFill>
            <a:prstDash val="solid"/>
          </a:ln>
        </c:spPr>
        <c:crossAx val="1602160080"/>
        <c:crosses val="min"/>
        <c:auto val="0"/>
        <c:lblAlgn val="ctr"/>
        <c:lblOffset val="100"/>
        <c:noMultiLvlLbl val="0"/>
      </c:catAx>
      <c:valAx>
        <c:axId val="1602160080"/>
        <c:scaling>
          <c:orientation val="minMax"/>
          <c:max val="117.18832116788326"/>
          <c:min val="0"/>
        </c:scaling>
        <c:delete val="1"/>
        <c:axPos val="t"/>
        <c:numFmt formatCode="General" sourceLinked="1"/>
        <c:majorTickMark val="out"/>
        <c:minorTickMark val="none"/>
        <c:tickLblPos val="nextTo"/>
        <c:crossAx val="1602154640"/>
        <c:crosses val="min"/>
        <c:crossBetween val="between"/>
      </c:valAx>
    </c:plotArea>
    <c:plotVisOnly val="0"/>
    <c:dispBlanksAs val="gap"/>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142857142857143"/>
          <c:y val="0.11764705882352941"/>
          <c:w val="0.41650793650793649"/>
          <c:h val="0.76470588235294112"/>
        </c:manualLayout>
      </c:layout>
      <c:barChart>
        <c:barDir val="bar"/>
        <c:grouping val="stacked"/>
        <c:varyColors val="0"/>
        <c:ser>
          <c:idx val="0"/>
          <c:order val="0"/>
          <c:spPr>
            <a:solidFill>
              <a:srgbClr val="06486E"/>
            </a:solidFill>
            <a:ln>
              <a:noFill/>
            </a:ln>
          </c:spPr>
          <c:invertIfNegative val="0"/>
          <c:dLbls>
            <c:dLbl>
              <c:idx val="0"/>
              <c:layout>
                <c:manualLayout>
                  <c:x val="0"/>
                  <c:y val="1.1312217194570135E-2"/>
                </c:manualLayout>
              </c:layout>
              <c:numFmt formatCode="#,##0;&quot;-&quot;#,##0" sourceLinked="0"/>
              <c:spPr>
                <a:noFill/>
                <a:ln>
                  <a:noFill/>
                </a:ln>
              </c:spPr>
              <c:txPr>
                <a:bodyPr wrap="none"/>
                <a:lstStyle/>
                <a:p>
                  <a:pPr>
                    <a:defRPr sz="1800" b="1" kern="1200">
                      <a:solidFill>
                        <a:schemeClr val="bg1"/>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ext>
                <c:ext xmlns:c16="http://schemas.microsoft.com/office/drawing/2014/chart" uri="{C3380CC4-5D6E-409C-BE32-E72D297353CC}">
                  <c16:uniqueId val="{00000000-15DA-4C29-A5D9-FDCCA9881CD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f>
              <c:numCache>
                <c:formatCode>General</c:formatCode>
                <c:ptCount val="1"/>
                <c:pt idx="0">
                  <c:v>240</c:v>
                </c:pt>
              </c:numCache>
            </c:numRef>
          </c:val>
          <c:extLst>
            <c:ext xmlns:c16="http://schemas.microsoft.com/office/drawing/2014/chart" uri="{C3380CC4-5D6E-409C-BE32-E72D297353CC}">
              <c16:uniqueId val="{00000001-15DA-4C29-A5D9-FDCCA9881CD3}"/>
            </c:ext>
          </c:extLst>
        </c:ser>
        <c:dLbls>
          <c:showLegendKey val="0"/>
          <c:showVal val="0"/>
          <c:showCatName val="0"/>
          <c:showSerName val="0"/>
          <c:showPercent val="0"/>
          <c:showBubbleSize val="0"/>
        </c:dLbls>
        <c:gapWidth val="0"/>
        <c:overlap val="100"/>
        <c:axId val="1602155728"/>
        <c:axId val="1602167696"/>
      </c:barChart>
      <c:catAx>
        <c:axId val="1602155728"/>
        <c:scaling>
          <c:orientation val="maxMin"/>
        </c:scaling>
        <c:delete val="0"/>
        <c:axPos val="l"/>
        <c:majorGridlines>
          <c:spPr>
            <a:ln>
              <a:noFill/>
            </a:ln>
          </c:spPr>
        </c:majorGridlines>
        <c:majorTickMark val="none"/>
        <c:minorTickMark val="none"/>
        <c:tickLblPos val="none"/>
        <c:spPr>
          <a:ln w="9525" cap="flat" algn="ctr">
            <a:solidFill>
              <a:schemeClr val="tx1"/>
            </a:solidFill>
            <a:prstDash val="solid"/>
          </a:ln>
        </c:spPr>
        <c:crossAx val="1602167696"/>
        <c:crosses val="min"/>
        <c:auto val="0"/>
        <c:lblAlgn val="ctr"/>
        <c:lblOffset val="100"/>
        <c:noMultiLvlLbl val="0"/>
      </c:catAx>
      <c:valAx>
        <c:axId val="1602167696"/>
        <c:scaling>
          <c:orientation val="minMax"/>
          <c:max val="240"/>
          <c:min val="0"/>
        </c:scaling>
        <c:delete val="1"/>
        <c:axPos val="t"/>
        <c:numFmt formatCode="General" sourceLinked="1"/>
        <c:majorTickMark val="out"/>
        <c:minorTickMark val="none"/>
        <c:tickLblPos val="nextTo"/>
        <c:crossAx val="1602155728"/>
        <c:crosses val="min"/>
        <c:crossBetween val="between"/>
      </c:valAx>
    </c:plotArea>
    <c:plotVisOnly val="0"/>
    <c:dispBlanksAs val="gap"/>
    <c:showDLblsOverMax val="1"/>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482678983833718"/>
          <c:y val="0.11764705882352941"/>
          <c:w val="0.30300230946882217"/>
          <c:h val="0.76470588235294112"/>
        </c:manualLayout>
      </c:layout>
      <c:barChart>
        <c:barDir val="bar"/>
        <c:grouping val="stacked"/>
        <c:varyColors val="0"/>
        <c:ser>
          <c:idx val="0"/>
          <c:order val="0"/>
          <c:spPr>
            <a:solidFill>
              <a:srgbClr val="06486E"/>
            </a:solidFill>
            <a:ln>
              <a:noFill/>
            </a:ln>
          </c:spPr>
          <c:invertIfNegative val="0"/>
          <c:dLbls>
            <c:dLbl>
              <c:idx val="0"/>
              <c:layout>
                <c:manualLayout>
                  <c:x val="0"/>
                  <c:y val="1.1312217194570135E-2"/>
                </c:manualLayout>
              </c:layout>
              <c:numFmt formatCode="#,##0;&quot;-&quot;#,##0" sourceLinked="0"/>
              <c:spPr>
                <a:noFill/>
                <a:ln>
                  <a:noFill/>
                </a:ln>
              </c:spPr>
              <c:txPr>
                <a:bodyPr wrap="none"/>
                <a:lstStyle/>
                <a:p>
                  <a:pPr>
                    <a:defRPr sz="1800" b="1" kern="1200">
                      <a:solidFill>
                        <a:schemeClr val="bg1"/>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ext>
                <c:ext xmlns:c16="http://schemas.microsoft.com/office/drawing/2014/chart" uri="{C3380CC4-5D6E-409C-BE32-E72D297353CC}">
                  <c16:uniqueId val="{00000000-E2B6-4B8D-80CD-1046AB12259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f>
              <c:numCache>
                <c:formatCode>General</c:formatCode>
                <c:ptCount val="1"/>
                <c:pt idx="0">
                  <c:v>2000</c:v>
                </c:pt>
              </c:numCache>
            </c:numRef>
          </c:val>
          <c:extLst>
            <c:ext xmlns:c16="http://schemas.microsoft.com/office/drawing/2014/chart" uri="{C3380CC4-5D6E-409C-BE32-E72D297353CC}">
              <c16:uniqueId val="{00000001-E2B6-4B8D-80CD-1046AB12259B}"/>
            </c:ext>
          </c:extLst>
        </c:ser>
        <c:dLbls>
          <c:showLegendKey val="0"/>
          <c:showVal val="0"/>
          <c:showCatName val="0"/>
          <c:showSerName val="0"/>
          <c:showPercent val="0"/>
          <c:showBubbleSize val="0"/>
        </c:dLbls>
        <c:gapWidth val="0"/>
        <c:overlap val="100"/>
        <c:axId val="1602160624"/>
        <c:axId val="1602161712"/>
      </c:barChart>
      <c:catAx>
        <c:axId val="1602160624"/>
        <c:scaling>
          <c:orientation val="maxMin"/>
        </c:scaling>
        <c:delete val="0"/>
        <c:axPos val="l"/>
        <c:majorGridlines>
          <c:spPr>
            <a:ln>
              <a:noFill/>
            </a:ln>
          </c:spPr>
        </c:majorGridlines>
        <c:majorTickMark val="none"/>
        <c:minorTickMark val="none"/>
        <c:tickLblPos val="none"/>
        <c:spPr>
          <a:ln w="9525" cap="flat" algn="ctr">
            <a:solidFill>
              <a:schemeClr val="tx1"/>
            </a:solidFill>
            <a:prstDash val="solid"/>
          </a:ln>
        </c:spPr>
        <c:crossAx val="1602161712"/>
        <c:crosses val="min"/>
        <c:auto val="0"/>
        <c:lblAlgn val="ctr"/>
        <c:lblOffset val="100"/>
        <c:noMultiLvlLbl val="0"/>
      </c:catAx>
      <c:valAx>
        <c:axId val="1602161712"/>
        <c:scaling>
          <c:orientation val="minMax"/>
          <c:max val="2000"/>
          <c:min val="0"/>
        </c:scaling>
        <c:delete val="1"/>
        <c:axPos val="t"/>
        <c:numFmt formatCode="General" sourceLinked="1"/>
        <c:majorTickMark val="out"/>
        <c:minorTickMark val="none"/>
        <c:tickLblPos val="nextTo"/>
        <c:crossAx val="1602160624"/>
        <c:crosses val="min"/>
        <c:crossBetween val="between"/>
      </c:valAx>
    </c:plotArea>
    <c:plotVisOnly val="0"/>
    <c:dispBlanksAs val="gap"/>
    <c:showDLblsOverMax val="1"/>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5936395759717315E-2"/>
          <c:y val="4.5936395759717315E-2"/>
          <c:w val="0.90812720848056538"/>
          <c:h val="0.90812720848056538"/>
        </c:manualLayout>
      </c:layout>
      <c:doughnutChart>
        <c:varyColors val="0"/>
        <c:ser>
          <c:idx val="0"/>
          <c:order val="0"/>
          <c:dPt>
            <c:idx val="0"/>
            <c:bubble3D val="0"/>
            <c:spPr>
              <a:solidFill>
                <a:schemeClr val="accent1"/>
              </a:solidFill>
              <a:ln>
                <a:noFill/>
              </a:ln>
            </c:spPr>
            <c:extLst>
              <c:ext xmlns:c16="http://schemas.microsoft.com/office/drawing/2014/chart" uri="{C3380CC4-5D6E-409C-BE32-E72D297353CC}">
                <c16:uniqueId val="{00000001-15B6-4DDB-AF53-CC01CA09A30B}"/>
              </c:ext>
            </c:extLst>
          </c:dPt>
          <c:dPt>
            <c:idx val="1"/>
            <c:bubble3D val="0"/>
            <c:spPr>
              <a:solidFill>
                <a:srgbClr val="2F6869"/>
              </a:solidFill>
              <a:ln>
                <a:noFill/>
              </a:ln>
            </c:spPr>
            <c:extLst>
              <c:ext xmlns:c16="http://schemas.microsoft.com/office/drawing/2014/chart" uri="{C3380CC4-5D6E-409C-BE32-E72D297353CC}">
                <c16:uniqueId val="{00000003-15B6-4DDB-AF53-CC01CA09A30B}"/>
              </c:ext>
            </c:extLst>
          </c:dPt>
          <c:dPt>
            <c:idx val="2"/>
            <c:bubble3D val="0"/>
            <c:spPr>
              <a:solidFill>
                <a:schemeClr val="hlink"/>
              </a:solidFill>
              <a:ln>
                <a:noFill/>
              </a:ln>
            </c:spPr>
            <c:extLst>
              <c:ext xmlns:c16="http://schemas.microsoft.com/office/drawing/2014/chart" uri="{C3380CC4-5D6E-409C-BE32-E72D297353CC}">
                <c16:uniqueId val="{00000005-15B6-4DDB-AF53-CC01CA09A30B}"/>
              </c:ext>
            </c:extLst>
          </c:dPt>
          <c:dPt>
            <c:idx val="3"/>
            <c:bubble3D val="0"/>
            <c:spPr>
              <a:solidFill>
                <a:srgbClr val="242424"/>
              </a:solidFill>
              <a:ln>
                <a:noFill/>
              </a:ln>
            </c:spPr>
            <c:extLst>
              <c:ext xmlns:c16="http://schemas.microsoft.com/office/drawing/2014/chart" uri="{C3380CC4-5D6E-409C-BE32-E72D297353CC}">
                <c16:uniqueId val="{00000007-15B6-4DDB-AF53-CC01CA09A30B}"/>
              </c:ext>
            </c:extLst>
          </c:dPt>
          <c:dPt>
            <c:idx val="4"/>
            <c:bubble3D val="0"/>
            <c:spPr>
              <a:solidFill>
                <a:schemeClr val="accent5"/>
              </a:solidFill>
              <a:ln>
                <a:noFill/>
              </a:ln>
            </c:spPr>
            <c:extLst>
              <c:ext xmlns:c16="http://schemas.microsoft.com/office/drawing/2014/chart" uri="{C3380CC4-5D6E-409C-BE32-E72D297353CC}">
                <c16:uniqueId val="{00000009-15B6-4DDB-AF53-CC01CA09A30B}"/>
              </c:ext>
            </c:extLst>
          </c:dPt>
          <c:val>
            <c:numRef>
              <c:f>Sheet1!$A$1:$A$5</c:f>
              <c:numCache>
                <c:formatCode>General</c:formatCode>
                <c:ptCount val="5"/>
                <c:pt idx="0">
                  <c:v>25.3</c:v>
                </c:pt>
                <c:pt idx="1">
                  <c:v>23.05</c:v>
                </c:pt>
                <c:pt idx="2">
                  <c:v>22.650000000000002</c:v>
                </c:pt>
                <c:pt idx="3">
                  <c:v>23.799999999999997</c:v>
                </c:pt>
                <c:pt idx="4">
                  <c:v>5.2</c:v>
                </c:pt>
              </c:numCache>
            </c:numRef>
          </c:val>
          <c:extLst>
            <c:ext xmlns:c16="http://schemas.microsoft.com/office/drawing/2014/chart" uri="{C3380CC4-5D6E-409C-BE32-E72D297353CC}">
              <c16:uniqueId val="{0000000A-15B6-4DDB-AF53-CC01CA09A30B}"/>
            </c:ext>
          </c:extLst>
        </c:ser>
        <c:dLbls>
          <c:showLegendKey val="0"/>
          <c:showVal val="0"/>
          <c:showCatName val="0"/>
          <c:showSerName val="0"/>
          <c:showPercent val="0"/>
          <c:showBubbleSize val="0"/>
          <c:showLeaderLines val="0"/>
        </c:dLbls>
        <c:firstSliceAng val="0"/>
        <c:holeSize val="50"/>
      </c:doughnutChart>
    </c:plotArea>
    <c:plotVisOnly val="0"/>
    <c:dispBlanksAs val="gap"/>
    <c:showDLblsOverMax val="1"/>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2569444444444444E-2"/>
          <c:y val="8.7248322147651006E-2"/>
          <c:w val="0.95486111111111116"/>
          <c:h val="0.82550335570469802"/>
        </c:manualLayout>
      </c:layout>
      <c:barChart>
        <c:barDir val="col"/>
        <c:grouping val="stacked"/>
        <c:varyColors val="0"/>
        <c:ser>
          <c:idx val="0"/>
          <c:order val="0"/>
          <c:spPr>
            <a:noFill/>
            <a:ln>
              <a:noFill/>
            </a:ln>
          </c:spPr>
          <c:invertIfNegative val="0"/>
          <c:dPt>
            <c:idx val="0"/>
            <c:invertIfNegative val="0"/>
            <c:bubble3D val="0"/>
            <c:spPr>
              <a:solidFill>
                <a:srgbClr val="3A5B24"/>
              </a:solidFill>
              <a:ln>
                <a:noFill/>
              </a:ln>
            </c:spPr>
            <c:extLst>
              <c:ext xmlns:c16="http://schemas.microsoft.com/office/drawing/2014/chart" uri="{C3380CC4-5D6E-409C-BE32-E72D297353CC}">
                <c16:uniqueId val="{00000001-25B7-47B0-8BA8-99CE6EA8CE04}"/>
              </c:ext>
            </c:extLst>
          </c:dPt>
          <c:dPt>
            <c:idx val="3"/>
            <c:invertIfNegative val="0"/>
            <c:bubble3D val="0"/>
            <c:spPr>
              <a:solidFill>
                <a:srgbClr val="3A5B24"/>
              </a:solidFill>
              <a:ln>
                <a:noFill/>
              </a:ln>
            </c:spPr>
            <c:extLst>
              <c:ext xmlns:c16="http://schemas.microsoft.com/office/drawing/2014/chart" uri="{C3380CC4-5D6E-409C-BE32-E72D297353CC}">
                <c16:uniqueId val="{00000003-25B7-47B0-8BA8-99CE6EA8CE04}"/>
              </c:ext>
            </c:extLst>
          </c:dPt>
          <c:dLbls>
            <c:dLbl>
              <c:idx val="3"/>
              <c:layout>
                <c:manualLayout>
                  <c:x val="0"/>
                  <c:y val="-3.3557046979865771E-3"/>
                </c:manualLayout>
              </c:layout>
              <c:numFmt formatCode="#,##0;#,##0" sourceLinked="0"/>
              <c:spPr>
                <a:noFill/>
                <a:ln>
                  <a:noFill/>
                </a:ln>
              </c:spPr>
              <c:txPr>
                <a:bodyPr wrap="none"/>
                <a:lstStyle/>
                <a:p>
                  <a:pPr>
                    <a:defRPr sz="1100" kern="1200">
                      <a:solidFill>
                        <a:schemeClr val="bg1"/>
                      </a:solidFill>
                      <a:latin typeface="Corbel"/>
                      <a:ea typeface="Corbel"/>
                      <a:cs typeface="Corbel"/>
                      <a:sym typeface="Corbe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ext>
                <c:ext xmlns:c16="http://schemas.microsoft.com/office/drawing/2014/chart" uri="{C3380CC4-5D6E-409C-BE32-E72D297353CC}">
                  <c16:uniqueId val="{00000003-25B7-47B0-8BA8-99CE6EA8CE0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Sheet1!$A$1:$D$1</c:f>
              <c:numCache>
                <c:formatCode>General</c:formatCode>
                <c:ptCount val="4"/>
                <c:pt idx="0">
                  <c:v>279.16853932584286</c:v>
                </c:pt>
                <c:pt idx="1">
                  <c:v>190.08426966292132</c:v>
                </c:pt>
                <c:pt idx="2">
                  <c:v>101</c:v>
                </c:pt>
                <c:pt idx="3">
                  <c:v>101</c:v>
                </c:pt>
              </c:numCache>
            </c:numRef>
          </c:val>
          <c:extLst>
            <c:ext xmlns:c16="http://schemas.microsoft.com/office/drawing/2014/chart" uri="{C3380CC4-5D6E-409C-BE32-E72D297353CC}">
              <c16:uniqueId val="{00000004-25B7-47B0-8BA8-99CE6EA8CE04}"/>
            </c:ext>
          </c:extLst>
        </c:ser>
        <c:ser>
          <c:idx val="1"/>
          <c:order val="1"/>
          <c:spPr>
            <a:solidFill>
              <a:srgbClr val="3A5B24"/>
            </a:solidFill>
            <a:ln>
              <a:noFill/>
            </a:ln>
          </c:spPr>
          <c:invertIfNegative val="0"/>
          <c:val>
            <c:numRef>
              <c:f>Sheet1!$A$2:$D$2</c:f>
              <c:numCache>
                <c:formatCode>General</c:formatCode>
                <c:ptCount val="4"/>
                <c:pt idx="1">
                  <c:v>89.084269662921542</c:v>
                </c:pt>
                <c:pt idx="2">
                  <c:v>89.084269662921315</c:v>
                </c:pt>
              </c:numCache>
            </c:numRef>
          </c:val>
          <c:extLst>
            <c:ext xmlns:c16="http://schemas.microsoft.com/office/drawing/2014/chart" uri="{C3380CC4-5D6E-409C-BE32-E72D297353CC}">
              <c16:uniqueId val="{00000005-25B7-47B0-8BA8-99CE6EA8CE04}"/>
            </c:ext>
          </c:extLst>
        </c:ser>
        <c:dLbls>
          <c:showLegendKey val="0"/>
          <c:showVal val="0"/>
          <c:showCatName val="0"/>
          <c:showSerName val="0"/>
          <c:showPercent val="0"/>
          <c:showBubbleSize val="0"/>
        </c:dLbls>
        <c:gapWidth val="80"/>
        <c:overlap val="100"/>
        <c:axId val="1602162256"/>
        <c:axId val="1602158992"/>
      </c:barChart>
      <c:catAx>
        <c:axId val="1602162256"/>
        <c:scaling>
          <c:orientation val="minMax"/>
        </c:scaling>
        <c:delete val="0"/>
        <c:axPos val="b"/>
        <c:majorGridlines>
          <c:spPr>
            <a:ln>
              <a:noFill/>
            </a:ln>
          </c:spPr>
        </c:majorGridlines>
        <c:majorTickMark val="none"/>
        <c:minorTickMark val="none"/>
        <c:tickLblPos val="none"/>
        <c:spPr>
          <a:ln w="9525" cap="flat" algn="ctr">
            <a:solidFill>
              <a:schemeClr val="tx1"/>
            </a:solidFill>
            <a:prstDash val="solid"/>
          </a:ln>
        </c:spPr>
        <c:crossAx val="1602158992"/>
        <c:crosses val="min"/>
        <c:auto val="0"/>
        <c:lblAlgn val="ctr"/>
        <c:lblOffset val="100"/>
        <c:noMultiLvlLbl val="0"/>
      </c:catAx>
      <c:valAx>
        <c:axId val="1602158992"/>
        <c:scaling>
          <c:orientation val="minMax"/>
          <c:max val="279.16853932584286"/>
          <c:min val="0"/>
        </c:scaling>
        <c:delete val="1"/>
        <c:axPos val="l"/>
        <c:numFmt formatCode="General" sourceLinked="1"/>
        <c:majorTickMark val="out"/>
        <c:minorTickMark val="none"/>
        <c:tickLblPos val="nextTo"/>
        <c:crossAx val="1602162256"/>
        <c:crosses val="min"/>
        <c:crossBetween val="between"/>
      </c:valAx>
    </c:plotArea>
    <c:plotVisOnly val="0"/>
    <c:dispBlanksAs val="gap"/>
    <c:showDLblsOverMax val="1"/>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lgn="ctr" rtl="0">
              <a:defRPr sz="1050" b="1" i="0" u="none" strike="noStrike" kern="1200" spc="0" baseline="0">
                <a:solidFill>
                  <a:schemeClr val="bg1"/>
                </a:solidFill>
                <a:latin typeface="Corbel" panose="020B0503020204020204" pitchFamily="34" charset="0"/>
                <a:ea typeface="+mn-ea"/>
                <a:cs typeface="+mn-cs"/>
              </a:defRPr>
            </a:pPr>
            <a:r>
              <a:rPr lang="en-US" sz="1050" b="1">
                <a:solidFill>
                  <a:schemeClr val="bg1"/>
                </a:solidFill>
              </a:rPr>
              <a:t>Distribution of Customers by Gender and Books Return Period</a:t>
            </a:r>
          </a:p>
        </c:rich>
      </c:tx>
      <c:layout/>
      <c:overlay val="0"/>
      <c:spPr>
        <a:solidFill>
          <a:srgbClr val="595959"/>
        </a:solidFill>
        <a:ln>
          <a:noFill/>
        </a:ln>
        <a:effectLst/>
      </c:spPr>
      <c:txPr>
        <a:bodyPr rot="0" spcFirstLastPara="1" vertOverflow="ellipsis" vert="horz" wrap="square" anchor="ctr" anchorCtr="1"/>
        <a:lstStyle/>
        <a:p>
          <a:pPr algn="ctr" rtl="0">
            <a:defRPr sz="1050" b="1" i="0" u="none" strike="noStrike" kern="1200" spc="0" baseline="0">
              <a:solidFill>
                <a:schemeClr val="bg1"/>
              </a:solidFill>
              <a:latin typeface="Corbel" panose="020B0503020204020204" pitchFamily="34" charset="0"/>
              <a:ea typeface="+mn-ea"/>
              <a:cs typeface="+mn-cs"/>
            </a:defRPr>
          </a:pPr>
          <a:endParaRPr lang="en-US"/>
        </a:p>
      </c:txPr>
    </c:title>
    <c:autoTitleDeleted val="0"/>
    <c:plotArea>
      <c:layout/>
      <c:barChart>
        <c:barDir val="col"/>
        <c:grouping val="clustered"/>
        <c:varyColors val="0"/>
        <c:ser>
          <c:idx val="0"/>
          <c:order val="0"/>
          <c:tx>
            <c:strRef>
              <c:f>Sheet1!$B$1</c:f>
              <c:strCache>
                <c:ptCount val="1"/>
                <c:pt idx="0">
                  <c:v>Male</c:v>
                </c:pt>
              </c:strCache>
            </c:strRef>
          </c:tx>
          <c:spPr>
            <a:solidFill>
              <a:schemeClr val="accent6">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Corbel" panose="020B0503020204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&lt;=28days (Early Return)</c:v>
                </c:pt>
                <c:pt idx="1">
                  <c:v>&gt;28days (Late Return)</c:v>
                </c:pt>
              </c:strCache>
            </c:strRef>
          </c:cat>
          <c:val>
            <c:numRef>
              <c:f>Sheet1!$B$2:$B$3</c:f>
              <c:numCache>
                <c:formatCode>General</c:formatCode>
                <c:ptCount val="2"/>
                <c:pt idx="0">
                  <c:v>628</c:v>
                </c:pt>
                <c:pt idx="1">
                  <c:v>70</c:v>
                </c:pt>
              </c:numCache>
            </c:numRef>
          </c:val>
          <c:extLst>
            <c:ext xmlns:c16="http://schemas.microsoft.com/office/drawing/2014/chart" uri="{C3380CC4-5D6E-409C-BE32-E72D297353CC}">
              <c16:uniqueId val="{00000000-9219-43B0-9DC0-FB6F89BF2132}"/>
            </c:ext>
          </c:extLst>
        </c:ser>
        <c:ser>
          <c:idx val="1"/>
          <c:order val="1"/>
          <c:tx>
            <c:strRef>
              <c:f>Sheet1!$C$1</c:f>
              <c:strCache>
                <c:ptCount val="1"/>
                <c:pt idx="0">
                  <c:v>Female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Corbel" panose="020B0503020204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&lt;=28days (Early Return)</c:v>
                </c:pt>
                <c:pt idx="1">
                  <c:v>&gt;28days (Late Return)</c:v>
                </c:pt>
              </c:strCache>
            </c:strRef>
          </c:cat>
          <c:val>
            <c:numRef>
              <c:f>Sheet1!$C$2:$C$3</c:f>
              <c:numCache>
                <c:formatCode>General</c:formatCode>
                <c:ptCount val="2"/>
                <c:pt idx="0">
                  <c:v>622</c:v>
                </c:pt>
                <c:pt idx="1">
                  <c:v>60</c:v>
                </c:pt>
              </c:numCache>
            </c:numRef>
          </c:val>
          <c:extLst>
            <c:ext xmlns:c16="http://schemas.microsoft.com/office/drawing/2014/chart" uri="{C3380CC4-5D6E-409C-BE32-E72D297353CC}">
              <c16:uniqueId val="{00000001-9219-43B0-9DC0-FB6F89BF2132}"/>
            </c:ext>
          </c:extLst>
        </c:ser>
        <c:ser>
          <c:idx val="2"/>
          <c:order val="2"/>
          <c:tx>
            <c:strRef>
              <c:f>Sheet1!$D$1</c:f>
              <c:strCache>
                <c:ptCount val="1"/>
                <c:pt idx="0">
                  <c:v>Undefined</c:v>
                </c:pt>
              </c:strCache>
            </c:strRef>
          </c:tx>
          <c:spPr>
            <a:solidFill>
              <a:schemeClr val="accent6">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Corbel" panose="020B0503020204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&lt;=28days (Early Return)</c:v>
                </c:pt>
                <c:pt idx="1">
                  <c:v>&gt;28days (Late Return)</c:v>
                </c:pt>
              </c:strCache>
            </c:strRef>
          </c:cat>
          <c:val>
            <c:numRef>
              <c:f>Sheet1!$D$2:$D$3</c:f>
              <c:numCache>
                <c:formatCode>General</c:formatCode>
                <c:ptCount val="2"/>
                <c:pt idx="0">
                  <c:v>68</c:v>
                </c:pt>
                <c:pt idx="1">
                  <c:v>2</c:v>
                </c:pt>
              </c:numCache>
            </c:numRef>
          </c:val>
          <c:extLst>
            <c:ext xmlns:c16="http://schemas.microsoft.com/office/drawing/2014/chart" uri="{C3380CC4-5D6E-409C-BE32-E72D297353CC}">
              <c16:uniqueId val="{00000002-9219-43B0-9DC0-FB6F89BF2132}"/>
            </c:ext>
          </c:extLst>
        </c:ser>
        <c:dLbls>
          <c:dLblPos val="outEnd"/>
          <c:showLegendKey val="0"/>
          <c:showVal val="1"/>
          <c:showCatName val="0"/>
          <c:showSerName val="0"/>
          <c:showPercent val="0"/>
          <c:showBubbleSize val="0"/>
        </c:dLbls>
        <c:gapWidth val="219"/>
        <c:overlap val="-27"/>
        <c:axId val="1602167152"/>
        <c:axId val="1602164976"/>
      </c:barChart>
      <c:catAx>
        <c:axId val="1602167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Corbel" panose="020B0503020204020204" pitchFamily="34" charset="0"/>
                <a:ea typeface="+mn-ea"/>
                <a:cs typeface="+mn-cs"/>
              </a:defRPr>
            </a:pPr>
            <a:endParaRPr lang="en-US"/>
          </a:p>
        </c:txPr>
        <c:crossAx val="1602164976"/>
        <c:crosses val="autoZero"/>
        <c:auto val="1"/>
        <c:lblAlgn val="ctr"/>
        <c:lblOffset val="100"/>
        <c:noMultiLvlLbl val="0"/>
      </c:catAx>
      <c:valAx>
        <c:axId val="16021649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Corbel" panose="020B0503020204020204" pitchFamily="34" charset="0"/>
                <a:ea typeface="+mn-ea"/>
                <a:cs typeface="+mn-cs"/>
              </a:defRPr>
            </a:pPr>
            <a:endParaRPr lang="en-US"/>
          </a:p>
        </c:txPr>
        <c:crossAx val="160216715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00" b="0" i="0" u="none" strike="noStrike" kern="1200" baseline="0">
                <a:solidFill>
                  <a:schemeClr val="tx1">
                    <a:lumMod val="65000"/>
                    <a:lumOff val="35000"/>
                  </a:schemeClr>
                </a:solidFill>
                <a:latin typeface="Corbel" panose="020B0503020204020204" pitchFamily="34" charset="0"/>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sz="1100">
          <a:latin typeface="Corbel" panose="020B0503020204020204"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2569444444444444E-2"/>
          <c:y val="8.2802547770700632E-2"/>
          <c:w val="0.95486111111111116"/>
          <c:h val="0.83439490445859876"/>
        </c:manualLayout>
      </c:layout>
      <c:barChart>
        <c:barDir val="col"/>
        <c:grouping val="stacked"/>
        <c:varyColors val="0"/>
        <c:ser>
          <c:idx val="0"/>
          <c:order val="0"/>
          <c:spPr>
            <a:noFill/>
            <a:ln>
              <a:noFill/>
            </a:ln>
          </c:spPr>
          <c:invertIfNegative val="0"/>
          <c:dPt>
            <c:idx val="0"/>
            <c:invertIfNegative val="0"/>
            <c:bubble3D val="0"/>
            <c:spPr>
              <a:solidFill>
                <a:srgbClr val="3A5B24"/>
              </a:solidFill>
              <a:ln>
                <a:noFill/>
              </a:ln>
            </c:spPr>
            <c:extLst>
              <c:ext xmlns:c16="http://schemas.microsoft.com/office/drawing/2014/chart" uri="{C3380CC4-5D6E-409C-BE32-E72D297353CC}">
                <c16:uniqueId val="{00000001-F01B-4E4E-BDC6-F77F68DFDF26}"/>
              </c:ext>
            </c:extLst>
          </c:dPt>
          <c:dPt>
            <c:idx val="4"/>
            <c:invertIfNegative val="0"/>
            <c:bubble3D val="0"/>
            <c:spPr>
              <a:solidFill>
                <a:srgbClr val="3A5B24"/>
              </a:solidFill>
              <a:ln>
                <a:noFill/>
              </a:ln>
            </c:spPr>
            <c:extLst>
              <c:ext xmlns:c16="http://schemas.microsoft.com/office/drawing/2014/chart" uri="{C3380CC4-5D6E-409C-BE32-E72D297353CC}">
                <c16:uniqueId val="{00000003-F01B-4E4E-BDC6-F77F68DFDF26}"/>
              </c:ext>
            </c:extLst>
          </c:dPt>
          <c:dLbls>
            <c:dLbl>
              <c:idx val="4"/>
              <c:layout>
                <c:manualLayout>
                  <c:x val="0"/>
                  <c:y val="-3.1847133757961785E-3"/>
                </c:manualLayout>
              </c:layout>
              <c:numFmt formatCode="#,##0;#,##0" sourceLinked="0"/>
              <c:spPr>
                <a:noFill/>
                <a:ln>
                  <a:noFill/>
                </a:ln>
              </c:spPr>
              <c:txPr>
                <a:bodyPr wrap="none"/>
                <a:lstStyle/>
                <a:p>
                  <a:pPr>
                    <a:defRPr sz="1100" kern="1200">
                      <a:solidFill>
                        <a:schemeClr val="bg1"/>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ext>
                <c:ext xmlns:c16="http://schemas.microsoft.com/office/drawing/2014/chart" uri="{C3380CC4-5D6E-409C-BE32-E72D297353CC}">
                  <c16:uniqueId val="{00000003-F01B-4E4E-BDC6-F77F68DFDF2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1984.104166666667</c:v>
                </c:pt>
                <c:pt idx="1">
                  <c:v>1462.104166666667</c:v>
                </c:pt>
                <c:pt idx="2">
                  <c:v>932</c:v>
                </c:pt>
                <c:pt idx="3">
                  <c:v>413</c:v>
                </c:pt>
                <c:pt idx="4">
                  <c:v>413</c:v>
                </c:pt>
              </c:numCache>
            </c:numRef>
          </c:val>
          <c:extLst>
            <c:ext xmlns:c16="http://schemas.microsoft.com/office/drawing/2014/chart" uri="{C3380CC4-5D6E-409C-BE32-E72D297353CC}">
              <c16:uniqueId val="{00000004-F01B-4E4E-BDC6-F77F68DFDF26}"/>
            </c:ext>
          </c:extLst>
        </c:ser>
        <c:ser>
          <c:idx val="1"/>
          <c:order val="1"/>
          <c:spPr>
            <a:solidFill>
              <a:srgbClr val="3A5B24"/>
            </a:solidFill>
            <a:ln>
              <a:noFill/>
            </a:ln>
          </c:spPr>
          <c:invertIfNegative val="0"/>
          <c:dLbls>
            <c:dLbl>
              <c:idx val="1"/>
              <c:layout>
                <c:manualLayout>
                  <c:x val="0"/>
                  <c:y val="-3.1847133757961785E-3"/>
                </c:manualLayout>
              </c:layout>
              <c:numFmt formatCode="#,##0;#,##0" sourceLinked="0"/>
              <c:spPr>
                <a:noFill/>
                <a:ln>
                  <a:noFill/>
                </a:ln>
              </c:spPr>
              <c:txPr>
                <a:bodyPr wrap="none"/>
                <a:lstStyle/>
                <a:p>
                  <a:pPr>
                    <a:defRPr sz="1100" kern="1200">
                      <a:solidFill>
                        <a:schemeClr val="bg1"/>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ext>
                <c:ext xmlns:c16="http://schemas.microsoft.com/office/drawing/2014/chart" uri="{C3380CC4-5D6E-409C-BE32-E72D297353CC}">
                  <c16:uniqueId val="{00000005-F01B-4E4E-BDC6-F77F68DFDF26}"/>
                </c:ext>
              </c:extLst>
            </c:dLbl>
            <c:dLbl>
              <c:idx val="3"/>
              <c:layout>
                <c:manualLayout>
                  <c:x val="0"/>
                  <c:y val="-3.1847133757961785E-3"/>
                </c:manualLayout>
              </c:layout>
              <c:numFmt formatCode="#,##0;#,##0" sourceLinked="0"/>
              <c:spPr>
                <a:noFill/>
                <a:ln>
                  <a:noFill/>
                </a:ln>
              </c:spPr>
              <c:txPr>
                <a:bodyPr wrap="none"/>
                <a:lstStyle/>
                <a:p>
                  <a:pPr>
                    <a:defRPr sz="1100" kern="1200">
                      <a:solidFill>
                        <a:schemeClr val="bg1"/>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ext>
                <c:ext xmlns:c16="http://schemas.microsoft.com/office/drawing/2014/chart" uri="{C3380CC4-5D6E-409C-BE32-E72D297353CC}">
                  <c16:uniqueId val="{00000006-F01B-4E4E-BDC6-F77F68DFDF2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1">
                  <c:v>522</c:v>
                </c:pt>
                <c:pt idx="2">
                  <c:v>530.10416666666697</c:v>
                </c:pt>
                <c:pt idx="3">
                  <c:v>519</c:v>
                </c:pt>
              </c:numCache>
            </c:numRef>
          </c:val>
          <c:extLst>
            <c:ext xmlns:c16="http://schemas.microsoft.com/office/drawing/2014/chart" uri="{C3380CC4-5D6E-409C-BE32-E72D297353CC}">
              <c16:uniqueId val="{00000007-F01B-4E4E-BDC6-F77F68DFDF26}"/>
            </c:ext>
          </c:extLst>
        </c:ser>
        <c:dLbls>
          <c:showLegendKey val="0"/>
          <c:showVal val="0"/>
          <c:showCatName val="0"/>
          <c:showSerName val="0"/>
          <c:showPercent val="0"/>
          <c:showBubbleSize val="0"/>
        </c:dLbls>
        <c:gapWidth val="80"/>
        <c:overlap val="100"/>
        <c:axId val="1602161168"/>
        <c:axId val="1602162800"/>
      </c:barChart>
      <c:catAx>
        <c:axId val="1602161168"/>
        <c:scaling>
          <c:orientation val="minMax"/>
        </c:scaling>
        <c:delete val="0"/>
        <c:axPos val="b"/>
        <c:majorGridlines>
          <c:spPr>
            <a:ln>
              <a:noFill/>
            </a:ln>
          </c:spPr>
        </c:majorGridlines>
        <c:majorTickMark val="none"/>
        <c:minorTickMark val="none"/>
        <c:tickLblPos val="none"/>
        <c:spPr>
          <a:ln w="9525" cap="flat" algn="ctr">
            <a:solidFill>
              <a:schemeClr val="tx1"/>
            </a:solidFill>
            <a:prstDash val="solid"/>
          </a:ln>
        </c:spPr>
        <c:crossAx val="1602162800"/>
        <c:crosses val="min"/>
        <c:auto val="0"/>
        <c:lblAlgn val="ctr"/>
        <c:lblOffset val="100"/>
        <c:noMultiLvlLbl val="0"/>
      </c:catAx>
      <c:valAx>
        <c:axId val="1602162800"/>
        <c:scaling>
          <c:orientation val="minMax"/>
          <c:max val="1984.104166666667"/>
          <c:min val="0"/>
        </c:scaling>
        <c:delete val="1"/>
        <c:axPos val="l"/>
        <c:numFmt formatCode="General" sourceLinked="1"/>
        <c:majorTickMark val="out"/>
        <c:minorTickMark val="none"/>
        <c:tickLblPos val="nextTo"/>
        <c:crossAx val="1602161168"/>
        <c:crosses val="min"/>
        <c:crossBetween val="between"/>
      </c:valAx>
    </c:plotArea>
    <c:plotVisOnly val="0"/>
    <c:dispBlanksAs val="gap"/>
    <c:showDLblsOverMax val="1"/>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lgn="ctr" rtl="0">
              <a:defRPr sz="1050" b="1" i="0" u="none" strike="noStrike" kern="1200" spc="0" baseline="0">
                <a:solidFill>
                  <a:schemeClr val="bg1"/>
                </a:solidFill>
                <a:latin typeface="Corbel" panose="020B0503020204020204" pitchFamily="34" charset="0"/>
                <a:ea typeface="+mn-ea"/>
                <a:cs typeface="+mn-cs"/>
              </a:defRPr>
            </a:pPr>
            <a:r>
              <a:rPr lang="en-US" sz="1050" b="1" dirty="0">
                <a:solidFill>
                  <a:schemeClr val="bg1"/>
                </a:solidFill>
              </a:rPr>
              <a:t>Distribution of Customers by </a:t>
            </a:r>
            <a:endParaRPr lang="en-US" sz="1050" b="1" dirty="0" smtClean="0">
              <a:solidFill>
                <a:schemeClr val="bg1"/>
              </a:solidFill>
            </a:endParaRPr>
          </a:p>
          <a:p>
            <a:pPr algn="ctr" rtl="0">
              <a:defRPr sz="1050" b="1">
                <a:solidFill>
                  <a:schemeClr val="bg1"/>
                </a:solidFill>
              </a:defRPr>
            </a:pPr>
            <a:r>
              <a:rPr lang="en-US" sz="1050" b="1" dirty="0" smtClean="0">
                <a:solidFill>
                  <a:schemeClr val="bg1"/>
                </a:solidFill>
              </a:rPr>
              <a:t>Age Range and </a:t>
            </a:r>
            <a:r>
              <a:rPr lang="en-US" sz="1050" b="1" dirty="0">
                <a:solidFill>
                  <a:schemeClr val="bg1"/>
                </a:solidFill>
              </a:rPr>
              <a:t>Books Return Period</a:t>
            </a:r>
          </a:p>
        </c:rich>
      </c:tx>
      <c:layout>
        <c:manualLayout>
          <c:xMode val="edge"/>
          <c:yMode val="edge"/>
          <c:x val="0.12147308514630435"/>
          <c:y val="2.0604412318626416E-2"/>
        </c:manualLayout>
      </c:layout>
      <c:overlay val="0"/>
      <c:spPr>
        <a:solidFill>
          <a:srgbClr val="595959"/>
        </a:solidFill>
        <a:ln>
          <a:noFill/>
        </a:ln>
        <a:effectLst/>
      </c:spPr>
      <c:txPr>
        <a:bodyPr rot="0" spcFirstLastPara="1" vertOverflow="ellipsis" vert="horz" wrap="square" anchor="ctr" anchorCtr="1"/>
        <a:lstStyle/>
        <a:p>
          <a:pPr algn="ctr" rtl="0">
            <a:defRPr sz="1050" b="1" i="0" u="none" strike="noStrike" kern="1200" spc="0" baseline="0">
              <a:solidFill>
                <a:schemeClr val="bg1"/>
              </a:solidFill>
              <a:latin typeface="Corbel" panose="020B0503020204020204" pitchFamily="34" charset="0"/>
              <a:ea typeface="+mn-ea"/>
              <a:cs typeface="+mn-cs"/>
            </a:defRPr>
          </a:pPr>
          <a:endParaRPr lang="en-US"/>
        </a:p>
      </c:txPr>
    </c:title>
    <c:autoTitleDeleted val="0"/>
    <c:plotArea>
      <c:layout>
        <c:manualLayout>
          <c:layoutTarget val="inner"/>
          <c:xMode val="edge"/>
          <c:yMode val="edge"/>
          <c:x val="0.14377972116011339"/>
          <c:y val="0.16134282362109298"/>
          <c:w val="0.83272890047632475"/>
          <c:h val="0.71817111775151243"/>
        </c:manualLayout>
      </c:layout>
      <c:barChart>
        <c:barDir val="col"/>
        <c:grouping val="clustered"/>
        <c:varyColors val="0"/>
        <c:ser>
          <c:idx val="0"/>
          <c:order val="0"/>
          <c:tx>
            <c:strRef>
              <c:f>Sheet1!$B$1</c:f>
              <c:strCache>
                <c:ptCount val="1"/>
                <c:pt idx="0">
                  <c:v>&lt;30 Years</c:v>
                </c:pt>
              </c:strCache>
            </c:strRef>
          </c:tx>
          <c:spPr>
            <a:solidFill>
              <a:schemeClr val="accent6">
                <a:shade val="5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Corbel" panose="020B0503020204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&lt;=28days (Early Return)</c:v>
                </c:pt>
                <c:pt idx="1">
                  <c:v>&gt;28days (Late Return)</c:v>
                </c:pt>
              </c:strCache>
            </c:strRef>
          </c:cat>
          <c:val>
            <c:numRef>
              <c:f>Sheet1!$B$2:$B$3</c:f>
              <c:numCache>
                <c:formatCode>General</c:formatCode>
                <c:ptCount val="2"/>
                <c:pt idx="0">
                  <c:v>392</c:v>
                </c:pt>
                <c:pt idx="1">
                  <c:v>41</c:v>
                </c:pt>
              </c:numCache>
            </c:numRef>
          </c:val>
          <c:extLst>
            <c:ext xmlns:c16="http://schemas.microsoft.com/office/drawing/2014/chart" uri="{C3380CC4-5D6E-409C-BE32-E72D297353CC}">
              <c16:uniqueId val="{00000000-2F99-4A28-B598-9836DD6DF563}"/>
            </c:ext>
          </c:extLst>
        </c:ser>
        <c:ser>
          <c:idx val="1"/>
          <c:order val="1"/>
          <c:tx>
            <c:strRef>
              <c:f>Sheet1!$C$1</c:f>
              <c:strCache>
                <c:ptCount val="1"/>
                <c:pt idx="0">
                  <c:v>30-50 Years</c:v>
                </c:pt>
              </c:strCache>
            </c:strRef>
          </c:tx>
          <c:spPr>
            <a:solidFill>
              <a:schemeClr val="accent6">
                <a:shade val="8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Corbel" panose="020B0503020204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&lt;=28days (Early Return)</c:v>
                </c:pt>
                <c:pt idx="1">
                  <c:v>&gt;28days (Late Return)</c:v>
                </c:pt>
              </c:strCache>
            </c:strRef>
          </c:cat>
          <c:val>
            <c:numRef>
              <c:f>Sheet1!$C$2:$C$3</c:f>
              <c:numCache>
                <c:formatCode>General</c:formatCode>
                <c:ptCount val="2"/>
                <c:pt idx="0">
                  <c:v>397</c:v>
                </c:pt>
                <c:pt idx="1">
                  <c:v>35</c:v>
                </c:pt>
              </c:numCache>
            </c:numRef>
          </c:val>
          <c:extLst>
            <c:ext xmlns:c16="http://schemas.microsoft.com/office/drawing/2014/chart" uri="{C3380CC4-5D6E-409C-BE32-E72D297353CC}">
              <c16:uniqueId val="{00000001-2F99-4A28-B598-9836DD6DF563}"/>
            </c:ext>
          </c:extLst>
        </c:ser>
        <c:ser>
          <c:idx val="2"/>
          <c:order val="2"/>
          <c:tx>
            <c:strRef>
              <c:f>Sheet1!$D$1</c:f>
              <c:strCache>
                <c:ptCount val="1"/>
                <c:pt idx="0">
                  <c:v>&gt; 50 Years</c:v>
                </c:pt>
              </c:strCache>
            </c:strRef>
          </c:tx>
          <c:spPr>
            <a:solidFill>
              <a:schemeClr val="accent6">
                <a:tint val="8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Corbel" panose="020B0503020204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&lt;=28days (Early Return)</c:v>
                </c:pt>
                <c:pt idx="1">
                  <c:v>&gt;28days (Late Return)</c:v>
                </c:pt>
              </c:strCache>
            </c:strRef>
          </c:cat>
          <c:val>
            <c:numRef>
              <c:f>Sheet1!$D$2:$D$3</c:f>
              <c:numCache>
                <c:formatCode>General</c:formatCode>
                <c:ptCount val="2"/>
                <c:pt idx="0">
                  <c:v>335</c:v>
                </c:pt>
                <c:pt idx="1">
                  <c:v>42</c:v>
                </c:pt>
              </c:numCache>
            </c:numRef>
          </c:val>
          <c:extLst>
            <c:ext xmlns:c16="http://schemas.microsoft.com/office/drawing/2014/chart" uri="{C3380CC4-5D6E-409C-BE32-E72D297353CC}">
              <c16:uniqueId val="{00000002-2F99-4A28-B598-9836DD6DF563}"/>
            </c:ext>
          </c:extLst>
        </c:ser>
        <c:ser>
          <c:idx val="3"/>
          <c:order val="3"/>
          <c:tx>
            <c:strRef>
              <c:f>Sheet1!$E$1</c:f>
              <c:strCache>
                <c:ptCount val="1"/>
                <c:pt idx="0">
                  <c:v>Undefined</c:v>
                </c:pt>
              </c:strCache>
            </c:strRef>
          </c:tx>
          <c:spPr>
            <a:solidFill>
              <a:schemeClr val="accent6">
                <a:tint val="5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Corbel" panose="020B0503020204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&lt;=28days (Early Return)</c:v>
                </c:pt>
                <c:pt idx="1">
                  <c:v>&gt;28days (Late Return)</c:v>
                </c:pt>
              </c:strCache>
            </c:strRef>
          </c:cat>
          <c:val>
            <c:numRef>
              <c:f>Sheet1!$E$2:$E$3</c:f>
              <c:numCache>
                <c:formatCode>General</c:formatCode>
                <c:ptCount val="2"/>
                <c:pt idx="0">
                  <c:v>194</c:v>
                </c:pt>
                <c:pt idx="1">
                  <c:v>14</c:v>
                </c:pt>
              </c:numCache>
            </c:numRef>
          </c:val>
          <c:extLst>
            <c:ext xmlns:c16="http://schemas.microsoft.com/office/drawing/2014/chart" uri="{C3380CC4-5D6E-409C-BE32-E72D297353CC}">
              <c16:uniqueId val="{00000003-2F99-4A28-B598-9836DD6DF563}"/>
            </c:ext>
          </c:extLst>
        </c:ser>
        <c:dLbls>
          <c:dLblPos val="outEnd"/>
          <c:showLegendKey val="0"/>
          <c:showVal val="1"/>
          <c:showCatName val="0"/>
          <c:showSerName val="0"/>
          <c:showPercent val="0"/>
          <c:showBubbleSize val="0"/>
        </c:dLbls>
        <c:gapWidth val="219"/>
        <c:overlap val="-27"/>
        <c:axId val="1602163344"/>
        <c:axId val="1602156816"/>
      </c:barChart>
      <c:catAx>
        <c:axId val="1602163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Corbel" panose="020B0503020204020204" pitchFamily="34" charset="0"/>
                <a:ea typeface="+mn-ea"/>
                <a:cs typeface="+mn-cs"/>
              </a:defRPr>
            </a:pPr>
            <a:endParaRPr lang="en-US"/>
          </a:p>
        </c:txPr>
        <c:crossAx val="1602156816"/>
        <c:crosses val="autoZero"/>
        <c:auto val="1"/>
        <c:lblAlgn val="ctr"/>
        <c:lblOffset val="100"/>
        <c:noMultiLvlLbl val="0"/>
      </c:catAx>
      <c:valAx>
        <c:axId val="16021568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Corbel" panose="020B0503020204020204" pitchFamily="34" charset="0"/>
                <a:ea typeface="+mn-ea"/>
                <a:cs typeface="+mn-cs"/>
              </a:defRPr>
            </a:pPr>
            <a:endParaRPr lang="en-US"/>
          </a:p>
        </c:txPr>
        <c:crossAx val="1602163344"/>
        <c:crosses val="autoZero"/>
        <c:crossBetween val="between"/>
      </c:valAx>
      <c:spPr>
        <a:noFill/>
        <a:ln>
          <a:noFill/>
        </a:ln>
        <a:effectLst/>
      </c:spPr>
    </c:plotArea>
    <c:legend>
      <c:legendPos val="r"/>
      <c:layout>
        <c:manualLayout>
          <c:xMode val="edge"/>
          <c:yMode val="edge"/>
          <c:x val="0.61815573720269013"/>
          <c:y val="2.1732517413026797E-2"/>
          <c:w val="0.34660719525196698"/>
          <c:h val="0.26505061736173208"/>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Corbel" panose="020B0503020204020204" pitchFamily="34" charset="0"/>
              <a:ea typeface="+mn-ea"/>
              <a:cs typeface="+mn-cs"/>
            </a:defRPr>
          </a:pPr>
          <a:endParaRPr lang="en-US"/>
        </a:p>
      </c:txPr>
    </c:legend>
    <c:plotVisOnly val="1"/>
    <c:dispBlanksAs val="gap"/>
    <c:showDLblsOverMax val="0"/>
  </c:chart>
  <c:spPr>
    <a:noFill/>
    <a:ln>
      <a:noFill/>
    </a:ln>
    <a:effectLst/>
  </c:spPr>
  <c:txPr>
    <a:bodyPr/>
    <a:lstStyle/>
    <a:p>
      <a:pPr>
        <a:defRPr sz="1100">
          <a:latin typeface="Corbel" panose="020B0503020204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 id="19">
  <a:schemeClr val="accent6"/>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BB15BE-06DF-48A8-831B-E8B537469839}" type="datetimeFigureOut">
              <a:rPr lang="en-US" smtClean="0"/>
              <a:t>9/20/2021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61977-2ABF-48CA-B862-4835CB33917C}" type="slidenum">
              <a:rPr lang="en-US" smtClean="0"/>
              <a:t>‹#›</a:t>
            </a:fld>
            <a:endParaRPr lang="en-US"/>
          </a:p>
        </p:txBody>
      </p:sp>
    </p:spTree>
    <p:extLst>
      <p:ext uri="{BB962C8B-B14F-4D97-AF65-F5344CB8AC3E}">
        <p14:creationId xmlns:p14="http://schemas.microsoft.com/office/powerpoint/2010/main" val="2967158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59679A-5BAB-426D-A7FE-68F3C2ED4E4E}"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527AD-57D1-464D-9E0A-67E38AE45A21}" type="slidenum">
              <a:rPr lang="en-US" smtClean="0"/>
              <a:t>‹#›</a:t>
            </a:fld>
            <a:endParaRPr lang="en-US"/>
          </a:p>
        </p:txBody>
      </p:sp>
    </p:spTree>
    <p:extLst>
      <p:ext uri="{BB962C8B-B14F-4D97-AF65-F5344CB8AC3E}">
        <p14:creationId xmlns:p14="http://schemas.microsoft.com/office/powerpoint/2010/main" val="3905478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59679A-5BAB-426D-A7FE-68F3C2ED4E4E}"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527AD-57D1-464D-9E0A-67E38AE45A21}" type="slidenum">
              <a:rPr lang="en-US" smtClean="0"/>
              <a:t>‹#›</a:t>
            </a:fld>
            <a:endParaRPr lang="en-US"/>
          </a:p>
        </p:txBody>
      </p:sp>
    </p:spTree>
    <p:extLst>
      <p:ext uri="{BB962C8B-B14F-4D97-AF65-F5344CB8AC3E}">
        <p14:creationId xmlns:p14="http://schemas.microsoft.com/office/powerpoint/2010/main" val="1837209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59679A-5BAB-426D-A7FE-68F3C2ED4E4E}"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527AD-57D1-464D-9E0A-67E38AE45A21}" type="slidenum">
              <a:rPr lang="en-US" smtClean="0"/>
              <a:t>‹#›</a:t>
            </a:fld>
            <a:endParaRPr lang="en-US"/>
          </a:p>
        </p:txBody>
      </p:sp>
    </p:spTree>
    <p:extLst>
      <p:ext uri="{BB962C8B-B14F-4D97-AF65-F5344CB8AC3E}">
        <p14:creationId xmlns:p14="http://schemas.microsoft.com/office/powerpoint/2010/main" val="34854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59679A-5BAB-426D-A7FE-68F3C2ED4E4E}"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527AD-57D1-464D-9E0A-67E38AE45A21}" type="slidenum">
              <a:rPr lang="en-US" smtClean="0"/>
              <a:t>‹#›</a:t>
            </a:fld>
            <a:endParaRPr lang="en-US"/>
          </a:p>
        </p:txBody>
      </p:sp>
    </p:spTree>
    <p:extLst>
      <p:ext uri="{BB962C8B-B14F-4D97-AF65-F5344CB8AC3E}">
        <p14:creationId xmlns:p14="http://schemas.microsoft.com/office/powerpoint/2010/main" val="1757304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59679A-5BAB-426D-A7FE-68F3C2ED4E4E}"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527AD-57D1-464D-9E0A-67E38AE45A21}" type="slidenum">
              <a:rPr lang="en-US" smtClean="0"/>
              <a:t>‹#›</a:t>
            </a:fld>
            <a:endParaRPr lang="en-US"/>
          </a:p>
        </p:txBody>
      </p:sp>
    </p:spTree>
    <p:extLst>
      <p:ext uri="{BB962C8B-B14F-4D97-AF65-F5344CB8AC3E}">
        <p14:creationId xmlns:p14="http://schemas.microsoft.com/office/powerpoint/2010/main" val="1263567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59679A-5BAB-426D-A7FE-68F3C2ED4E4E}"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E527AD-57D1-464D-9E0A-67E38AE45A21}" type="slidenum">
              <a:rPr lang="en-US" smtClean="0"/>
              <a:t>‹#›</a:t>
            </a:fld>
            <a:endParaRPr lang="en-US"/>
          </a:p>
        </p:txBody>
      </p:sp>
    </p:spTree>
    <p:extLst>
      <p:ext uri="{BB962C8B-B14F-4D97-AF65-F5344CB8AC3E}">
        <p14:creationId xmlns:p14="http://schemas.microsoft.com/office/powerpoint/2010/main" val="1986183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59679A-5BAB-426D-A7FE-68F3C2ED4E4E}" type="datetimeFigureOut">
              <a:rPr lang="en-US" smtClean="0"/>
              <a:t>9/20/2021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E527AD-57D1-464D-9E0A-67E38AE45A21}" type="slidenum">
              <a:rPr lang="en-US" smtClean="0"/>
              <a:t>‹#›</a:t>
            </a:fld>
            <a:endParaRPr lang="en-US"/>
          </a:p>
        </p:txBody>
      </p:sp>
    </p:spTree>
    <p:extLst>
      <p:ext uri="{BB962C8B-B14F-4D97-AF65-F5344CB8AC3E}">
        <p14:creationId xmlns:p14="http://schemas.microsoft.com/office/powerpoint/2010/main" val="2798103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59679A-5BAB-426D-A7FE-68F3C2ED4E4E}" type="datetimeFigureOut">
              <a:rPr lang="en-US" smtClean="0"/>
              <a:t>9/20/2021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E527AD-57D1-464D-9E0A-67E38AE45A21}" type="slidenum">
              <a:rPr lang="en-US" smtClean="0"/>
              <a:t>‹#›</a:t>
            </a:fld>
            <a:endParaRPr lang="en-US"/>
          </a:p>
        </p:txBody>
      </p:sp>
    </p:spTree>
    <p:extLst>
      <p:ext uri="{BB962C8B-B14F-4D97-AF65-F5344CB8AC3E}">
        <p14:creationId xmlns:p14="http://schemas.microsoft.com/office/powerpoint/2010/main" val="1271045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9679A-5BAB-426D-A7FE-68F3C2ED4E4E}" type="datetimeFigureOut">
              <a:rPr lang="en-US" smtClean="0"/>
              <a:t>9/20/2021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E527AD-57D1-464D-9E0A-67E38AE45A21}" type="slidenum">
              <a:rPr lang="en-US" smtClean="0"/>
              <a:t>‹#›</a:t>
            </a:fld>
            <a:endParaRPr lang="en-US"/>
          </a:p>
        </p:txBody>
      </p:sp>
    </p:spTree>
    <p:extLst>
      <p:ext uri="{BB962C8B-B14F-4D97-AF65-F5344CB8AC3E}">
        <p14:creationId xmlns:p14="http://schemas.microsoft.com/office/powerpoint/2010/main" val="4278336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59679A-5BAB-426D-A7FE-68F3C2ED4E4E}"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E527AD-57D1-464D-9E0A-67E38AE45A21}" type="slidenum">
              <a:rPr lang="en-US" smtClean="0"/>
              <a:t>‹#›</a:t>
            </a:fld>
            <a:endParaRPr lang="en-US"/>
          </a:p>
        </p:txBody>
      </p:sp>
    </p:spTree>
    <p:extLst>
      <p:ext uri="{BB962C8B-B14F-4D97-AF65-F5344CB8AC3E}">
        <p14:creationId xmlns:p14="http://schemas.microsoft.com/office/powerpoint/2010/main" val="3766525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59679A-5BAB-426D-A7FE-68F3C2ED4E4E}"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E527AD-57D1-464D-9E0A-67E38AE45A21}" type="slidenum">
              <a:rPr lang="en-US" smtClean="0"/>
              <a:t>‹#›</a:t>
            </a:fld>
            <a:endParaRPr lang="en-US"/>
          </a:p>
        </p:txBody>
      </p:sp>
    </p:spTree>
    <p:extLst>
      <p:ext uri="{BB962C8B-B14F-4D97-AF65-F5344CB8AC3E}">
        <p14:creationId xmlns:p14="http://schemas.microsoft.com/office/powerpoint/2010/main" val="1043109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userDrawn="1">
            <p:custDataLst>
              <p:tags r:id="rId14"/>
            </p:custDataLst>
            <p:extLst>
              <p:ext uri="{D42A27DB-BD31-4B8C-83A1-F6EECF244321}">
                <p14:modId xmlns:p14="http://schemas.microsoft.com/office/powerpoint/2010/main" val="17307015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6" name="think-cell Slide" r:id="rId15" imgW="444" imgH="443" progId="TCLayout.ActiveDocument.1">
                  <p:embed/>
                </p:oleObj>
              </mc:Choice>
              <mc:Fallback>
                <p:oleObj name="think-cell Slide" r:id="rId15" imgW="444" imgH="443" progId="TCLayout.ActiveDocument.1">
                  <p:embed/>
                  <p:pic>
                    <p:nvPicPr>
                      <p:cNvPr id="0" name=""/>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59679A-5BAB-426D-A7FE-68F3C2ED4E4E}" type="datetimeFigureOut">
              <a:rPr lang="en-US" smtClean="0"/>
              <a:t>9/20/2021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E527AD-57D1-464D-9E0A-67E38AE45A21}" type="slidenum">
              <a:rPr lang="en-US" smtClean="0"/>
              <a:t>‹#›</a:t>
            </a:fld>
            <a:endParaRPr lang="en-US"/>
          </a:p>
        </p:txBody>
      </p:sp>
    </p:spTree>
    <p:extLst>
      <p:ext uri="{BB962C8B-B14F-4D97-AF65-F5344CB8AC3E}">
        <p14:creationId xmlns:p14="http://schemas.microsoft.com/office/powerpoint/2010/main" val="1505245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6" Type="http://schemas.openxmlformats.org/officeDocument/2006/relationships/tags" Target="../tags/tag28.xml"/><Relationship Id="rId21" Type="http://schemas.openxmlformats.org/officeDocument/2006/relationships/tags" Target="../tags/tag23.xml"/><Relationship Id="rId42" Type="http://schemas.openxmlformats.org/officeDocument/2006/relationships/tags" Target="../tags/tag44.xml"/><Relationship Id="rId47" Type="http://schemas.openxmlformats.org/officeDocument/2006/relationships/tags" Target="../tags/tag49.xml"/><Relationship Id="rId63" Type="http://schemas.openxmlformats.org/officeDocument/2006/relationships/chart" Target="../charts/chart1.xml"/><Relationship Id="rId68" Type="http://schemas.openxmlformats.org/officeDocument/2006/relationships/image" Target="../media/image6.png"/><Relationship Id="rId2" Type="http://schemas.openxmlformats.org/officeDocument/2006/relationships/tags" Target="../tags/tag4.xml"/><Relationship Id="rId16" Type="http://schemas.openxmlformats.org/officeDocument/2006/relationships/tags" Target="../tags/tag18.xml"/><Relationship Id="rId29" Type="http://schemas.openxmlformats.org/officeDocument/2006/relationships/tags" Target="../tags/tag31.xml"/><Relationship Id="rId11" Type="http://schemas.openxmlformats.org/officeDocument/2006/relationships/tags" Target="../tags/tag13.xml"/><Relationship Id="rId24" Type="http://schemas.openxmlformats.org/officeDocument/2006/relationships/tags" Target="../tags/tag26.xml"/><Relationship Id="rId32" Type="http://schemas.openxmlformats.org/officeDocument/2006/relationships/tags" Target="../tags/tag34.xml"/><Relationship Id="rId37" Type="http://schemas.openxmlformats.org/officeDocument/2006/relationships/tags" Target="../tags/tag39.xml"/><Relationship Id="rId40" Type="http://schemas.openxmlformats.org/officeDocument/2006/relationships/tags" Target="../tags/tag42.xml"/><Relationship Id="rId45" Type="http://schemas.openxmlformats.org/officeDocument/2006/relationships/tags" Target="../tags/tag47.xml"/><Relationship Id="rId53" Type="http://schemas.openxmlformats.org/officeDocument/2006/relationships/tags" Target="../tags/tag55.xml"/><Relationship Id="rId58" Type="http://schemas.openxmlformats.org/officeDocument/2006/relationships/tags" Target="../tags/tag60.xml"/><Relationship Id="rId66" Type="http://schemas.openxmlformats.org/officeDocument/2006/relationships/image" Target="../media/image4.png"/><Relationship Id="rId74" Type="http://schemas.openxmlformats.org/officeDocument/2006/relationships/chart" Target="../charts/chart9.xml"/><Relationship Id="rId5" Type="http://schemas.openxmlformats.org/officeDocument/2006/relationships/tags" Target="../tags/tag7.xml"/><Relationship Id="rId61" Type="http://schemas.openxmlformats.org/officeDocument/2006/relationships/oleObject" Target="../embeddings/oleObject3.bin"/><Relationship Id="rId19" Type="http://schemas.openxmlformats.org/officeDocument/2006/relationships/tags" Target="../tags/tag21.xml"/><Relationship Id="rId14" Type="http://schemas.openxmlformats.org/officeDocument/2006/relationships/tags" Target="../tags/tag16.xml"/><Relationship Id="rId22" Type="http://schemas.openxmlformats.org/officeDocument/2006/relationships/tags" Target="../tags/tag24.xml"/><Relationship Id="rId27" Type="http://schemas.openxmlformats.org/officeDocument/2006/relationships/tags" Target="../tags/tag29.xml"/><Relationship Id="rId30" Type="http://schemas.openxmlformats.org/officeDocument/2006/relationships/tags" Target="../tags/tag32.xml"/><Relationship Id="rId35" Type="http://schemas.openxmlformats.org/officeDocument/2006/relationships/tags" Target="../tags/tag37.xml"/><Relationship Id="rId43" Type="http://schemas.openxmlformats.org/officeDocument/2006/relationships/tags" Target="../tags/tag45.xml"/><Relationship Id="rId48" Type="http://schemas.openxmlformats.org/officeDocument/2006/relationships/tags" Target="../tags/tag50.xml"/><Relationship Id="rId56" Type="http://schemas.openxmlformats.org/officeDocument/2006/relationships/tags" Target="../tags/tag58.xml"/><Relationship Id="rId64" Type="http://schemas.openxmlformats.org/officeDocument/2006/relationships/chart" Target="../charts/chart2.xml"/><Relationship Id="rId69" Type="http://schemas.openxmlformats.org/officeDocument/2006/relationships/chart" Target="../charts/chart4.xml"/><Relationship Id="rId8" Type="http://schemas.openxmlformats.org/officeDocument/2006/relationships/tags" Target="../tags/tag10.xml"/><Relationship Id="rId51" Type="http://schemas.openxmlformats.org/officeDocument/2006/relationships/tags" Target="../tags/tag53.xml"/><Relationship Id="rId72" Type="http://schemas.openxmlformats.org/officeDocument/2006/relationships/chart" Target="../charts/chart7.xml"/><Relationship Id="rId3" Type="http://schemas.openxmlformats.org/officeDocument/2006/relationships/tags" Target="../tags/tag5.xml"/><Relationship Id="rId12" Type="http://schemas.openxmlformats.org/officeDocument/2006/relationships/tags" Target="../tags/tag14.xml"/><Relationship Id="rId17" Type="http://schemas.openxmlformats.org/officeDocument/2006/relationships/tags" Target="../tags/tag19.xml"/><Relationship Id="rId25" Type="http://schemas.openxmlformats.org/officeDocument/2006/relationships/tags" Target="../tags/tag27.xml"/><Relationship Id="rId33" Type="http://schemas.openxmlformats.org/officeDocument/2006/relationships/tags" Target="../tags/tag35.xml"/><Relationship Id="rId38" Type="http://schemas.openxmlformats.org/officeDocument/2006/relationships/tags" Target="../tags/tag40.xml"/><Relationship Id="rId46" Type="http://schemas.openxmlformats.org/officeDocument/2006/relationships/tags" Target="../tags/tag48.xml"/><Relationship Id="rId59" Type="http://schemas.openxmlformats.org/officeDocument/2006/relationships/slideLayout" Target="../slideLayouts/slideLayout2.xml"/><Relationship Id="rId67" Type="http://schemas.openxmlformats.org/officeDocument/2006/relationships/image" Target="../media/image5.png"/><Relationship Id="rId20" Type="http://schemas.openxmlformats.org/officeDocument/2006/relationships/tags" Target="../tags/tag22.xml"/><Relationship Id="rId41" Type="http://schemas.openxmlformats.org/officeDocument/2006/relationships/tags" Target="../tags/tag43.xml"/><Relationship Id="rId54" Type="http://schemas.openxmlformats.org/officeDocument/2006/relationships/tags" Target="../tags/tag56.xml"/><Relationship Id="rId62" Type="http://schemas.openxmlformats.org/officeDocument/2006/relationships/image" Target="../media/image1.emf"/><Relationship Id="rId70" Type="http://schemas.openxmlformats.org/officeDocument/2006/relationships/chart" Target="../charts/chart5.xml"/><Relationship Id="rId1" Type="http://schemas.openxmlformats.org/officeDocument/2006/relationships/vmlDrawing" Target="../drawings/vmlDrawing3.vml"/><Relationship Id="rId6" Type="http://schemas.openxmlformats.org/officeDocument/2006/relationships/tags" Target="../tags/tag8.xml"/><Relationship Id="rId15" Type="http://schemas.openxmlformats.org/officeDocument/2006/relationships/tags" Target="../tags/tag17.xml"/><Relationship Id="rId23" Type="http://schemas.openxmlformats.org/officeDocument/2006/relationships/tags" Target="../tags/tag25.xml"/><Relationship Id="rId28" Type="http://schemas.openxmlformats.org/officeDocument/2006/relationships/tags" Target="../tags/tag30.xml"/><Relationship Id="rId36" Type="http://schemas.openxmlformats.org/officeDocument/2006/relationships/tags" Target="../tags/tag38.xml"/><Relationship Id="rId49" Type="http://schemas.openxmlformats.org/officeDocument/2006/relationships/tags" Target="../tags/tag51.xml"/><Relationship Id="rId57" Type="http://schemas.openxmlformats.org/officeDocument/2006/relationships/tags" Target="../tags/tag59.xml"/><Relationship Id="rId10" Type="http://schemas.openxmlformats.org/officeDocument/2006/relationships/tags" Target="../tags/tag12.xml"/><Relationship Id="rId31" Type="http://schemas.openxmlformats.org/officeDocument/2006/relationships/tags" Target="../tags/tag33.xml"/><Relationship Id="rId44" Type="http://schemas.openxmlformats.org/officeDocument/2006/relationships/tags" Target="../tags/tag46.xml"/><Relationship Id="rId52" Type="http://schemas.openxmlformats.org/officeDocument/2006/relationships/tags" Target="../tags/tag54.xml"/><Relationship Id="rId60" Type="http://schemas.openxmlformats.org/officeDocument/2006/relationships/image" Target="../media/image3.png"/><Relationship Id="rId65" Type="http://schemas.openxmlformats.org/officeDocument/2006/relationships/chart" Target="../charts/chart3.xml"/><Relationship Id="rId73" Type="http://schemas.openxmlformats.org/officeDocument/2006/relationships/chart" Target="../charts/chart8.xml"/><Relationship Id="rId4" Type="http://schemas.openxmlformats.org/officeDocument/2006/relationships/tags" Target="../tags/tag6.xml"/><Relationship Id="rId9" Type="http://schemas.openxmlformats.org/officeDocument/2006/relationships/tags" Target="../tags/tag11.xml"/><Relationship Id="rId13" Type="http://schemas.openxmlformats.org/officeDocument/2006/relationships/tags" Target="../tags/tag15.xml"/><Relationship Id="rId18" Type="http://schemas.openxmlformats.org/officeDocument/2006/relationships/tags" Target="../tags/tag20.xml"/><Relationship Id="rId39" Type="http://schemas.openxmlformats.org/officeDocument/2006/relationships/tags" Target="../tags/tag41.xml"/><Relationship Id="rId34" Type="http://schemas.openxmlformats.org/officeDocument/2006/relationships/tags" Target="../tags/tag36.xml"/><Relationship Id="rId50" Type="http://schemas.openxmlformats.org/officeDocument/2006/relationships/tags" Target="../tags/tag52.xml"/><Relationship Id="rId55" Type="http://schemas.openxmlformats.org/officeDocument/2006/relationships/tags" Target="../tags/tag57.xml"/><Relationship Id="rId7" Type="http://schemas.openxmlformats.org/officeDocument/2006/relationships/tags" Target="../tags/tag9.xml"/><Relationship Id="rId71" Type="http://schemas.openxmlformats.org/officeDocument/2006/relationships/chart" Target="../charts/chart6.xml"/></Relationships>
</file>

<file path=ppt/slides/_rels/slide3.xml.rels><?xml version="1.0" encoding="UTF-8" standalone="yes"?>
<Relationships xmlns="http://schemas.openxmlformats.org/package/2006/relationships"><Relationship Id="rId13" Type="http://schemas.openxmlformats.org/officeDocument/2006/relationships/tags" Target="../tags/tag72.xml"/><Relationship Id="rId18" Type="http://schemas.openxmlformats.org/officeDocument/2006/relationships/tags" Target="../tags/tag77.xml"/><Relationship Id="rId26" Type="http://schemas.openxmlformats.org/officeDocument/2006/relationships/tags" Target="../tags/tag85.xml"/><Relationship Id="rId39" Type="http://schemas.openxmlformats.org/officeDocument/2006/relationships/tags" Target="../tags/tag98.xml"/><Relationship Id="rId21" Type="http://schemas.openxmlformats.org/officeDocument/2006/relationships/tags" Target="../tags/tag80.xml"/><Relationship Id="rId34" Type="http://schemas.openxmlformats.org/officeDocument/2006/relationships/tags" Target="../tags/tag93.xml"/><Relationship Id="rId42" Type="http://schemas.openxmlformats.org/officeDocument/2006/relationships/tags" Target="../tags/tag101.xml"/><Relationship Id="rId47" Type="http://schemas.openxmlformats.org/officeDocument/2006/relationships/tags" Target="../tags/tag106.xml"/><Relationship Id="rId50" Type="http://schemas.openxmlformats.org/officeDocument/2006/relationships/oleObject" Target="../embeddings/oleObject4.bin"/><Relationship Id="rId55" Type="http://schemas.openxmlformats.org/officeDocument/2006/relationships/chart" Target="../charts/chart13.xml"/><Relationship Id="rId7" Type="http://schemas.openxmlformats.org/officeDocument/2006/relationships/tags" Target="../tags/tag66.xml"/><Relationship Id="rId2" Type="http://schemas.openxmlformats.org/officeDocument/2006/relationships/tags" Target="../tags/tag61.xml"/><Relationship Id="rId16" Type="http://schemas.openxmlformats.org/officeDocument/2006/relationships/tags" Target="../tags/tag75.xml"/><Relationship Id="rId29" Type="http://schemas.openxmlformats.org/officeDocument/2006/relationships/tags" Target="../tags/tag88.xml"/><Relationship Id="rId11" Type="http://schemas.openxmlformats.org/officeDocument/2006/relationships/tags" Target="../tags/tag70.xml"/><Relationship Id="rId24" Type="http://schemas.openxmlformats.org/officeDocument/2006/relationships/tags" Target="../tags/tag83.xml"/><Relationship Id="rId32" Type="http://schemas.openxmlformats.org/officeDocument/2006/relationships/tags" Target="../tags/tag91.xml"/><Relationship Id="rId37" Type="http://schemas.openxmlformats.org/officeDocument/2006/relationships/tags" Target="../tags/tag96.xml"/><Relationship Id="rId40" Type="http://schemas.openxmlformats.org/officeDocument/2006/relationships/tags" Target="../tags/tag99.xml"/><Relationship Id="rId45" Type="http://schemas.openxmlformats.org/officeDocument/2006/relationships/tags" Target="../tags/tag104.xml"/><Relationship Id="rId53" Type="http://schemas.openxmlformats.org/officeDocument/2006/relationships/chart" Target="../charts/chart11.xml"/><Relationship Id="rId5" Type="http://schemas.openxmlformats.org/officeDocument/2006/relationships/tags" Target="../tags/tag64.xml"/><Relationship Id="rId10" Type="http://schemas.openxmlformats.org/officeDocument/2006/relationships/tags" Target="../tags/tag69.xml"/><Relationship Id="rId19" Type="http://schemas.openxmlformats.org/officeDocument/2006/relationships/tags" Target="../tags/tag78.xml"/><Relationship Id="rId31" Type="http://schemas.openxmlformats.org/officeDocument/2006/relationships/tags" Target="../tags/tag90.xml"/><Relationship Id="rId44" Type="http://schemas.openxmlformats.org/officeDocument/2006/relationships/tags" Target="../tags/tag103.xml"/><Relationship Id="rId52" Type="http://schemas.openxmlformats.org/officeDocument/2006/relationships/chart" Target="../charts/chart10.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 Id="rId22" Type="http://schemas.openxmlformats.org/officeDocument/2006/relationships/tags" Target="../tags/tag81.xml"/><Relationship Id="rId27" Type="http://schemas.openxmlformats.org/officeDocument/2006/relationships/tags" Target="../tags/tag86.xml"/><Relationship Id="rId30" Type="http://schemas.openxmlformats.org/officeDocument/2006/relationships/tags" Target="../tags/tag89.xml"/><Relationship Id="rId35" Type="http://schemas.openxmlformats.org/officeDocument/2006/relationships/tags" Target="../tags/tag94.xml"/><Relationship Id="rId43" Type="http://schemas.openxmlformats.org/officeDocument/2006/relationships/tags" Target="../tags/tag102.xml"/><Relationship Id="rId48" Type="http://schemas.openxmlformats.org/officeDocument/2006/relationships/slideLayout" Target="../slideLayouts/slideLayout2.xml"/><Relationship Id="rId8" Type="http://schemas.openxmlformats.org/officeDocument/2006/relationships/tags" Target="../tags/tag67.xml"/><Relationship Id="rId51" Type="http://schemas.openxmlformats.org/officeDocument/2006/relationships/image" Target="../media/image1.emf"/><Relationship Id="rId3" Type="http://schemas.openxmlformats.org/officeDocument/2006/relationships/tags" Target="../tags/tag62.xml"/><Relationship Id="rId12" Type="http://schemas.openxmlformats.org/officeDocument/2006/relationships/tags" Target="../tags/tag71.xml"/><Relationship Id="rId17" Type="http://schemas.openxmlformats.org/officeDocument/2006/relationships/tags" Target="../tags/tag76.xml"/><Relationship Id="rId25" Type="http://schemas.openxmlformats.org/officeDocument/2006/relationships/tags" Target="../tags/tag84.xml"/><Relationship Id="rId33" Type="http://schemas.openxmlformats.org/officeDocument/2006/relationships/tags" Target="../tags/tag92.xml"/><Relationship Id="rId38" Type="http://schemas.openxmlformats.org/officeDocument/2006/relationships/tags" Target="../tags/tag97.xml"/><Relationship Id="rId46" Type="http://schemas.openxmlformats.org/officeDocument/2006/relationships/tags" Target="../tags/tag105.xml"/><Relationship Id="rId20" Type="http://schemas.openxmlformats.org/officeDocument/2006/relationships/tags" Target="../tags/tag79.xml"/><Relationship Id="rId41" Type="http://schemas.openxmlformats.org/officeDocument/2006/relationships/tags" Target="../tags/tag100.xml"/><Relationship Id="rId54" Type="http://schemas.openxmlformats.org/officeDocument/2006/relationships/chart" Target="../charts/chart12.xml"/><Relationship Id="rId1" Type="http://schemas.openxmlformats.org/officeDocument/2006/relationships/vmlDrawing" Target="../drawings/vmlDrawing4.vml"/><Relationship Id="rId6" Type="http://schemas.openxmlformats.org/officeDocument/2006/relationships/tags" Target="../tags/tag65.xml"/><Relationship Id="rId15" Type="http://schemas.openxmlformats.org/officeDocument/2006/relationships/tags" Target="../tags/tag74.xml"/><Relationship Id="rId23" Type="http://schemas.openxmlformats.org/officeDocument/2006/relationships/tags" Target="../tags/tag82.xml"/><Relationship Id="rId28" Type="http://schemas.openxmlformats.org/officeDocument/2006/relationships/tags" Target="../tags/tag87.xml"/><Relationship Id="rId36" Type="http://schemas.openxmlformats.org/officeDocument/2006/relationships/tags" Target="../tags/tag95.xml"/><Relationship Id="rId4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7.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8.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5649092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46" name="think-cell Slide" r:id="rId5" imgW="444" imgH="443" progId="TCLayout.ActiveDocument.1">
                  <p:embed/>
                </p:oleObj>
              </mc:Choice>
              <mc:Fallback>
                <p:oleObj name="think-cell Slide" r:id="rId5" imgW="444" imgH="44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244289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60">
            <a:lum/>
          </a:blip>
          <a:srcRect/>
          <a:stretch>
            <a:fillRect/>
          </a:stretch>
        </a:blip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077868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86" name="think-cell Slide" r:id="rId61" imgW="444" imgH="443" progId="TCLayout.ActiveDocument.1">
                  <p:embed/>
                </p:oleObj>
              </mc:Choice>
              <mc:Fallback>
                <p:oleObj name="think-cell Slide" r:id="rId61" imgW="444" imgH="443" progId="TCLayout.ActiveDocument.1">
                  <p:embed/>
                  <p:pic>
                    <p:nvPicPr>
                      <p:cNvPr id="0" name=""/>
                      <p:cNvPicPr/>
                      <p:nvPr/>
                    </p:nvPicPr>
                    <p:blipFill>
                      <a:blip r:embed="rId62"/>
                      <a:stretch>
                        <a:fillRect/>
                      </a:stretch>
                    </p:blipFill>
                    <p:spPr>
                      <a:xfrm>
                        <a:off x="1588" y="1588"/>
                        <a:ext cx="1588" cy="1588"/>
                      </a:xfrm>
                      <a:prstGeom prst="rect">
                        <a:avLst/>
                      </a:prstGeom>
                    </p:spPr>
                  </p:pic>
                </p:oleObj>
              </mc:Fallback>
            </mc:AlternateContent>
          </a:graphicData>
        </a:graphic>
      </p:graphicFrame>
      <p:cxnSp>
        <p:nvCxnSpPr>
          <p:cNvPr id="546" name="Elbow Connector 545"/>
          <p:cNvCxnSpPr/>
          <p:nvPr/>
        </p:nvCxnSpPr>
        <p:spPr>
          <a:xfrm>
            <a:off x="8452219" y="1684931"/>
            <a:ext cx="327782" cy="18153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aphicFrame>
        <p:nvGraphicFramePr>
          <p:cNvPr id="607" name="Chart 606"/>
          <p:cNvGraphicFramePr/>
          <p:nvPr>
            <p:custDataLst>
              <p:tags r:id="rId3"/>
            </p:custDataLst>
            <p:extLst>
              <p:ext uri="{D42A27DB-BD31-4B8C-83A1-F6EECF244321}">
                <p14:modId xmlns:p14="http://schemas.microsoft.com/office/powerpoint/2010/main" val="2531179350"/>
              </p:ext>
            </p:extLst>
          </p:nvPr>
        </p:nvGraphicFramePr>
        <p:xfrm>
          <a:off x="877888" y="1317625"/>
          <a:ext cx="1936750" cy="708025"/>
        </p:xfrm>
        <a:graphic>
          <a:graphicData uri="http://schemas.openxmlformats.org/drawingml/2006/chart">
            <c:chart xmlns:c="http://schemas.openxmlformats.org/drawingml/2006/chart" xmlns:r="http://schemas.openxmlformats.org/officeDocument/2006/relationships" r:id="rId63"/>
          </a:graphicData>
        </a:graphic>
      </p:graphicFrame>
      <p:graphicFrame>
        <p:nvGraphicFramePr>
          <p:cNvPr id="217" name="Chart 216"/>
          <p:cNvGraphicFramePr/>
          <p:nvPr>
            <p:custDataLst>
              <p:tags r:id="rId4"/>
            </p:custDataLst>
            <p:extLst>
              <p:ext uri="{D42A27DB-BD31-4B8C-83A1-F6EECF244321}">
                <p14:modId xmlns:p14="http://schemas.microsoft.com/office/powerpoint/2010/main" val="3963867204"/>
              </p:ext>
            </p:extLst>
          </p:nvPr>
        </p:nvGraphicFramePr>
        <p:xfrm>
          <a:off x="6670675" y="2035175"/>
          <a:ext cx="1414463" cy="1031875"/>
        </p:xfrm>
        <a:graphic>
          <a:graphicData uri="http://schemas.openxmlformats.org/drawingml/2006/chart">
            <c:chart xmlns:c="http://schemas.openxmlformats.org/drawingml/2006/chart" xmlns:r="http://schemas.openxmlformats.org/officeDocument/2006/relationships" r:id="rId64"/>
          </a:graphicData>
        </a:graphic>
      </p:graphicFrame>
      <p:sp useBgFill="1">
        <p:nvSpPr>
          <p:cNvPr id="47" name="Freeform 46"/>
          <p:cNvSpPr/>
          <p:nvPr>
            <p:custDataLst>
              <p:tags r:id="rId5"/>
            </p:custDataLst>
          </p:nvPr>
        </p:nvSpPr>
        <p:spPr bwMode="auto">
          <a:xfrm>
            <a:off x="7866063" y="2162175"/>
            <a:ext cx="111126" cy="200026"/>
          </a:xfrm>
          <a:custGeom>
            <a:avLst/>
            <a:gdLst/>
            <a:ahLst/>
            <a:cxnLst/>
            <a:rect l="0" t="0" r="0" b="0"/>
            <a:pathLst>
              <a:path w="111126" h="200026">
                <a:moveTo>
                  <a:pt x="111125" y="0"/>
                </a:moveTo>
                <a:lnTo>
                  <a:pt x="57150" y="200025"/>
                </a:lnTo>
                <a:lnTo>
                  <a:pt x="0" y="200025"/>
                </a:lnTo>
                <a:lnTo>
                  <a:pt x="53975"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3FD692A4-7DC9-4A09-BEA2-3D667A3316F4}"/>
              </a:ext>
            </a:extLst>
          </p:cNvPr>
          <p:cNvSpPr/>
          <p:nvPr>
            <p:custDataLst>
              <p:tags r:id="rId6"/>
            </p:custDataLst>
          </p:nvPr>
        </p:nvSpPr>
        <p:spPr bwMode="gray">
          <a:xfrm>
            <a:off x="7027863" y="2187575"/>
            <a:ext cx="700088" cy="15081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0638" tIns="0" rIns="20638" bIns="0" rtlCol="0" anchor="ctr"/>
          <a:lstStyle/>
          <a:p>
            <a:pPr lvl="0" algn="ctr">
              <a:lnSpc>
                <a:spcPct val="90000"/>
              </a:lnSpc>
              <a:defRPr/>
            </a:pPr>
            <a:fld id="{66D22080-6B19-4A99-A1F9-84FC7F090F42}" type="datetime'1'''''',''''''8''''''''''''''''''''''''''5''''''1'''''''''''">
              <a:rPr lang="en-US" altLang="en-US" sz="1100" smtClean="0">
                <a:solidFill>
                  <a:srgbClr val="FFFFFF"/>
                </a:solidFill>
                <a:latin typeface="Corbel" panose="020B0503020204020204" pitchFamily="34" charset="0"/>
                <a:sym typeface="Corbel" panose="020B0503020204020204" pitchFamily="34" charset="0"/>
              </a:rPr>
              <a:pPr lvl="0" algn="ctr">
                <a:lnSpc>
                  <a:spcPct val="90000"/>
                </a:lnSpc>
                <a:defRPr/>
              </a:pPr>
              <a:t>1,851</a:t>
            </a:fld>
            <a:r>
              <a:rPr kumimoji="0" lang="en-US" altLang="en-US" sz="1100" i="0" u="none" strike="noStrike" kern="1200" cap="none" spc="0" normalizeH="0" baseline="0" noProof="0" smtClean="0">
                <a:ln>
                  <a:noFill/>
                </a:ln>
                <a:solidFill>
                  <a:srgbClr val="FFFFFF"/>
                </a:solidFill>
                <a:effectLst/>
                <a:uLnTx/>
                <a:uFillTx/>
                <a:latin typeface="Corbel" panose="020B0503020204020204" pitchFamily="34" charset="0"/>
                <a:sym typeface="Corbel" panose="020B0503020204020204" pitchFamily="34" charset="0"/>
              </a:rPr>
              <a:t> (</a:t>
            </a:r>
            <a:fld id="{086D89B7-7D41-4A9A-99B3-B41BBC9CF94F}" type="datetime'9''''''''3''''''''''''''''''''''''%'''''''''''''''''''''''">
              <a:rPr lang="en-US" altLang="en-US" sz="1100" smtClean="0">
                <a:solidFill>
                  <a:srgbClr val="FFFFFF"/>
                </a:solidFill>
                <a:latin typeface="Corbel" panose="020B0503020204020204" pitchFamily="34" charset="0"/>
                <a:sym typeface="Corbel" panose="020B0503020204020204" pitchFamily="34" charset="0"/>
              </a:rPr>
              <a:pPr lvl="0" algn="ctr">
                <a:lnSpc>
                  <a:spcPct val="90000"/>
                </a:lnSpc>
                <a:defRPr/>
              </a:pPr>
              <a:t>93%</a:t>
            </a:fld>
            <a:r>
              <a:rPr kumimoji="0" lang="en-US" sz="1100" i="0" u="none" strike="noStrike" kern="1200" cap="none" spc="0" normalizeH="0" baseline="0" noProof="0" smtClean="0">
                <a:ln>
                  <a:noFill/>
                </a:ln>
                <a:solidFill>
                  <a:srgbClr val="FFFFFF"/>
                </a:solidFill>
                <a:effectLst/>
                <a:uLnTx/>
                <a:uFillTx/>
                <a:latin typeface="Corbel" panose="020B0503020204020204" pitchFamily="34" charset="0"/>
                <a:sym typeface="Corbel" panose="020B0503020204020204" pitchFamily="34" charset="0"/>
              </a:rPr>
              <a:t>)</a:t>
            </a:r>
            <a:endParaRPr kumimoji="0" lang="en-US" sz="1100"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endParaRPr>
          </a:p>
        </p:txBody>
      </p:sp>
      <p:sp>
        <p:nvSpPr>
          <p:cNvPr id="505" name="Text Placeholder 2"/>
          <p:cNvSpPr>
            <a:spLocks noGrp="1"/>
          </p:cNvSpPr>
          <p:nvPr>
            <p:custDataLst>
              <p:tags r:id="rId7"/>
            </p:custDataLst>
          </p:nvPr>
        </p:nvSpPr>
        <p:spPr bwMode="auto">
          <a:xfrm>
            <a:off x="5888038" y="2757488"/>
            <a:ext cx="763588"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DC189377-4A90-4D34-8F9A-1AAE142BFFA9}" type="datetime'''''''W''''''''a''shi''''''''''n''''''gt''''''''''on'''">
              <a:rPr lang="en-US" altLang="en-US" sz="1200" smtClean="0">
                <a:solidFill>
                  <a:srgbClr val="06486E"/>
                </a:solidFill>
                <a:latin typeface="Corbel" panose="020B0503020204020204" pitchFamily="34" charset="0"/>
                <a:sym typeface="Corbel" panose="020B0503020204020204" pitchFamily="34" charset="0"/>
              </a:rPr>
              <a:pPr marL="0" indent="0" algn="r">
                <a:spcBef>
                  <a:spcPct val="0"/>
                </a:spcBef>
                <a:spcAft>
                  <a:spcPct val="0"/>
                </a:spcAft>
                <a:buNone/>
              </a:pPr>
              <a:t>Washington</a:t>
            </a:fld>
            <a:endParaRPr lang="en-US" sz="1200" dirty="0">
              <a:solidFill>
                <a:srgbClr val="06486E"/>
              </a:solidFill>
              <a:latin typeface="Corbel" panose="020B0503020204020204" pitchFamily="34" charset="0"/>
              <a:sym typeface="Corbel" panose="020B0503020204020204" pitchFamily="34" charset="0"/>
            </a:endParaRPr>
          </a:p>
        </p:txBody>
      </p:sp>
      <p:sp>
        <p:nvSpPr>
          <p:cNvPr id="441" name="Rectangle 440">
            <a:extLst>
              <a:ext uri="{FF2B5EF4-FFF2-40B4-BE49-F238E27FC236}">
                <a16:creationId xmlns:a16="http://schemas.microsoft.com/office/drawing/2014/main" id="{3FD692A4-7DC9-4A09-BEA2-3D667A3316F4}"/>
              </a:ext>
            </a:extLst>
          </p:cNvPr>
          <p:cNvSpPr/>
          <p:nvPr>
            <p:custDataLst>
              <p:tags r:id="rId8"/>
            </p:custDataLst>
          </p:nvPr>
        </p:nvSpPr>
        <p:spPr bwMode="gray">
          <a:xfrm>
            <a:off x="7027863" y="2476500"/>
            <a:ext cx="536575" cy="15081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0638" tIns="0" rIns="20638" bIns="0" rtlCol="0" anchor="ctr"/>
          <a:lstStyle/>
          <a:p>
            <a:pPr lvl="0" algn="ctr">
              <a:lnSpc>
                <a:spcPct val="90000"/>
              </a:lnSpc>
              <a:defRPr/>
            </a:pPr>
            <a:fld id="{24B216DC-8EA2-4336-9925-0FD7B2ABD46B}" type="datetime'''''''''1''0''''''''''''''2'''''''''''''''''''''''''">
              <a:rPr lang="en-US" altLang="en-US" sz="1100" smtClean="0">
                <a:solidFill>
                  <a:srgbClr val="FFFFFF"/>
                </a:solidFill>
                <a:latin typeface="Corbel" panose="020B0503020204020204" pitchFamily="34" charset="0"/>
                <a:sym typeface="Corbel" panose="020B0503020204020204" pitchFamily="34" charset="0"/>
              </a:rPr>
              <a:pPr/>
              <a:t>102</a:t>
            </a:fld>
            <a:r>
              <a:rPr lang="en-US" altLang="en-US" sz="1100" dirty="0" smtClean="0">
                <a:solidFill>
                  <a:srgbClr val="FFFFFF"/>
                </a:solidFill>
                <a:latin typeface="Corbel" panose="020B0503020204020204" pitchFamily="34" charset="0"/>
                <a:sym typeface="Corbel" panose="020B0503020204020204" pitchFamily="34" charset="0"/>
              </a:rPr>
              <a:t> (</a:t>
            </a:r>
            <a:fld id="{0B8C4E28-B2A2-4839-BDB8-538F38B4BFA1}" type="datetime'''''''''''''''''''''''''''''5''''''%'''''''''''''''''''">
              <a:rPr lang="en-US" altLang="en-US" sz="1100" smtClean="0">
                <a:solidFill>
                  <a:srgbClr val="FFFFFF"/>
                </a:solidFill>
                <a:latin typeface="Corbel" panose="020B0503020204020204" pitchFamily="34" charset="0"/>
                <a:sym typeface="Corbel" panose="020B0503020204020204" pitchFamily="34" charset="0"/>
              </a:rPr>
              <a:pPr/>
              <a:t>5%</a:t>
            </a:fld>
            <a:r>
              <a:rPr lang="en-US" sz="1100" u="none" strike="noStrike" normalizeH="0" noProof="0" dirty="0" smtClean="0">
                <a:ln>
                  <a:noFill/>
                </a:ln>
                <a:solidFill>
                  <a:srgbClr val="FFFFFF"/>
                </a:solidFill>
                <a:effectLst/>
                <a:uLnTx/>
                <a:uFillTx/>
                <a:latin typeface="Corbel" panose="020B0503020204020204" pitchFamily="34" charset="0"/>
                <a:sym typeface="Corbel" panose="020B0503020204020204" pitchFamily="34" charset="0"/>
              </a:rPr>
              <a:t>)</a:t>
            </a:r>
            <a:endParaRPr lang="en-US" sz="1100" u="none" strike="noStrike" normalizeH="0" noProof="0" dirty="0">
              <a:ln>
                <a:noFill/>
              </a:ln>
              <a:solidFill>
                <a:srgbClr val="FFFFFF"/>
              </a:solidFill>
              <a:effectLst/>
              <a:uLnTx/>
              <a:uFillTx/>
              <a:latin typeface="Corbel" panose="020B0503020204020204" pitchFamily="34" charset="0"/>
              <a:sym typeface="Corbel" panose="020B0503020204020204" pitchFamily="34" charset="0"/>
            </a:endParaRPr>
          </a:p>
        </p:txBody>
      </p:sp>
      <p:sp>
        <p:nvSpPr>
          <p:cNvPr id="436" name="Rectangle 435">
            <a:extLst>
              <a:ext uri="{FF2B5EF4-FFF2-40B4-BE49-F238E27FC236}">
                <a16:creationId xmlns:a16="http://schemas.microsoft.com/office/drawing/2014/main" id="{3FD692A4-7DC9-4A09-BEA2-3D667A3316F4}"/>
              </a:ext>
            </a:extLst>
          </p:cNvPr>
          <p:cNvSpPr/>
          <p:nvPr>
            <p:custDataLst>
              <p:tags r:id="rId9"/>
            </p:custDataLst>
          </p:nvPr>
        </p:nvSpPr>
        <p:spPr bwMode="gray">
          <a:xfrm>
            <a:off x="6770688" y="2765425"/>
            <a:ext cx="468313" cy="15081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0638" tIns="0" rIns="20638" bIns="0" rtlCol="0" anchor="ctr"/>
          <a:lstStyle/>
          <a:p>
            <a:pPr lvl="0" algn="ctr">
              <a:lnSpc>
                <a:spcPct val="90000"/>
              </a:lnSpc>
              <a:defRPr/>
            </a:pPr>
            <a:fld id="{8515DC99-30C2-4E94-92F1-6D817AEED5AB}" type="datetime'''''''''4''7'">
              <a:rPr lang="en-US" altLang="en-US" sz="1100" smtClean="0">
                <a:solidFill>
                  <a:srgbClr val="FFFFFF"/>
                </a:solidFill>
                <a:latin typeface="Corbel" panose="020B0503020204020204" pitchFamily="34" charset="0"/>
                <a:sym typeface="Corbel" panose="020B0503020204020204" pitchFamily="34" charset="0"/>
              </a:rPr>
              <a:pPr/>
              <a:t>47</a:t>
            </a:fld>
            <a:r>
              <a:rPr lang="en-US" altLang="en-US" sz="1100" smtClean="0">
                <a:solidFill>
                  <a:srgbClr val="FFFFFF"/>
                </a:solidFill>
                <a:latin typeface="Corbel" panose="020B0503020204020204" pitchFamily="34" charset="0"/>
                <a:sym typeface="Corbel" panose="020B0503020204020204" pitchFamily="34" charset="0"/>
              </a:rPr>
              <a:t> (</a:t>
            </a:r>
            <a:fld id="{65169CA2-5C45-480D-B668-36F030556FDB}" type="datetime'''''''''''''''''''''''''''''''''''''2''''''''%'''''''''''''''">
              <a:rPr lang="en-US" altLang="en-US" sz="1100" smtClean="0">
                <a:solidFill>
                  <a:srgbClr val="FFFFFF"/>
                </a:solidFill>
                <a:latin typeface="Corbel" panose="020B0503020204020204" pitchFamily="34" charset="0"/>
                <a:sym typeface="Corbel" panose="020B0503020204020204" pitchFamily="34" charset="0"/>
              </a:rPr>
              <a:pPr/>
              <a:t>2%</a:t>
            </a:fld>
            <a:r>
              <a:rPr lang="en-US" sz="1100" u="none" strike="noStrike" normalizeH="0" noProof="0" smtClean="0">
                <a:ln>
                  <a:noFill/>
                </a:ln>
                <a:solidFill>
                  <a:srgbClr val="FFFFFF"/>
                </a:solidFill>
                <a:effectLst/>
                <a:uLnTx/>
                <a:uFillTx/>
                <a:latin typeface="Corbel" panose="020B0503020204020204" pitchFamily="34" charset="0"/>
                <a:sym typeface="Corbel" panose="020B0503020204020204" pitchFamily="34" charset="0"/>
              </a:rPr>
              <a:t>)</a:t>
            </a:r>
            <a:endParaRPr lang="en-US" sz="1100" u="none" strike="noStrike" normalizeH="0" noProof="0" dirty="0">
              <a:ln>
                <a:noFill/>
              </a:ln>
              <a:solidFill>
                <a:srgbClr val="FFFFFF"/>
              </a:solidFill>
              <a:effectLst/>
              <a:uLnTx/>
              <a:uFillTx/>
              <a:latin typeface="Corbel" panose="020B0503020204020204" pitchFamily="34" charset="0"/>
              <a:sym typeface="Corbel" panose="020B0503020204020204" pitchFamily="34" charset="0"/>
            </a:endParaRPr>
          </a:p>
        </p:txBody>
      </p:sp>
      <p:sp>
        <p:nvSpPr>
          <p:cNvPr id="502" name="Text Placeholder 2"/>
          <p:cNvSpPr>
            <a:spLocks noGrp="1"/>
          </p:cNvSpPr>
          <p:nvPr>
            <p:custDataLst>
              <p:tags r:id="rId10"/>
            </p:custDataLst>
          </p:nvPr>
        </p:nvSpPr>
        <p:spPr bwMode="auto">
          <a:xfrm>
            <a:off x="6170613" y="2179638"/>
            <a:ext cx="481013"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65EDBC5-6131-4489-8B2F-D73E2145082A}" type="datetime'''O''''''''''''r''''e''''g''''''''o''''''''''''''''n'">
              <a:rPr lang="en-US" altLang="en-US" sz="1200" smtClean="0">
                <a:solidFill>
                  <a:srgbClr val="06486E"/>
                </a:solidFill>
                <a:latin typeface="Corbel" panose="020B0503020204020204" pitchFamily="34" charset="0"/>
                <a:sym typeface="Corbel" panose="020B0503020204020204" pitchFamily="34" charset="0"/>
              </a:rPr>
              <a:pPr marL="0" indent="0" algn="r">
                <a:spcBef>
                  <a:spcPct val="0"/>
                </a:spcBef>
                <a:spcAft>
                  <a:spcPct val="0"/>
                </a:spcAft>
                <a:buNone/>
              </a:pPr>
              <a:t>Oregon</a:t>
            </a:fld>
            <a:endParaRPr lang="en-US" sz="1200" dirty="0">
              <a:solidFill>
                <a:srgbClr val="06486E"/>
              </a:solidFill>
              <a:latin typeface="Corbel" panose="020B0503020204020204" pitchFamily="34" charset="0"/>
              <a:sym typeface="Corbel" panose="020B0503020204020204" pitchFamily="34" charset="0"/>
            </a:endParaRPr>
          </a:p>
        </p:txBody>
      </p:sp>
      <p:sp>
        <p:nvSpPr>
          <p:cNvPr id="504" name="Text Placeholder 2"/>
          <p:cNvSpPr>
            <a:spLocks noGrp="1"/>
          </p:cNvSpPr>
          <p:nvPr>
            <p:custDataLst>
              <p:tags r:id="rId11"/>
            </p:custDataLst>
          </p:nvPr>
        </p:nvSpPr>
        <p:spPr bwMode="auto">
          <a:xfrm>
            <a:off x="5989638" y="2468563"/>
            <a:ext cx="661988"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F149CDBA-BB92-4D88-9758-F928ED60F6E0}" type="datetime'''''''U''n''d''''''''''ef''i''''''''n''ed'''''''''''''''">
              <a:rPr lang="en-US" altLang="en-US" sz="1200" smtClean="0">
                <a:solidFill>
                  <a:srgbClr val="06486E"/>
                </a:solidFill>
                <a:latin typeface="Corbel" panose="020B0503020204020204" pitchFamily="34" charset="0"/>
                <a:sym typeface="Corbel" panose="020B0503020204020204" pitchFamily="34" charset="0"/>
              </a:rPr>
              <a:pPr marL="0" indent="0" algn="r">
                <a:spcBef>
                  <a:spcPct val="0"/>
                </a:spcBef>
                <a:spcAft>
                  <a:spcPct val="0"/>
                </a:spcAft>
                <a:buNone/>
              </a:pPr>
              <a:t>Undefined</a:t>
            </a:fld>
            <a:endParaRPr lang="en-US" sz="1200" dirty="0">
              <a:solidFill>
                <a:srgbClr val="06486E"/>
              </a:solidFill>
              <a:latin typeface="Corbel" panose="020B0503020204020204" pitchFamily="34" charset="0"/>
              <a:sym typeface="Corbel" panose="020B0503020204020204" pitchFamily="34" charset="0"/>
            </a:endParaRPr>
          </a:p>
        </p:txBody>
      </p:sp>
      <p:sp>
        <p:nvSpPr>
          <p:cNvPr id="147" name="Isosceles Triangle 146">
            <a:extLst>
              <a:ext uri="{FF2B5EF4-FFF2-40B4-BE49-F238E27FC236}">
                <a16:creationId xmlns:a16="http://schemas.microsoft.com/office/drawing/2014/main" id="{E3489957-30DB-4B6A-8B18-3AAA091CDB17}"/>
              </a:ext>
            </a:extLst>
          </p:cNvPr>
          <p:cNvSpPr/>
          <p:nvPr/>
        </p:nvSpPr>
        <p:spPr>
          <a:xfrm rot="5400000">
            <a:off x="7080669" y="1551118"/>
            <a:ext cx="649288" cy="115610"/>
          </a:xfrm>
          <a:prstGeom prst="triangle">
            <a:avLst/>
          </a:prstGeom>
          <a:solidFill>
            <a:schemeClr val="bg1">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accent6">
                  <a:lumMod val="20000"/>
                  <a:lumOff val="80000"/>
                </a:schemeClr>
              </a:solidFill>
              <a:effectLst/>
              <a:uLnTx/>
              <a:uFillTx/>
              <a:latin typeface="Gotham Medium"/>
              <a:ea typeface="+mn-ea"/>
              <a:cs typeface="+mn-cs"/>
            </a:endParaRPr>
          </a:p>
        </p:txBody>
      </p:sp>
      <p:sp>
        <p:nvSpPr>
          <p:cNvPr id="153" name="Rectangle 152">
            <a:extLst>
              <a:ext uri="{FF2B5EF4-FFF2-40B4-BE49-F238E27FC236}">
                <a16:creationId xmlns:a16="http://schemas.microsoft.com/office/drawing/2014/main" id="{F340A27E-20BB-48B7-84A0-89E4225906F5}"/>
              </a:ext>
            </a:extLst>
          </p:cNvPr>
          <p:cNvSpPr/>
          <p:nvPr/>
        </p:nvSpPr>
        <p:spPr>
          <a:xfrm>
            <a:off x="243280" y="2139295"/>
            <a:ext cx="3790339" cy="4597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6486E"/>
              </a:solidFill>
              <a:effectLst/>
              <a:uLnTx/>
              <a:uFillTx/>
              <a:latin typeface="Corbel" panose="020B0503020204020204" pitchFamily="34" charset="0"/>
              <a:ea typeface="+mn-ea"/>
              <a:cs typeface="+mn-cs"/>
            </a:endParaRPr>
          </a:p>
        </p:txBody>
      </p:sp>
      <p:sp>
        <p:nvSpPr>
          <p:cNvPr id="167" name="Rectangle 166">
            <a:extLst>
              <a:ext uri="{FF2B5EF4-FFF2-40B4-BE49-F238E27FC236}">
                <a16:creationId xmlns:a16="http://schemas.microsoft.com/office/drawing/2014/main" id="{F6041BF7-803B-4E15-AD7D-A48E0F0EBEDF}"/>
              </a:ext>
            </a:extLst>
          </p:cNvPr>
          <p:cNvSpPr/>
          <p:nvPr/>
        </p:nvSpPr>
        <p:spPr>
          <a:xfrm>
            <a:off x="200489" y="104382"/>
            <a:ext cx="14187816"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06486E"/>
                </a:solidFill>
                <a:effectLst/>
                <a:uLnTx/>
                <a:uFillTx/>
                <a:latin typeface="Corbel" panose="020B0503020204020204" pitchFamily="34" charset="0"/>
                <a:ea typeface="+mn-ea"/>
                <a:cs typeface="+mn-cs"/>
              </a:rPr>
              <a:t>Customer Checkouts Analysis</a:t>
            </a:r>
            <a:endParaRPr kumimoji="0" lang="en-US" sz="2400" b="1"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grpSp>
        <p:nvGrpSpPr>
          <p:cNvPr id="235" name="Group 234"/>
          <p:cNvGrpSpPr/>
          <p:nvPr/>
        </p:nvGrpSpPr>
        <p:grpSpPr>
          <a:xfrm>
            <a:off x="259633" y="1071926"/>
            <a:ext cx="2206084" cy="959368"/>
            <a:chOff x="410635" y="1071926"/>
            <a:chExt cx="2365396" cy="959368"/>
          </a:xfrm>
        </p:grpSpPr>
        <p:sp>
          <p:nvSpPr>
            <p:cNvPr id="164" name="TextBox 163">
              <a:extLst>
                <a:ext uri="{FF2B5EF4-FFF2-40B4-BE49-F238E27FC236}">
                  <a16:creationId xmlns:a16="http://schemas.microsoft.com/office/drawing/2014/main" id="{AB34F37D-BA3A-4E41-BB6E-484C8F9342DB}"/>
                </a:ext>
              </a:extLst>
            </p:cNvPr>
            <p:cNvSpPr txBox="1"/>
            <p:nvPr/>
          </p:nvSpPr>
          <p:spPr>
            <a:xfrm>
              <a:off x="410635" y="1075692"/>
              <a:ext cx="2365396" cy="254734"/>
            </a:xfrm>
            <a:prstGeom prst="rect">
              <a:avLst/>
            </a:prstGeom>
            <a:solidFill>
              <a:schemeClr val="tx1">
                <a:lumMod val="65000"/>
                <a:lumOff val="35000"/>
              </a:schemeClr>
            </a:solid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orbel" panose="020B0503020204020204" pitchFamily="34" charset="0"/>
                </a:rPr>
                <a:t>COUNT OF DISTINCT LIBRARIES</a:t>
              </a:r>
              <a:endParaRPr kumimoji="0" lang="en-US" sz="1200" b="1" i="0" strike="noStrike" kern="1200" cap="none" spc="0" normalizeH="0" baseline="30000" noProof="0" dirty="0">
                <a:ln>
                  <a:noFill/>
                </a:ln>
                <a:solidFill>
                  <a:schemeClr val="bg1"/>
                </a:solidFill>
                <a:effectLst/>
                <a:uLnTx/>
                <a:uFillTx/>
                <a:latin typeface="Corbel" panose="020B0503020204020204" pitchFamily="34" charset="0"/>
              </a:endParaRPr>
            </a:p>
          </p:txBody>
        </p:sp>
        <p:sp>
          <p:nvSpPr>
            <p:cNvPr id="190" name="Rectangle 189"/>
            <p:cNvSpPr/>
            <p:nvPr/>
          </p:nvSpPr>
          <p:spPr>
            <a:xfrm>
              <a:off x="410635" y="1071926"/>
              <a:ext cx="2365396" cy="959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19" name="Chart 118"/>
          <p:cNvGraphicFramePr/>
          <p:nvPr>
            <p:custDataLst>
              <p:tags r:id="rId12"/>
            </p:custDataLst>
            <p:extLst>
              <p:ext uri="{D42A27DB-BD31-4B8C-83A1-F6EECF244321}">
                <p14:modId xmlns:p14="http://schemas.microsoft.com/office/powerpoint/2010/main" val="1831894765"/>
              </p:ext>
            </p:extLst>
          </p:nvPr>
        </p:nvGraphicFramePr>
        <p:xfrm>
          <a:off x="2763838" y="1320800"/>
          <a:ext cx="2500312" cy="701675"/>
        </p:xfrm>
        <a:graphic>
          <a:graphicData uri="http://schemas.openxmlformats.org/drawingml/2006/chart">
            <c:chart xmlns:c="http://schemas.openxmlformats.org/drawingml/2006/chart" xmlns:r="http://schemas.openxmlformats.org/officeDocument/2006/relationships" r:id="rId65"/>
          </a:graphicData>
        </a:graphic>
      </p:graphicFrame>
      <p:grpSp>
        <p:nvGrpSpPr>
          <p:cNvPr id="207" name="Group 206"/>
          <p:cNvGrpSpPr/>
          <p:nvPr/>
        </p:nvGrpSpPr>
        <p:grpSpPr>
          <a:xfrm>
            <a:off x="4883944" y="1071926"/>
            <a:ext cx="2410453" cy="953723"/>
            <a:chOff x="306302" y="1148832"/>
            <a:chExt cx="2365396" cy="982305"/>
          </a:xfrm>
        </p:grpSpPr>
        <p:sp>
          <p:nvSpPr>
            <p:cNvPr id="208" name="TextBox 207">
              <a:extLst>
                <a:ext uri="{FF2B5EF4-FFF2-40B4-BE49-F238E27FC236}">
                  <a16:creationId xmlns:a16="http://schemas.microsoft.com/office/drawing/2014/main" id="{AB34F37D-BA3A-4E41-BB6E-484C8F9342DB}"/>
                </a:ext>
              </a:extLst>
            </p:cNvPr>
            <p:cNvSpPr txBox="1"/>
            <p:nvPr/>
          </p:nvSpPr>
          <p:spPr>
            <a:xfrm>
              <a:off x="306302" y="1148832"/>
              <a:ext cx="2365396" cy="259109"/>
            </a:xfrm>
            <a:prstGeom prst="rect">
              <a:avLst/>
            </a:prstGeom>
            <a:solidFill>
              <a:schemeClr val="tx1">
                <a:lumMod val="65000"/>
                <a:lumOff val="35000"/>
              </a:schemeClr>
            </a:solid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orbel" panose="020B0503020204020204" pitchFamily="34" charset="0"/>
                </a:rPr>
                <a:t>COUNT OF DISTINCT CUSTOMERS</a:t>
              </a:r>
              <a:endParaRPr kumimoji="0" lang="en-US" sz="1200" b="1" i="0" strike="noStrike" kern="1200" cap="none" spc="0" normalizeH="0" baseline="30000" noProof="0" dirty="0">
                <a:ln>
                  <a:noFill/>
                </a:ln>
                <a:solidFill>
                  <a:schemeClr val="bg1"/>
                </a:solidFill>
                <a:effectLst/>
                <a:uLnTx/>
                <a:uFillTx/>
                <a:latin typeface="Corbel" panose="020B0503020204020204" pitchFamily="34" charset="0"/>
              </a:endParaRPr>
            </a:p>
          </p:txBody>
        </p:sp>
        <p:pic>
          <p:nvPicPr>
            <p:cNvPr id="209" name="Picture 208"/>
            <p:cNvPicPr>
              <a:picLocks noChangeAspect="1"/>
            </p:cNvPicPr>
            <p:nvPr/>
          </p:nvPicPr>
          <p:blipFill>
            <a:blip r:embed="rId66"/>
            <a:stretch>
              <a:fillRect/>
            </a:stretch>
          </p:blipFill>
          <p:spPr>
            <a:xfrm>
              <a:off x="458788" y="1534426"/>
              <a:ext cx="613304" cy="458593"/>
            </a:xfrm>
            <a:prstGeom prst="rect">
              <a:avLst/>
            </a:prstGeom>
          </p:spPr>
        </p:pic>
        <p:sp>
          <p:nvSpPr>
            <p:cNvPr id="210" name="Rectangle 209"/>
            <p:cNvSpPr/>
            <p:nvPr/>
          </p:nvSpPr>
          <p:spPr>
            <a:xfrm>
              <a:off x="306302" y="1155291"/>
              <a:ext cx="2365396" cy="975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2" name="Group 231"/>
          <p:cNvGrpSpPr/>
          <p:nvPr/>
        </p:nvGrpSpPr>
        <p:grpSpPr>
          <a:xfrm>
            <a:off x="2663576" y="1071925"/>
            <a:ext cx="2056465" cy="976423"/>
            <a:chOff x="4313477" y="1047124"/>
            <a:chExt cx="2154558" cy="942636"/>
          </a:xfrm>
        </p:grpSpPr>
        <p:grpSp>
          <p:nvGrpSpPr>
            <p:cNvPr id="223" name="Group 222"/>
            <p:cNvGrpSpPr/>
            <p:nvPr/>
          </p:nvGrpSpPr>
          <p:grpSpPr>
            <a:xfrm>
              <a:off x="4313477" y="1047124"/>
              <a:ext cx="2154558" cy="942636"/>
              <a:chOff x="4089167" y="1047124"/>
              <a:chExt cx="2474008" cy="942636"/>
            </a:xfrm>
          </p:grpSpPr>
          <p:sp>
            <p:nvSpPr>
              <p:cNvPr id="200" name="TextBox 199">
                <a:extLst>
                  <a:ext uri="{FF2B5EF4-FFF2-40B4-BE49-F238E27FC236}">
                    <a16:creationId xmlns:a16="http://schemas.microsoft.com/office/drawing/2014/main" id="{AB34F37D-BA3A-4E41-BB6E-484C8F9342DB}"/>
                  </a:ext>
                </a:extLst>
              </p:cNvPr>
              <p:cNvSpPr txBox="1"/>
              <p:nvPr/>
            </p:nvSpPr>
            <p:spPr>
              <a:xfrm>
                <a:off x="4089167" y="1047124"/>
                <a:ext cx="2474008" cy="248645"/>
              </a:xfrm>
              <a:prstGeom prst="rect">
                <a:avLst/>
              </a:prstGeom>
              <a:solidFill>
                <a:schemeClr val="tx1">
                  <a:lumMod val="65000"/>
                  <a:lumOff val="35000"/>
                </a:schemeClr>
              </a:solid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orbel" panose="020B0503020204020204" pitchFamily="34" charset="0"/>
                  </a:rPr>
                  <a:t>COUNT OF DISTINCT BOOKS</a:t>
                </a:r>
                <a:endParaRPr kumimoji="0" lang="en-US" sz="1200" b="1" i="0" strike="noStrike" kern="1200" cap="none" spc="0" normalizeH="0" baseline="30000" noProof="0" dirty="0">
                  <a:ln>
                    <a:noFill/>
                  </a:ln>
                  <a:solidFill>
                    <a:schemeClr val="bg1"/>
                  </a:solidFill>
                  <a:effectLst/>
                  <a:uLnTx/>
                  <a:uFillTx/>
                  <a:latin typeface="Corbel" panose="020B0503020204020204" pitchFamily="34" charset="0"/>
                </a:endParaRPr>
              </a:p>
            </p:txBody>
          </p:sp>
          <p:sp>
            <p:nvSpPr>
              <p:cNvPr id="202" name="Rectangle 201"/>
              <p:cNvSpPr/>
              <p:nvPr/>
            </p:nvSpPr>
            <p:spPr>
              <a:xfrm>
                <a:off x="4089167" y="1053322"/>
                <a:ext cx="2474007" cy="936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22" name="Picture 221"/>
            <p:cNvPicPr>
              <a:picLocks noChangeAspect="1"/>
            </p:cNvPicPr>
            <p:nvPr/>
          </p:nvPicPr>
          <p:blipFill>
            <a:blip r:embed="rId67"/>
            <a:stretch>
              <a:fillRect/>
            </a:stretch>
          </p:blipFill>
          <p:spPr>
            <a:xfrm>
              <a:off x="4447947" y="1391429"/>
              <a:ext cx="487362" cy="487362"/>
            </a:xfrm>
            <a:prstGeom prst="rect">
              <a:avLst/>
            </a:prstGeom>
          </p:spPr>
        </p:pic>
      </p:grpSp>
      <p:pic>
        <p:nvPicPr>
          <p:cNvPr id="230" name="Picture 229"/>
          <p:cNvPicPr>
            <a:picLocks noChangeAspect="1"/>
          </p:cNvPicPr>
          <p:nvPr/>
        </p:nvPicPr>
        <p:blipFill>
          <a:blip r:embed="rId68"/>
          <a:stretch>
            <a:fillRect/>
          </a:stretch>
        </p:blipFill>
        <p:spPr>
          <a:xfrm>
            <a:off x="603105" y="1458664"/>
            <a:ext cx="499553" cy="465790"/>
          </a:xfrm>
          <a:prstGeom prst="rect">
            <a:avLst/>
          </a:prstGeom>
        </p:spPr>
      </p:pic>
      <p:graphicFrame>
        <p:nvGraphicFramePr>
          <p:cNvPr id="121" name="Chart 120"/>
          <p:cNvGraphicFramePr/>
          <p:nvPr>
            <p:custDataLst>
              <p:tags r:id="rId13"/>
            </p:custDataLst>
            <p:extLst>
              <p:ext uri="{D42A27DB-BD31-4B8C-83A1-F6EECF244321}">
                <p14:modId xmlns:p14="http://schemas.microsoft.com/office/powerpoint/2010/main" val="126721524"/>
              </p:ext>
            </p:extLst>
          </p:nvPr>
        </p:nvGraphicFramePr>
        <p:xfrm>
          <a:off x="4664075" y="1304925"/>
          <a:ext cx="3436938" cy="701675"/>
        </p:xfrm>
        <a:graphic>
          <a:graphicData uri="http://schemas.openxmlformats.org/drawingml/2006/chart">
            <c:chart xmlns:c="http://schemas.openxmlformats.org/drawingml/2006/chart" xmlns:r="http://schemas.openxmlformats.org/officeDocument/2006/relationships" r:id="rId69"/>
          </a:graphicData>
        </a:graphic>
      </p:graphicFrame>
      <p:sp>
        <p:nvSpPr>
          <p:cNvPr id="274" name="Rectangle 273"/>
          <p:cNvSpPr/>
          <p:nvPr/>
        </p:nvSpPr>
        <p:spPr>
          <a:xfrm>
            <a:off x="4847196" y="1054102"/>
            <a:ext cx="7066898" cy="19659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TextBox 361"/>
          <p:cNvSpPr txBox="1"/>
          <p:nvPr/>
        </p:nvSpPr>
        <p:spPr>
          <a:xfrm flipH="1">
            <a:off x="7471984" y="1393478"/>
            <a:ext cx="1059694" cy="461665"/>
          </a:xfrm>
          <a:prstGeom prst="rect">
            <a:avLst/>
          </a:prstGeom>
          <a:solidFill>
            <a:srgbClr val="595959"/>
          </a:solidFill>
        </p:spPr>
        <p:txBody>
          <a:bodyPr wrap="square" rtlCol="0">
            <a:spAutoFit/>
          </a:bodyPr>
          <a:lstStyle/>
          <a:p>
            <a:pPr algn="ctr"/>
            <a:r>
              <a:rPr lang="en-US" sz="1200" b="1" dirty="0" smtClean="0">
                <a:solidFill>
                  <a:schemeClr val="bg1"/>
                </a:solidFill>
                <a:latin typeface="Corbel" panose="020B0503020204020204" pitchFamily="34" charset="0"/>
              </a:rPr>
              <a:t>Level of </a:t>
            </a:r>
          </a:p>
          <a:p>
            <a:pPr algn="ctr"/>
            <a:r>
              <a:rPr lang="en-US" sz="1200" b="1" dirty="0" smtClean="0">
                <a:solidFill>
                  <a:schemeClr val="bg1"/>
                </a:solidFill>
                <a:latin typeface="Corbel" panose="020B0503020204020204" pitchFamily="34" charset="0"/>
              </a:rPr>
              <a:t>Education</a:t>
            </a:r>
            <a:endParaRPr lang="en-US" sz="1200" b="1" dirty="0">
              <a:solidFill>
                <a:schemeClr val="bg1"/>
              </a:solidFill>
              <a:latin typeface="Corbel" panose="020B0503020204020204" pitchFamily="34" charset="0"/>
            </a:endParaRPr>
          </a:p>
        </p:txBody>
      </p:sp>
      <p:sp>
        <p:nvSpPr>
          <p:cNvPr id="366" name="TextBox 365"/>
          <p:cNvSpPr txBox="1"/>
          <p:nvPr/>
        </p:nvSpPr>
        <p:spPr>
          <a:xfrm flipH="1">
            <a:off x="4940300" y="2416767"/>
            <a:ext cx="620853" cy="276999"/>
          </a:xfrm>
          <a:prstGeom prst="rect">
            <a:avLst/>
          </a:prstGeom>
          <a:solidFill>
            <a:srgbClr val="595959"/>
          </a:solidFill>
        </p:spPr>
        <p:txBody>
          <a:bodyPr wrap="square" rtlCol="0">
            <a:spAutoFit/>
          </a:bodyPr>
          <a:lstStyle/>
          <a:p>
            <a:pPr algn="ctr"/>
            <a:r>
              <a:rPr lang="en-US" sz="1200" b="1" dirty="0" smtClean="0">
                <a:solidFill>
                  <a:schemeClr val="bg1"/>
                </a:solidFill>
                <a:latin typeface="Corbel" panose="020B0503020204020204" pitchFamily="34" charset="0"/>
              </a:rPr>
              <a:t>State</a:t>
            </a:r>
            <a:endParaRPr lang="en-US" sz="1200" b="1" dirty="0">
              <a:solidFill>
                <a:schemeClr val="bg1"/>
              </a:solidFill>
              <a:latin typeface="Corbel" panose="020B0503020204020204" pitchFamily="34" charset="0"/>
            </a:endParaRPr>
          </a:p>
        </p:txBody>
      </p:sp>
      <p:graphicFrame>
        <p:nvGraphicFramePr>
          <p:cNvPr id="305" name="Chart 304"/>
          <p:cNvGraphicFramePr/>
          <p:nvPr>
            <p:custDataLst>
              <p:tags r:id="rId14"/>
            </p:custDataLst>
            <p:extLst>
              <p:ext uri="{D42A27DB-BD31-4B8C-83A1-F6EECF244321}">
                <p14:modId xmlns:p14="http://schemas.microsoft.com/office/powerpoint/2010/main" val="433239433"/>
              </p:ext>
            </p:extLst>
          </p:nvPr>
        </p:nvGraphicFramePr>
        <p:xfrm>
          <a:off x="8826500" y="1127125"/>
          <a:ext cx="1797050" cy="1797050"/>
        </p:xfrm>
        <a:graphic>
          <a:graphicData uri="http://schemas.openxmlformats.org/drawingml/2006/chart">
            <c:chart xmlns:c="http://schemas.openxmlformats.org/drawingml/2006/chart" xmlns:r="http://schemas.openxmlformats.org/officeDocument/2006/relationships" r:id="rId70"/>
          </a:graphicData>
        </a:graphic>
      </p:graphicFrame>
      <p:sp>
        <p:nvSpPr>
          <p:cNvPr id="577" name="Text Placeholder 2"/>
          <p:cNvSpPr>
            <a:spLocks noGrp="1"/>
          </p:cNvSpPr>
          <p:nvPr>
            <p:custDataLst>
              <p:tags r:id="rId15"/>
            </p:custDataLst>
          </p:nvPr>
        </p:nvSpPr>
        <p:spPr bwMode="gray">
          <a:xfrm>
            <a:off x="9201150" y="2322513"/>
            <a:ext cx="407988" cy="330200"/>
          </a:xfrm>
          <a:prstGeom prst="rect">
            <a:avLst/>
          </a:prstGeom>
          <a:solidFill>
            <a:schemeClr val="hlink"/>
          </a:solidFill>
          <a:ln>
            <a:noFill/>
          </a:ln>
          <a:effectLst/>
        </p:spPr>
        <p:txBody>
          <a:bodyPr vert="horz" wrap="none" lIns="22225" tIns="0" rIns="22225"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9F19F5ED-515C-4147-8433-75E1B84A9F6B}" type="datetime'''''''''''''''''''''''''''''''''''4''''''''''''5''''3'''''''''">
              <a:rPr lang="en-US" altLang="en-US" sz="1200" b="1"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453</a:t>
            </a:fld>
            <a:r>
              <a:rPr lang="en-US" altLang="en-US" sz="1200" b="1" smtClean="0">
                <a:solidFill>
                  <a:schemeClr val="bg1"/>
                </a:solidFill>
                <a:latin typeface="Corbel" panose="020B0503020204020204" pitchFamily="34" charset="0"/>
                <a:sym typeface="Corbel" panose="020B0503020204020204" pitchFamily="34" charset="0"/>
              </a:rPr>
              <a:t/>
            </a:r>
            <a:br>
              <a:rPr lang="en-US" altLang="en-US" sz="1200" b="1" smtClean="0">
                <a:solidFill>
                  <a:schemeClr val="bg1"/>
                </a:solidFill>
                <a:latin typeface="Corbel" panose="020B0503020204020204" pitchFamily="34" charset="0"/>
                <a:sym typeface="Corbel" panose="020B0503020204020204" pitchFamily="34" charset="0"/>
              </a:rPr>
            </a:br>
            <a:r>
              <a:rPr lang="en-US" altLang="en-US" sz="1200" b="1" smtClean="0">
                <a:solidFill>
                  <a:schemeClr val="bg1"/>
                </a:solidFill>
                <a:latin typeface="Corbel" panose="020B0503020204020204" pitchFamily="34" charset="0"/>
                <a:sym typeface="Corbel" panose="020B0503020204020204" pitchFamily="34" charset="0"/>
              </a:rPr>
              <a:t>(</a:t>
            </a:r>
            <a:fld id="{81EEE551-6B45-4799-8D1F-5B9B73671009}" type="datetime'2''''''''''''''''''''''''''''''''''''3''''''%'''''''''''''''''">
              <a:rPr lang="en-US" altLang="en-US" sz="1200" b="1"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23%</a:t>
            </a:fld>
            <a:r>
              <a:rPr lang="en-US" sz="1200" b="1" smtClean="0">
                <a:solidFill>
                  <a:schemeClr val="bg1"/>
                </a:solidFill>
                <a:latin typeface="Corbel" panose="020B0503020204020204" pitchFamily="34" charset="0"/>
                <a:sym typeface="Corbel" panose="020B0503020204020204" pitchFamily="34" charset="0"/>
              </a:rPr>
              <a:t>)</a:t>
            </a:r>
            <a:endParaRPr lang="en-US" sz="1200" b="1" dirty="0">
              <a:solidFill>
                <a:schemeClr val="bg1"/>
              </a:solidFill>
              <a:latin typeface="Corbel" panose="020B0503020204020204" pitchFamily="34" charset="0"/>
              <a:sym typeface="Corbel" panose="020B0503020204020204" pitchFamily="34" charset="0"/>
            </a:endParaRPr>
          </a:p>
        </p:txBody>
      </p:sp>
      <p:sp>
        <p:nvSpPr>
          <p:cNvPr id="567" name="Text Placeholder 2"/>
          <p:cNvSpPr>
            <a:spLocks noGrp="1"/>
          </p:cNvSpPr>
          <p:nvPr>
            <p:custDataLst>
              <p:tags r:id="rId16"/>
            </p:custDataLst>
          </p:nvPr>
        </p:nvSpPr>
        <p:spPr bwMode="gray">
          <a:xfrm>
            <a:off x="9920288" y="1470025"/>
            <a:ext cx="407988" cy="330200"/>
          </a:xfrm>
          <a:prstGeom prst="rect">
            <a:avLst/>
          </a:prstGeom>
          <a:solidFill>
            <a:schemeClr val="accent1"/>
          </a:solidFill>
          <a:ln>
            <a:noFill/>
          </a:ln>
          <a:effectLst/>
        </p:spPr>
        <p:txBody>
          <a:bodyPr vert="horz" wrap="none" lIns="22225" tIns="0" rIns="22225"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9FF41FDD-E479-4B2D-B07F-77C4677350CB}" type="datetime'''''5''''''''''''''0''''''''''''''''''''''''''6'''">
              <a:rPr lang="en-US" altLang="en-US" sz="1200" b="1" smtClean="0">
                <a:solidFill>
                  <a:schemeClr val="bg1"/>
                </a:solidFill>
                <a:latin typeface="Corbel" panose="020B0503020204020204" pitchFamily="34" charset="0"/>
              </a:rPr>
              <a:pPr/>
              <a:t>506</a:t>
            </a:fld>
            <a:r>
              <a:rPr lang="en-US" altLang="en-US" sz="1200" b="1" dirty="0" smtClean="0">
                <a:solidFill>
                  <a:schemeClr val="bg1"/>
                </a:solidFill>
                <a:latin typeface="Corbel" panose="020B0503020204020204" pitchFamily="34" charset="0"/>
                <a:sym typeface="Corbel" panose="020B0503020204020204" pitchFamily="34" charset="0"/>
              </a:rPr>
              <a:t/>
            </a:r>
            <a:br>
              <a:rPr lang="en-US" altLang="en-US" sz="1200" b="1" dirty="0" smtClean="0">
                <a:solidFill>
                  <a:schemeClr val="bg1"/>
                </a:solidFill>
                <a:latin typeface="Corbel" panose="020B0503020204020204" pitchFamily="34" charset="0"/>
                <a:sym typeface="Corbel" panose="020B0503020204020204" pitchFamily="34" charset="0"/>
              </a:rPr>
            </a:br>
            <a:r>
              <a:rPr lang="en-US" altLang="en-US" sz="1200" b="1" dirty="0" smtClean="0">
                <a:solidFill>
                  <a:schemeClr val="bg1"/>
                </a:solidFill>
                <a:latin typeface="Corbel" panose="020B0503020204020204" pitchFamily="34" charset="0"/>
                <a:sym typeface="Corbel" panose="020B0503020204020204" pitchFamily="34" charset="0"/>
              </a:rPr>
              <a:t>(</a:t>
            </a:r>
            <a:fld id="{5FB38D76-D8C5-4DBA-BA5F-B56F2A099532}" type="datetime'''2''5''''''''''''''''''''''''%'''''''''''''''''''''''''''''">
              <a:rPr lang="en-US" altLang="en-US" sz="1200" b="1" smtClean="0">
                <a:solidFill>
                  <a:schemeClr val="bg1"/>
                </a:solidFill>
                <a:latin typeface="Corbel" panose="020B0503020204020204" pitchFamily="34" charset="0"/>
              </a:rPr>
              <a:pPr/>
              <a:t>25%</a:t>
            </a:fld>
            <a:r>
              <a:rPr lang="en-US" altLang="en-US" sz="1200" b="1" dirty="0" smtClean="0">
                <a:solidFill>
                  <a:schemeClr val="bg1"/>
                </a:solidFill>
                <a:latin typeface="Corbel" panose="020B0503020204020204" pitchFamily="34" charset="0"/>
                <a:sym typeface="Corbel" panose="020B0503020204020204" pitchFamily="34" charset="0"/>
              </a:rPr>
              <a:t>)</a:t>
            </a:r>
            <a:endParaRPr lang="en-US" sz="1200" b="1" dirty="0">
              <a:solidFill>
                <a:schemeClr val="bg1"/>
              </a:solidFill>
              <a:latin typeface="Corbel" panose="020B0503020204020204" pitchFamily="34" charset="0"/>
              <a:sym typeface="Corbel" panose="020B0503020204020204" pitchFamily="34" charset="0"/>
            </a:endParaRPr>
          </a:p>
        </p:txBody>
      </p:sp>
      <p:sp>
        <p:nvSpPr>
          <p:cNvPr id="576" name="Text Placeholder 2"/>
          <p:cNvSpPr>
            <a:spLocks noGrp="1"/>
          </p:cNvSpPr>
          <p:nvPr>
            <p:custDataLst>
              <p:tags r:id="rId17"/>
            </p:custDataLst>
          </p:nvPr>
        </p:nvSpPr>
        <p:spPr bwMode="gray">
          <a:xfrm>
            <a:off x="9931400" y="2236788"/>
            <a:ext cx="407988" cy="330200"/>
          </a:xfrm>
          <a:prstGeom prst="rect">
            <a:avLst/>
          </a:prstGeom>
          <a:solidFill>
            <a:srgbClr val="2F6869"/>
          </a:solidFill>
          <a:ln>
            <a:noFill/>
          </a:ln>
          <a:effectLst/>
        </p:spPr>
        <p:txBody>
          <a:bodyPr vert="horz" wrap="none" lIns="22225" tIns="0" rIns="22225"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F43644C5-CEF0-412A-A4FC-911F814DD48F}" type="datetime'''''4''''''''''''6''''''1'''''''''''''''''''''''''''''''''''''">
              <a:rPr lang="en-US" altLang="en-US" sz="1200" b="1"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461</a:t>
            </a:fld>
            <a:r>
              <a:rPr lang="en-US" altLang="en-US" sz="1200" b="1" smtClean="0">
                <a:solidFill>
                  <a:schemeClr val="bg1"/>
                </a:solidFill>
                <a:latin typeface="Corbel" panose="020B0503020204020204" pitchFamily="34" charset="0"/>
                <a:sym typeface="Corbel" panose="020B0503020204020204" pitchFamily="34" charset="0"/>
              </a:rPr>
              <a:t/>
            </a:r>
            <a:br>
              <a:rPr lang="en-US" altLang="en-US" sz="1200" b="1" smtClean="0">
                <a:solidFill>
                  <a:schemeClr val="bg1"/>
                </a:solidFill>
                <a:latin typeface="Corbel" panose="020B0503020204020204" pitchFamily="34" charset="0"/>
                <a:sym typeface="Corbel" panose="020B0503020204020204" pitchFamily="34" charset="0"/>
              </a:rPr>
            </a:br>
            <a:r>
              <a:rPr lang="en-US" altLang="en-US" sz="1200" b="1" smtClean="0">
                <a:solidFill>
                  <a:schemeClr val="bg1"/>
                </a:solidFill>
                <a:latin typeface="Corbel" panose="020B0503020204020204" pitchFamily="34" charset="0"/>
                <a:sym typeface="Corbel" panose="020B0503020204020204" pitchFamily="34" charset="0"/>
              </a:rPr>
              <a:t>(</a:t>
            </a:r>
            <a:fld id="{3CB31DBF-A413-404C-94CE-45514C023B48}" type="datetime'''''''''''''''''2''3''''''''''''''''''''''%'''''''''''''">
              <a:rPr lang="en-US" altLang="en-US" sz="1200" b="1"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23%</a:t>
            </a:fld>
            <a:r>
              <a:rPr lang="en-US" sz="1200" b="1" smtClean="0">
                <a:solidFill>
                  <a:schemeClr val="bg1"/>
                </a:solidFill>
                <a:latin typeface="Corbel" panose="020B0503020204020204" pitchFamily="34" charset="0"/>
                <a:sym typeface="Corbel" panose="020B0503020204020204" pitchFamily="34" charset="0"/>
              </a:rPr>
              <a:t>)</a:t>
            </a:r>
            <a:endParaRPr lang="en-US" sz="1200" b="1" dirty="0">
              <a:solidFill>
                <a:schemeClr val="bg1"/>
              </a:solidFill>
              <a:latin typeface="Corbel" panose="020B0503020204020204" pitchFamily="34" charset="0"/>
              <a:sym typeface="Corbel" panose="020B0503020204020204" pitchFamily="34" charset="0"/>
            </a:endParaRPr>
          </a:p>
        </p:txBody>
      </p:sp>
      <p:sp>
        <p:nvSpPr>
          <p:cNvPr id="578" name="Text Placeholder 2"/>
          <p:cNvSpPr>
            <a:spLocks noGrp="1"/>
          </p:cNvSpPr>
          <p:nvPr>
            <p:custDataLst>
              <p:tags r:id="rId18"/>
            </p:custDataLst>
          </p:nvPr>
        </p:nvSpPr>
        <p:spPr bwMode="gray">
          <a:xfrm>
            <a:off x="9024938" y="1595438"/>
            <a:ext cx="419100" cy="330200"/>
          </a:xfrm>
          <a:prstGeom prst="rect">
            <a:avLst/>
          </a:prstGeom>
          <a:solidFill>
            <a:srgbClr val="242424"/>
          </a:solidFill>
          <a:ln>
            <a:noFill/>
          </a:ln>
          <a:effectLst/>
        </p:spPr>
        <p:txBody>
          <a:bodyPr vert="horz" wrap="none" lIns="22225" tIns="0" rIns="22225"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E2883D6F-81A5-46D1-91C8-0011AB957DC9}" type="datetime'''''''''''''''4''''''7''''''''''''''''''''''''''''6'">
              <a:rPr lang="en-US" altLang="en-US" sz="1200" b="1"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476</a:t>
            </a:fld>
            <a:r>
              <a:rPr lang="en-US" altLang="en-US" sz="1200" b="1" smtClean="0">
                <a:solidFill>
                  <a:schemeClr val="bg1"/>
                </a:solidFill>
                <a:latin typeface="Corbel" panose="020B0503020204020204" pitchFamily="34" charset="0"/>
                <a:sym typeface="Corbel" panose="020B0503020204020204" pitchFamily="34" charset="0"/>
              </a:rPr>
              <a:t/>
            </a:r>
            <a:br>
              <a:rPr lang="en-US" altLang="en-US" sz="1200" b="1" smtClean="0">
                <a:solidFill>
                  <a:schemeClr val="bg1"/>
                </a:solidFill>
                <a:latin typeface="Corbel" panose="020B0503020204020204" pitchFamily="34" charset="0"/>
                <a:sym typeface="Corbel" panose="020B0503020204020204" pitchFamily="34" charset="0"/>
              </a:rPr>
            </a:br>
            <a:r>
              <a:rPr lang="en-US" altLang="en-US" sz="1200" b="1" smtClean="0">
                <a:solidFill>
                  <a:schemeClr val="bg1"/>
                </a:solidFill>
                <a:latin typeface="Corbel" panose="020B0503020204020204" pitchFamily="34" charset="0"/>
                <a:sym typeface="Corbel" panose="020B0503020204020204" pitchFamily="34" charset="0"/>
              </a:rPr>
              <a:t>(</a:t>
            </a:r>
            <a:fld id="{D69D8ABD-EE6E-4E62-99B0-5CD1EA534951}" type="datetime'''''2''''''''''''''''''''''''''''''''''''''4''''''%'">
              <a:rPr lang="en-US" altLang="en-US" sz="1200" b="1"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24%</a:t>
            </a:fld>
            <a:r>
              <a:rPr lang="en-US" sz="1200" b="1" smtClean="0">
                <a:solidFill>
                  <a:schemeClr val="bg1"/>
                </a:solidFill>
                <a:latin typeface="Corbel" panose="020B0503020204020204" pitchFamily="34" charset="0"/>
                <a:sym typeface="Corbel" panose="020B0503020204020204" pitchFamily="34" charset="0"/>
              </a:rPr>
              <a:t>)</a:t>
            </a:r>
            <a:endParaRPr lang="en-US" sz="1200" b="1" dirty="0">
              <a:solidFill>
                <a:schemeClr val="bg1"/>
              </a:solidFill>
              <a:latin typeface="Corbel" panose="020B0503020204020204" pitchFamily="34" charset="0"/>
              <a:sym typeface="Corbel" panose="020B0503020204020204" pitchFamily="34" charset="0"/>
            </a:endParaRPr>
          </a:p>
        </p:txBody>
      </p:sp>
      <p:sp>
        <p:nvSpPr>
          <p:cNvPr id="382" name="Text Placeholder 2"/>
          <p:cNvSpPr>
            <a:spLocks noGrp="1"/>
          </p:cNvSpPr>
          <p:nvPr>
            <p:custDataLst>
              <p:tags r:id="rId19"/>
            </p:custDataLst>
          </p:nvPr>
        </p:nvSpPr>
        <p:spPr bwMode="gray">
          <a:xfrm>
            <a:off x="9458325" y="1260475"/>
            <a:ext cx="336550" cy="330200"/>
          </a:xfrm>
          <a:prstGeom prst="rect">
            <a:avLst/>
          </a:prstGeom>
          <a:solidFill>
            <a:schemeClr val="accent5"/>
          </a:solidFill>
          <a:ln>
            <a:noFill/>
          </a:ln>
          <a:effectLst/>
        </p:spPr>
        <p:txBody>
          <a:bodyPr vert="horz" wrap="none" lIns="22225" tIns="0" rIns="22225"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C8FE17CD-6439-4280-AD80-5DB473DFA3ED}" type="datetime'''''1''''''''''''0''''''''''''''''''''''''''4'''''''''">
              <a:rPr lang="en-US" altLang="en-US" sz="1200" b="1" smtClean="0">
                <a:solidFill>
                  <a:schemeClr val="bg1"/>
                </a:solidFill>
                <a:latin typeface="Corbel" panose="020B0503020204020204" pitchFamily="34" charset="0"/>
              </a:rPr>
              <a:pPr/>
              <a:t>104</a:t>
            </a:fld>
            <a:r>
              <a:rPr lang="en-US" altLang="en-US" sz="1200" b="1" dirty="0" smtClean="0">
                <a:solidFill>
                  <a:schemeClr val="bg1"/>
                </a:solidFill>
                <a:latin typeface="Corbel" panose="020B0503020204020204" pitchFamily="34" charset="0"/>
                <a:sym typeface="Corbel" panose="020B0503020204020204" pitchFamily="34" charset="0"/>
              </a:rPr>
              <a:t/>
            </a:r>
            <a:br>
              <a:rPr lang="en-US" altLang="en-US" sz="1200" b="1" dirty="0" smtClean="0">
                <a:solidFill>
                  <a:schemeClr val="bg1"/>
                </a:solidFill>
                <a:latin typeface="Corbel" panose="020B0503020204020204" pitchFamily="34" charset="0"/>
                <a:sym typeface="Corbel" panose="020B0503020204020204" pitchFamily="34" charset="0"/>
              </a:rPr>
            </a:br>
            <a:r>
              <a:rPr lang="en-US" altLang="en-US" sz="1200" b="1" dirty="0" smtClean="0">
                <a:solidFill>
                  <a:schemeClr val="bg1"/>
                </a:solidFill>
                <a:latin typeface="Corbel" panose="020B0503020204020204" pitchFamily="34" charset="0"/>
                <a:sym typeface="Corbel" panose="020B0503020204020204" pitchFamily="34" charset="0"/>
              </a:rPr>
              <a:t>(</a:t>
            </a:r>
            <a:fld id="{A26B830C-1C1A-471C-951F-CC8457E89F7B}" type="datetime'5''''''''''''''''''''''''''''%'''''''''''''''''''''">
              <a:rPr lang="en-US" altLang="en-US" sz="1200" b="1" smtClean="0">
                <a:solidFill>
                  <a:schemeClr val="bg1"/>
                </a:solidFill>
                <a:latin typeface="Corbel" panose="020B0503020204020204" pitchFamily="34" charset="0"/>
              </a:rPr>
              <a:pPr/>
              <a:t>5%</a:t>
            </a:fld>
            <a:r>
              <a:rPr lang="en-US" altLang="en-US" sz="1200" b="1" dirty="0" smtClean="0">
                <a:solidFill>
                  <a:schemeClr val="bg1"/>
                </a:solidFill>
                <a:latin typeface="Corbel" panose="020B0503020204020204" pitchFamily="34" charset="0"/>
                <a:sym typeface="Corbel" panose="020B0503020204020204" pitchFamily="34" charset="0"/>
              </a:rPr>
              <a:t>)</a:t>
            </a:r>
            <a:endParaRPr lang="en-US" sz="1200" b="1" dirty="0">
              <a:solidFill>
                <a:schemeClr val="bg1"/>
              </a:solidFill>
              <a:latin typeface="Corbel" panose="020B0503020204020204" pitchFamily="34" charset="0"/>
              <a:sym typeface="Corbel" panose="020B0503020204020204" pitchFamily="34" charset="0"/>
            </a:endParaRPr>
          </a:p>
        </p:txBody>
      </p:sp>
      <p:sp>
        <p:nvSpPr>
          <p:cNvPr id="401" name="Rectangle 400"/>
          <p:cNvSpPr/>
          <p:nvPr>
            <p:custDataLst>
              <p:tags r:id="rId20"/>
            </p:custDataLst>
          </p:nvPr>
        </p:nvSpPr>
        <p:spPr bwMode="auto">
          <a:xfrm>
            <a:off x="10615613" y="1474788"/>
            <a:ext cx="196850" cy="147638"/>
          </a:xfrm>
          <a:prstGeom prst="rect">
            <a:avLst/>
          </a:prstGeom>
          <a:solidFill>
            <a:srgbClr val="2F6869"/>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Rectangle 399"/>
          <p:cNvSpPr/>
          <p:nvPr>
            <p:custDataLst>
              <p:tags r:id="rId21"/>
            </p:custDataLst>
          </p:nvPr>
        </p:nvSpPr>
        <p:spPr bwMode="auto">
          <a:xfrm>
            <a:off x="10615613" y="1265238"/>
            <a:ext cx="196850" cy="147638"/>
          </a:xfrm>
          <a:prstGeom prst="rect">
            <a:avLst/>
          </a:prstGeom>
          <a:solidFill>
            <a:schemeClr val="accent1"/>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Rectangle 401"/>
          <p:cNvSpPr/>
          <p:nvPr>
            <p:custDataLst>
              <p:tags r:id="rId22"/>
            </p:custDataLst>
          </p:nvPr>
        </p:nvSpPr>
        <p:spPr bwMode="auto">
          <a:xfrm>
            <a:off x="10615613" y="1684338"/>
            <a:ext cx="196850" cy="147638"/>
          </a:xfrm>
          <a:prstGeom prst="rect">
            <a:avLst/>
          </a:prstGeom>
          <a:solidFill>
            <a:schemeClr val="hlink"/>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Rectangle 402"/>
          <p:cNvSpPr/>
          <p:nvPr>
            <p:custDataLst>
              <p:tags r:id="rId23"/>
            </p:custDataLst>
          </p:nvPr>
        </p:nvSpPr>
        <p:spPr bwMode="auto">
          <a:xfrm>
            <a:off x="10615613" y="1893888"/>
            <a:ext cx="196850" cy="147638"/>
          </a:xfrm>
          <a:prstGeom prst="rect">
            <a:avLst/>
          </a:prstGeom>
          <a:solidFill>
            <a:srgbClr val="242424"/>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Rectangle 403"/>
          <p:cNvSpPr/>
          <p:nvPr>
            <p:custDataLst>
              <p:tags r:id="rId24"/>
            </p:custDataLst>
          </p:nvPr>
        </p:nvSpPr>
        <p:spPr bwMode="auto">
          <a:xfrm>
            <a:off x="10615613" y="2103438"/>
            <a:ext cx="196850" cy="147638"/>
          </a:xfrm>
          <a:prstGeom prst="rect">
            <a:avLst/>
          </a:prstGeom>
          <a:solidFill>
            <a:schemeClr val="accent5"/>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Text Placeholder 2"/>
          <p:cNvSpPr>
            <a:spLocks noGrp="1"/>
          </p:cNvSpPr>
          <p:nvPr>
            <p:custDataLst>
              <p:tags r:id="rId25"/>
            </p:custDataLst>
          </p:nvPr>
        </p:nvSpPr>
        <p:spPr bwMode="auto">
          <a:xfrm>
            <a:off x="10863263" y="1273176"/>
            <a:ext cx="661988"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01B15661-E1EC-44B7-9B95-5EB47C7E10AF}" type="datetime'High'' ''''''''''''''''''''''''''S''ch''''''o''o''''l'''''">
              <a:rPr lang="en-US" altLang="en-US" sz="1100" smtClean="0">
                <a:solidFill>
                  <a:srgbClr val="06486E"/>
                </a:solidFill>
              </a:rPr>
              <a:pPr/>
              <a:t>High School</a:t>
            </a:fld>
            <a:endParaRPr lang="en-US" sz="1100" dirty="0">
              <a:solidFill>
                <a:srgbClr val="06486E"/>
              </a:solidFill>
            </a:endParaRPr>
          </a:p>
        </p:txBody>
      </p:sp>
      <p:sp>
        <p:nvSpPr>
          <p:cNvPr id="377" name="Text Placeholder 2"/>
          <p:cNvSpPr>
            <a:spLocks noGrp="1"/>
          </p:cNvSpPr>
          <p:nvPr>
            <p:custDataLst>
              <p:tags r:id="rId26"/>
            </p:custDataLst>
          </p:nvPr>
        </p:nvSpPr>
        <p:spPr bwMode="auto">
          <a:xfrm>
            <a:off x="10863263" y="1901826"/>
            <a:ext cx="384175"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5BD5FF57-E2A2-4D74-A991-53EAF6DBAB99}" type="datetime'''O''''th''''''''''''''''''''''''e''''r''''''''''s'''''''''''">
              <a:rPr lang="en-US" altLang="en-US" sz="1100" smtClean="0">
                <a:solidFill>
                  <a:srgbClr val="06486E"/>
                </a:solidFill>
              </a:rPr>
              <a:pPr marL="0" indent="0">
                <a:spcBef>
                  <a:spcPct val="0"/>
                </a:spcBef>
                <a:spcAft>
                  <a:spcPct val="0"/>
                </a:spcAft>
                <a:buNone/>
              </a:pPr>
              <a:t>Others</a:t>
            </a:fld>
            <a:endParaRPr lang="en-US" sz="1100" dirty="0">
              <a:solidFill>
                <a:srgbClr val="06486E"/>
              </a:solidFill>
            </a:endParaRPr>
          </a:p>
        </p:txBody>
      </p:sp>
      <p:sp>
        <p:nvSpPr>
          <p:cNvPr id="373" name="Text Placeholder 2"/>
          <p:cNvSpPr>
            <a:spLocks noGrp="1"/>
          </p:cNvSpPr>
          <p:nvPr>
            <p:custDataLst>
              <p:tags r:id="rId27"/>
            </p:custDataLst>
          </p:nvPr>
        </p:nvSpPr>
        <p:spPr bwMode="auto">
          <a:xfrm>
            <a:off x="10863263" y="1692276"/>
            <a:ext cx="974725"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98FC3E19-D4C7-4529-B860-6D13D11972FC}" type="datetime'''''''G''ra''d''uat''''''''e'' ''''''''''''''Deg''''r''e''e'">
              <a:rPr lang="en-US" altLang="en-US" sz="1100" smtClean="0">
                <a:solidFill>
                  <a:srgbClr val="06486E"/>
                </a:solidFill>
              </a:rPr>
              <a:pPr marL="0" indent="0">
                <a:spcBef>
                  <a:spcPct val="0"/>
                </a:spcBef>
                <a:spcAft>
                  <a:spcPct val="0"/>
                </a:spcAft>
                <a:buNone/>
              </a:pPr>
              <a:t>Graduate Degree</a:t>
            </a:fld>
            <a:endParaRPr lang="en-US" sz="1100" dirty="0">
              <a:solidFill>
                <a:srgbClr val="06486E"/>
              </a:solidFill>
            </a:endParaRPr>
          </a:p>
        </p:txBody>
      </p:sp>
      <p:sp>
        <p:nvSpPr>
          <p:cNvPr id="372" name="Text Placeholder 2"/>
          <p:cNvSpPr>
            <a:spLocks noGrp="1"/>
          </p:cNvSpPr>
          <p:nvPr>
            <p:custDataLst>
              <p:tags r:id="rId28"/>
            </p:custDataLst>
          </p:nvPr>
        </p:nvSpPr>
        <p:spPr bwMode="auto">
          <a:xfrm>
            <a:off x="10863263" y="1482726"/>
            <a:ext cx="415925"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0CA53FB5-4A63-4861-A274-AD7B62647B41}" type="datetime'''''C''''''''''''''''''o''''''l''''''''lege'''''''">
              <a:rPr lang="en-US" altLang="en-US" sz="1100" smtClean="0">
                <a:solidFill>
                  <a:srgbClr val="06486E"/>
                </a:solidFill>
              </a:rPr>
              <a:pPr marL="0" indent="0">
                <a:spcBef>
                  <a:spcPct val="0"/>
                </a:spcBef>
                <a:spcAft>
                  <a:spcPct val="0"/>
                </a:spcAft>
                <a:buNone/>
              </a:pPr>
              <a:t>College</a:t>
            </a:fld>
            <a:endParaRPr lang="en-US" sz="1100" dirty="0">
              <a:solidFill>
                <a:srgbClr val="06486E"/>
              </a:solidFill>
            </a:endParaRPr>
          </a:p>
        </p:txBody>
      </p:sp>
      <p:sp>
        <p:nvSpPr>
          <p:cNvPr id="378" name="Text Placeholder 2"/>
          <p:cNvSpPr>
            <a:spLocks noGrp="1"/>
          </p:cNvSpPr>
          <p:nvPr>
            <p:custDataLst>
              <p:tags r:id="rId29"/>
            </p:custDataLst>
          </p:nvPr>
        </p:nvSpPr>
        <p:spPr bwMode="auto">
          <a:xfrm>
            <a:off x="10863263" y="2111376"/>
            <a:ext cx="595313"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4FEBD459-B7D0-4514-97FB-2DB8E4FA8E40}" type="datetime'''''''''''''''''U''''''n''d''e''''fi''''''''''ne''d'''''''''''">
              <a:rPr lang="en-US" altLang="en-US" sz="1100" smtClean="0">
                <a:solidFill>
                  <a:srgbClr val="06486E"/>
                </a:solidFill>
              </a:rPr>
              <a:pPr marL="0" indent="0">
                <a:spcBef>
                  <a:spcPct val="0"/>
                </a:spcBef>
                <a:spcAft>
                  <a:spcPct val="0"/>
                </a:spcAft>
                <a:buNone/>
              </a:pPr>
              <a:t>Undefined</a:t>
            </a:fld>
            <a:endParaRPr lang="en-US" sz="1100" dirty="0">
              <a:solidFill>
                <a:srgbClr val="06486E"/>
              </a:solidFill>
            </a:endParaRPr>
          </a:p>
        </p:txBody>
      </p:sp>
      <p:sp>
        <p:nvSpPr>
          <p:cNvPr id="524" name="Left Brace 523"/>
          <p:cNvSpPr/>
          <p:nvPr/>
        </p:nvSpPr>
        <p:spPr>
          <a:xfrm>
            <a:off x="5668863" y="2139294"/>
            <a:ext cx="239018" cy="8332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1" name="Isosceles Triangle 530">
            <a:extLst>
              <a:ext uri="{FF2B5EF4-FFF2-40B4-BE49-F238E27FC236}">
                <a16:creationId xmlns:a16="http://schemas.microsoft.com/office/drawing/2014/main" id="{E3489957-30DB-4B6A-8B18-3AAA091CDB17}"/>
              </a:ext>
            </a:extLst>
          </p:cNvPr>
          <p:cNvSpPr/>
          <p:nvPr/>
        </p:nvSpPr>
        <p:spPr>
          <a:xfrm rot="10800000">
            <a:off x="4882615" y="2078043"/>
            <a:ext cx="649288" cy="115610"/>
          </a:xfrm>
          <a:prstGeom prst="triangle">
            <a:avLst/>
          </a:prstGeom>
          <a:solidFill>
            <a:schemeClr val="bg1">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486E"/>
              </a:solidFill>
              <a:effectLst/>
              <a:uLnTx/>
              <a:uFillTx/>
              <a:latin typeface="Gotham Medium"/>
              <a:ea typeface="+mn-ea"/>
              <a:cs typeface="+mn-cs"/>
            </a:endParaRPr>
          </a:p>
        </p:txBody>
      </p:sp>
      <p:sp>
        <p:nvSpPr>
          <p:cNvPr id="543" name="Left Bracket 542"/>
          <p:cNvSpPr/>
          <p:nvPr/>
        </p:nvSpPr>
        <p:spPr>
          <a:xfrm>
            <a:off x="8785045" y="1217700"/>
            <a:ext cx="103658" cy="1619629"/>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8" name="TextBox 557"/>
          <p:cNvSpPr txBox="1"/>
          <p:nvPr/>
        </p:nvSpPr>
        <p:spPr>
          <a:xfrm>
            <a:off x="9357732" y="1848047"/>
            <a:ext cx="716521" cy="338554"/>
          </a:xfrm>
          <a:prstGeom prst="rect">
            <a:avLst/>
          </a:prstGeom>
          <a:noFill/>
        </p:spPr>
        <p:txBody>
          <a:bodyPr wrap="square" rtlCol="0">
            <a:spAutoFit/>
          </a:bodyPr>
          <a:lstStyle/>
          <a:p>
            <a:pPr algn="ctr"/>
            <a:r>
              <a:rPr lang="en-US" sz="1600" b="1" dirty="0" smtClean="0">
                <a:solidFill>
                  <a:schemeClr val="bg2">
                    <a:lumMod val="50000"/>
                  </a:schemeClr>
                </a:solidFill>
                <a:latin typeface="Corbel" panose="020B0503020204020204" pitchFamily="34" charset="0"/>
              </a:rPr>
              <a:t>2,000</a:t>
            </a:r>
            <a:endParaRPr lang="en-US" sz="1600" b="1" dirty="0">
              <a:solidFill>
                <a:schemeClr val="bg2">
                  <a:lumMod val="50000"/>
                </a:schemeClr>
              </a:solidFill>
              <a:latin typeface="Corbel" panose="020B0503020204020204" pitchFamily="34" charset="0"/>
            </a:endParaRPr>
          </a:p>
        </p:txBody>
      </p:sp>
      <p:sp>
        <p:nvSpPr>
          <p:cNvPr id="132" name="Rectangle 131">
            <a:extLst>
              <a:ext uri="{FF2B5EF4-FFF2-40B4-BE49-F238E27FC236}">
                <a16:creationId xmlns:a16="http://schemas.microsoft.com/office/drawing/2014/main" id="{F340A27E-20BB-48B7-84A0-89E4225906F5}"/>
              </a:ext>
            </a:extLst>
          </p:cNvPr>
          <p:cNvSpPr/>
          <p:nvPr/>
        </p:nvSpPr>
        <p:spPr>
          <a:xfrm>
            <a:off x="8304245" y="3104708"/>
            <a:ext cx="3616511" cy="36288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6486E"/>
              </a:solidFill>
              <a:effectLst/>
              <a:uLnTx/>
              <a:uFillTx/>
              <a:latin typeface="Corbel" panose="020B0503020204020204" pitchFamily="34" charset="0"/>
              <a:ea typeface="+mn-ea"/>
              <a:cs typeface="+mn-cs"/>
            </a:endParaRPr>
          </a:p>
        </p:txBody>
      </p:sp>
      <p:cxnSp>
        <p:nvCxnSpPr>
          <p:cNvPr id="18" name="Straight Connector 17"/>
          <p:cNvCxnSpPr/>
          <p:nvPr>
            <p:custDataLst>
              <p:tags r:id="rId30"/>
            </p:custDataLst>
          </p:nvPr>
        </p:nvCxnSpPr>
        <p:spPr bwMode="auto">
          <a:xfrm>
            <a:off x="1084263" y="3117850"/>
            <a:ext cx="387350" cy="0"/>
          </a:xfrm>
          <a:prstGeom prst="line">
            <a:avLst/>
          </a:prstGeom>
          <a:ln w="3175" cap="flat" cmpd="sng" algn="ctr">
            <a:solidFill>
              <a:schemeClr val="tx1"/>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p:cNvCxnSpPr/>
          <p:nvPr>
            <p:custDataLst>
              <p:tags r:id="rId31"/>
            </p:custDataLst>
          </p:nvPr>
        </p:nvCxnSpPr>
        <p:spPr bwMode="auto">
          <a:xfrm>
            <a:off x="1957388" y="3367088"/>
            <a:ext cx="387350" cy="0"/>
          </a:xfrm>
          <a:prstGeom prst="line">
            <a:avLst/>
          </a:prstGeom>
          <a:ln w="3175" cap="flat" cmpd="sng" algn="ctr">
            <a:solidFill>
              <a:schemeClr val="tx1"/>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p:cNvCxnSpPr/>
          <p:nvPr>
            <p:custDataLst>
              <p:tags r:id="rId32"/>
            </p:custDataLst>
          </p:nvPr>
        </p:nvCxnSpPr>
        <p:spPr bwMode="auto">
          <a:xfrm>
            <a:off x="2830513" y="3616325"/>
            <a:ext cx="387350" cy="0"/>
          </a:xfrm>
          <a:prstGeom prst="line">
            <a:avLst/>
          </a:prstGeom>
          <a:ln w="3175" cap="flat" cmpd="sng" algn="ctr">
            <a:solidFill>
              <a:schemeClr val="tx1"/>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graphicFrame>
        <p:nvGraphicFramePr>
          <p:cNvPr id="299" name="Chart 298"/>
          <p:cNvGraphicFramePr/>
          <p:nvPr>
            <p:custDataLst>
              <p:tags r:id="rId33"/>
            </p:custDataLst>
            <p:extLst>
              <p:ext uri="{D42A27DB-BD31-4B8C-83A1-F6EECF244321}">
                <p14:modId xmlns:p14="http://schemas.microsoft.com/office/powerpoint/2010/main" val="1389969546"/>
              </p:ext>
            </p:extLst>
          </p:nvPr>
        </p:nvGraphicFramePr>
        <p:xfrm>
          <a:off x="322263" y="3035300"/>
          <a:ext cx="3657600" cy="946150"/>
        </p:xfrm>
        <a:graphic>
          <a:graphicData uri="http://schemas.openxmlformats.org/drawingml/2006/chart">
            <c:chart xmlns:c="http://schemas.openxmlformats.org/drawingml/2006/chart" xmlns:r="http://schemas.openxmlformats.org/officeDocument/2006/relationships" r:id="rId71"/>
          </a:graphicData>
        </a:graphic>
      </p:graphicFrame>
      <p:sp useBgFill="1">
        <p:nvSpPr>
          <p:cNvPr id="52" name="Freeform 51"/>
          <p:cNvSpPr/>
          <p:nvPr>
            <p:custDataLst>
              <p:tags r:id="rId34"/>
            </p:custDataLst>
          </p:nvPr>
        </p:nvSpPr>
        <p:spPr bwMode="auto">
          <a:xfrm>
            <a:off x="579439" y="3394075"/>
            <a:ext cx="523875" cy="198438"/>
          </a:xfrm>
          <a:custGeom>
            <a:avLst/>
            <a:gdLst/>
            <a:ahLst/>
            <a:cxnLst/>
            <a:rect l="0" t="0" r="0" b="0"/>
            <a:pathLst>
              <a:path w="523876" h="198439">
                <a:moveTo>
                  <a:pt x="0" y="141288"/>
                </a:moveTo>
                <a:lnTo>
                  <a:pt x="523875" y="0"/>
                </a:lnTo>
                <a:lnTo>
                  <a:pt x="523875" y="57150"/>
                </a:lnTo>
                <a:lnTo>
                  <a:pt x="0" y="198438"/>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Freeform 50"/>
          <p:cNvSpPr/>
          <p:nvPr>
            <p:custDataLst>
              <p:tags r:id="rId35"/>
            </p:custDataLst>
          </p:nvPr>
        </p:nvSpPr>
        <p:spPr bwMode="auto">
          <a:xfrm>
            <a:off x="1452564" y="3144838"/>
            <a:ext cx="523875" cy="198438"/>
          </a:xfrm>
          <a:custGeom>
            <a:avLst/>
            <a:gdLst/>
            <a:ahLst/>
            <a:cxnLst/>
            <a:rect l="0" t="0" r="0" b="0"/>
            <a:pathLst>
              <a:path w="523876" h="198439">
                <a:moveTo>
                  <a:pt x="0" y="141288"/>
                </a:moveTo>
                <a:lnTo>
                  <a:pt x="523875" y="0"/>
                </a:lnTo>
                <a:lnTo>
                  <a:pt x="523875" y="57150"/>
                </a:lnTo>
                <a:lnTo>
                  <a:pt x="0" y="198438"/>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Freeform 49"/>
          <p:cNvSpPr/>
          <p:nvPr>
            <p:custDataLst>
              <p:tags r:id="rId36"/>
            </p:custDataLst>
          </p:nvPr>
        </p:nvSpPr>
        <p:spPr bwMode="auto">
          <a:xfrm>
            <a:off x="579439" y="3144838"/>
            <a:ext cx="523875" cy="198438"/>
          </a:xfrm>
          <a:custGeom>
            <a:avLst/>
            <a:gdLst/>
            <a:ahLst/>
            <a:cxnLst/>
            <a:rect l="0" t="0" r="0" b="0"/>
            <a:pathLst>
              <a:path w="523876" h="198439">
                <a:moveTo>
                  <a:pt x="0" y="141288"/>
                </a:moveTo>
                <a:lnTo>
                  <a:pt x="523875" y="0"/>
                </a:lnTo>
                <a:lnTo>
                  <a:pt x="523875" y="57150"/>
                </a:lnTo>
                <a:lnTo>
                  <a:pt x="0" y="198438"/>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Freeform 52"/>
          <p:cNvSpPr/>
          <p:nvPr>
            <p:custDataLst>
              <p:tags r:id="rId37"/>
            </p:custDataLst>
          </p:nvPr>
        </p:nvSpPr>
        <p:spPr bwMode="auto">
          <a:xfrm>
            <a:off x="2325689" y="3394075"/>
            <a:ext cx="523875" cy="198438"/>
          </a:xfrm>
          <a:custGeom>
            <a:avLst/>
            <a:gdLst/>
            <a:ahLst/>
            <a:cxnLst/>
            <a:rect l="0" t="0" r="0" b="0"/>
            <a:pathLst>
              <a:path w="523876" h="198439">
                <a:moveTo>
                  <a:pt x="0" y="141288"/>
                </a:moveTo>
                <a:lnTo>
                  <a:pt x="523875" y="0"/>
                </a:lnTo>
                <a:lnTo>
                  <a:pt x="523875" y="57150"/>
                </a:lnTo>
                <a:lnTo>
                  <a:pt x="0" y="198438"/>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Text Placeholder 2"/>
          <p:cNvSpPr>
            <a:spLocks noGrp="1"/>
          </p:cNvSpPr>
          <p:nvPr>
            <p:custDataLst>
              <p:tags r:id="rId38"/>
            </p:custDataLst>
          </p:nvPr>
        </p:nvSpPr>
        <p:spPr bwMode="auto">
          <a:xfrm>
            <a:off x="1566863" y="3944938"/>
            <a:ext cx="296863"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F1BBBCF8-2918-44F8-9BAC-F6DE973449DA}" type="datetime'''''''''''''''''''''M''a''l''''''''''''''''e'''''''''''''''">
              <a:rPr lang="en-US" altLang="en-US" sz="1100" smtClean="0">
                <a:latin typeface="Corbel" panose="020B0503020204020204" pitchFamily="34" charset="0"/>
                <a:sym typeface="Corbel" panose="020B0503020204020204" pitchFamily="34" charset="0"/>
              </a:rPr>
              <a:pPr marL="0" indent="0" algn="ctr">
                <a:spcBef>
                  <a:spcPct val="0"/>
                </a:spcBef>
                <a:spcAft>
                  <a:spcPct val="0"/>
                </a:spcAft>
                <a:buNone/>
              </a:pPr>
              <a:t>Male</a:t>
            </a:fld>
            <a:endParaRPr lang="en-US" sz="1100" dirty="0">
              <a:latin typeface="Corbel" panose="020B0503020204020204" pitchFamily="34" charset="0"/>
              <a:sym typeface="Corbel" panose="020B0503020204020204" pitchFamily="34" charset="0"/>
            </a:endParaRPr>
          </a:p>
        </p:txBody>
      </p:sp>
      <p:sp>
        <p:nvSpPr>
          <p:cNvPr id="360" name="Text Placeholder 2"/>
          <p:cNvSpPr>
            <a:spLocks noGrp="1"/>
          </p:cNvSpPr>
          <p:nvPr>
            <p:custDataLst>
              <p:tags r:id="rId39"/>
            </p:custDataLst>
          </p:nvPr>
        </p:nvSpPr>
        <p:spPr bwMode="gray">
          <a:xfrm>
            <a:off x="660400" y="3627438"/>
            <a:ext cx="363538"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75E65F80-E0DC-45FA-94FF-072A9524AA9C}" type="datetime'''''''''''''''2,''''''''''''''''''0''''''''00'''''''''''''''''">
              <a:rPr lang="en-US" altLang="en-US" sz="1100"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2,000</a:t>
            </a:fld>
            <a:endParaRPr lang="en-US" sz="1100" dirty="0">
              <a:solidFill>
                <a:schemeClr val="bg1"/>
              </a:solidFill>
              <a:latin typeface="Corbel" panose="020B0503020204020204" pitchFamily="34" charset="0"/>
              <a:sym typeface="Corbel" panose="020B0503020204020204" pitchFamily="34" charset="0"/>
            </a:endParaRPr>
          </a:p>
        </p:txBody>
      </p:sp>
      <p:sp>
        <p:nvSpPr>
          <p:cNvPr id="289" name="Text Placeholder 2"/>
          <p:cNvSpPr>
            <a:spLocks noGrp="1"/>
          </p:cNvSpPr>
          <p:nvPr>
            <p:custDataLst>
              <p:tags r:id="rId40"/>
            </p:custDataLst>
          </p:nvPr>
        </p:nvSpPr>
        <p:spPr bwMode="auto">
          <a:xfrm>
            <a:off x="622300" y="3944938"/>
            <a:ext cx="439738"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149DA2B2-697B-4C7C-AD15-C241F0123A8E}" type="datetime'''''''G''e''''''''nd''''e''''''''''''r'''''''''''''">
              <a:rPr lang="en-US" altLang="en-US" sz="1100" smtClean="0">
                <a:latin typeface="Corbel" panose="020B0503020204020204" pitchFamily="34" charset="0"/>
                <a:sym typeface="Corbel" panose="020B0503020204020204" pitchFamily="34" charset="0"/>
              </a:rPr>
              <a:pPr marL="0" indent="0" algn="ctr">
                <a:spcBef>
                  <a:spcPct val="0"/>
                </a:spcBef>
                <a:spcAft>
                  <a:spcPct val="0"/>
                </a:spcAft>
                <a:buNone/>
              </a:pPr>
              <a:t>Gender</a:t>
            </a:fld>
            <a:endParaRPr lang="en-US" sz="1100" dirty="0">
              <a:latin typeface="Corbel" panose="020B0503020204020204" pitchFamily="34" charset="0"/>
              <a:sym typeface="Corbel" panose="020B0503020204020204" pitchFamily="34" charset="0"/>
            </a:endParaRPr>
          </a:p>
        </p:txBody>
      </p:sp>
      <p:sp>
        <p:nvSpPr>
          <p:cNvPr id="363" name="Text Placeholder 2"/>
          <p:cNvSpPr>
            <a:spLocks noGrp="1"/>
          </p:cNvSpPr>
          <p:nvPr>
            <p:custDataLst>
              <p:tags r:id="rId41"/>
            </p:custDataLst>
          </p:nvPr>
        </p:nvSpPr>
        <p:spPr bwMode="gray">
          <a:xfrm>
            <a:off x="1590675" y="3167063"/>
            <a:ext cx="247650" cy="150813"/>
          </a:xfrm>
          <a:prstGeom prst="rect">
            <a:avLst/>
          </a:prstGeom>
          <a:solidFill>
            <a:srgbClr val="3A5B24"/>
          </a:solidFill>
          <a:ln>
            <a:noFill/>
          </a:ln>
          <a:effec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29DEA31B-7F35-4E25-8762-16D6F67C1260}" type="datetime'''''''''''''''9''''6''''''''''''''''''''7'''''''''''">
              <a:rPr lang="en-US" altLang="en-US" sz="1100"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967</a:t>
            </a:fld>
            <a:endParaRPr lang="en-US" sz="1100" dirty="0">
              <a:solidFill>
                <a:schemeClr val="bg1"/>
              </a:solidFill>
              <a:latin typeface="Corbel" panose="020B0503020204020204" pitchFamily="34" charset="0"/>
              <a:sym typeface="Corbel" panose="020B0503020204020204" pitchFamily="34" charset="0"/>
            </a:endParaRPr>
          </a:p>
        </p:txBody>
      </p:sp>
      <p:sp>
        <p:nvSpPr>
          <p:cNvPr id="370" name="Text Placeholder 2"/>
          <p:cNvSpPr>
            <a:spLocks noGrp="1"/>
          </p:cNvSpPr>
          <p:nvPr>
            <p:custDataLst>
              <p:tags r:id="rId42"/>
            </p:custDataLst>
          </p:nvPr>
        </p:nvSpPr>
        <p:spPr bwMode="gray">
          <a:xfrm>
            <a:off x="2463800" y="3416300"/>
            <a:ext cx="249238" cy="150813"/>
          </a:xfrm>
          <a:prstGeom prst="rect">
            <a:avLst/>
          </a:prstGeom>
          <a:solidFill>
            <a:srgbClr val="3A5B24"/>
          </a:solidFill>
          <a:ln>
            <a:noFill/>
          </a:ln>
          <a:effec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155D5162-34C2-4A8A-8086-647A87DD9504}" type="datetime'''9''''''''''3''''''''''''''''2'''''">
              <a:rPr lang="en-US" altLang="en-US" sz="1100"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932</a:t>
            </a:fld>
            <a:endParaRPr lang="en-US" sz="1100" dirty="0">
              <a:solidFill>
                <a:schemeClr val="bg1"/>
              </a:solidFill>
              <a:latin typeface="Corbel" panose="020B0503020204020204" pitchFamily="34" charset="0"/>
              <a:sym typeface="Corbel" panose="020B0503020204020204" pitchFamily="34" charset="0"/>
            </a:endParaRPr>
          </a:p>
        </p:txBody>
      </p:sp>
      <p:sp>
        <p:nvSpPr>
          <p:cNvPr id="292" name="Text Placeholder 2"/>
          <p:cNvSpPr>
            <a:spLocks noGrp="1"/>
          </p:cNvSpPr>
          <p:nvPr>
            <p:custDataLst>
              <p:tags r:id="rId43"/>
            </p:custDataLst>
          </p:nvPr>
        </p:nvSpPr>
        <p:spPr bwMode="auto">
          <a:xfrm>
            <a:off x="2368550" y="3944938"/>
            <a:ext cx="438150"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1677975C-46E7-4AEB-9522-9F97CA967C2A}" type="datetime'''''''''''''F''''''''''''''e''m''''''''''a''le'''">
              <a:rPr lang="en-US" altLang="en-US" sz="1100" smtClean="0">
                <a:latin typeface="Corbel" panose="020B0503020204020204" pitchFamily="34" charset="0"/>
                <a:sym typeface="Corbel" panose="020B0503020204020204" pitchFamily="34" charset="0"/>
              </a:rPr>
              <a:pPr marL="0" indent="0" algn="ctr">
                <a:spcBef>
                  <a:spcPct val="0"/>
                </a:spcBef>
                <a:spcAft>
                  <a:spcPct val="0"/>
                </a:spcAft>
                <a:buNone/>
              </a:pPr>
              <a:t>Female</a:t>
            </a:fld>
            <a:endParaRPr lang="en-US" sz="1100" dirty="0">
              <a:latin typeface="Corbel" panose="020B0503020204020204" pitchFamily="34" charset="0"/>
              <a:sym typeface="Corbel" panose="020B0503020204020204" pitchFamily="34" charset="0"/>
            </a:endParaRPr>
          </a:p>
        </p:txBody>
      </p:sp>
      <p:sp>
        <p:nvSpPr>
          <p:cNvPr id="304" name="Text Placeholder 2"/>
          <p:cNvSpPr>
            <a:spLocks noGrp="1"/>
          </p:cNvSpPr>
          <p:nvPr>
            <p:custDataLst>
              <p:tags r:id="rId44"/>
            </p:custDataLst>
          </p:nvPr>
        </p:nvSpPr>
        <p:spPr bwMode="auto">
          <a:xfrm>
            <a:off x="3152775" y="3944938"/>
            <a:ext cx="617538"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67C8945-CB1E-4D57-A568-DABEECB3BEF7}" type="datetime'''''U''''''''''nde''''''f''''''in''''''e''''d'''''''''''''''">
              <a:rPr lang="en-US" altLang="en-US" sz="1100" smtClean="0">
                <a:latin typeface="Corbel" panose="020B0503020204020204" pitchFamily="34" charset="0"/>
                <a:sym typeface="Corbel" panose="020B0503020204020204" pitchFamily="34" charset="0"/>
              </a:rPr>
              <a:pPr/>
              <a:t>Undefined</a:t>
            </a:fld>
            <a:endParaRPr lang="en-US" sz="1100" dirty="0">
              <a:latin typeface="Corbel" panose="020B0503020204020204" pitchFamily="34" charset="0"/>
              <a:sym typeface="Corbel" panose="020B0503020204020204" pitchFamily="34" charset="0"/>
            </a:endParaRPr>
          </a:p>
        </p:txBody>
      </p:sp>
      <p:sp>
        <p:nvSpPr>
          <p:cNvPr id="219" name="Rectangle 218">
            <a:extLst>
              <a:ext uri="{FF2B5EF4-FFF2-40B4-BE49-F238E27FC236}">
                <a16:creationId xmlns:a16="http://schemas.microsoft.com/office/drawing/2014/main" id="{F340A27E-20BB-48B7-84A0-89E4225906F5}"/>
              </a:ext>
            </a:extLst>
          </p:cNvPr>
          <p:cNvSpPr/>
          <p:nvPr/>
        </p:nvSpPr>
        <p:spPr>
          <a:xfrm>
            <a:off x="4080323" y="3107950"/>
            <a:ext cx="4167698" cy="36256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6486E"/>
              </a:solidFill>
              <a:effectLst/>
              <a:uLnTx/>
              <a:uFillTx/>
              <a:latin typeface="Corbel" panose="020B0503020204020204" pitchFamily="34" charset="0"/>
              <a:ea typeface="+mn-ea"/>
              <a:cs typeface="+mn-cs"/>
            </a:endParaRPr>
          </a:p>
        </p:txBody>
      </p:sp>
      <p:sp>
        <p:nvSpPr>
          <p:cNvPr id="384" name="TextBox 383"/>
          <p:cNvSpPr txBox="1"/>
          <p:nvPr/>
        </p:nvSpPr>
        <p:spPr>
          <a:xfrm flipH="1">
            <a:off x="569913" y="2776345"/>
            <a:ext cx="3263902" cy="276999"/>
          </a:xfrm>
          <a:prstGeom prst="rect">
            <a:avLst/>
          </a:prstGeom>
          <a:solidFill>
            <a:schemeClr val="tx1">
              <a:lumMod val="65000"/>
              <a:lumOff val="35000"/>
            </a:schemeClr>
          </a:solidFill>
        </p:spPr>
        <p:txBody>
          <a:bodyPr wrap="square" rtlCol="0">
            <a:spAutoFit/>
          </a:bodyPr>
          <a:lstStyle/>
          <a:p>
            <a:pPr algn="ctr"/>
            <a:r>
              <a:rPr lang="en-US" sz="1200" b="1" dirty="0" smtClean="0">
                <a:solidFill>
                  <a:schemeClr val="bg1"/>
                </a:solidFill>
                <a:latin typeface="Corbel" panose="020B0503020204020204" pitchFamily="34" charset="0"/>
              </a:rPr>
              <a:t>Count of Customers by Gender</a:t>
            </a:r>
            <a:endParaRPr lang="en-US" sz="1200" b="1" dirty="0">
              <a:solidFill>
                <a:schemeClr val="bg1"/>
              </a:solidFill>
              <a:latin typeface="Corbel" panose="020B0503020204020204" pitchFamily="34" charset="0"/>
            </a:endParaRPr>
          </a:p>
        </p:txBody>
      </p:sp>
      <p:graphicFrame>
        <p:nvGraphicFramePr>
          <p:cNvPr id="27" name="Chart 26"/>
          <p:cNvGraphicFramePr/>
          <p:nvPr>
            <p:extLst>
              <p:ext uri="{D42A27DB-BD31-4B8C-83A1-F6EECF244321}">
                <p14:modId xmlns:p14="http://schemas.microsoft.com/office/powerpoint/2010/main" val="1230096099"/>
              </p:ext>
            </p:extLst>
          </p:nvPr>
        </p:nvGraphicFramePr>
        <p:xfrm>
          <a:off x="8171526" y="3165710"/>
          <a:ext cx="3805454" cy="3287713"/>
        </p:xfrm>
        <a:graphic>
          <a:graphicData uri="http://schemas.openxmlformats.org/drawingml/2006/chart">
            <c:chart xmlns:c="http://schemas.openxmlformats.org/drawingml/2006/chart" xmlns:r="http://schemas.openxmlformats.org/officeDocument/2006/relationships" r:id="rId72"/>
          </a:graphicData>
        </a:graphic>
      </p:graphicFrame>
      <p:cxnSp>
        <p:nvCxnSpPr>
          <p:cNvPr id="127" name="Straight Connector 126"/>
          <p:cNvCxnSpPr/>
          <p:nvPr>
            <p:custDataLst>
              <p:tags r:id="rId45"/>
            </p:custDataLst>
          </p:nvPr>
        </p:nvCxnSpPr>
        <p:spPr bwMode="auto">
          <a:xfrm>
            <a:off x="947738" y="4637088"/>
            <a:ext cx="309563" cy="0"/>
          </a:xfrm>
          <a:prstGeom prst="line">
            <a:avLst/>
          </a:prstGeom>
          <a:ln w="3175" cap="flat" cmpd="sng" algn="ctr">
            <a:solidFill>
              <a:schemeClr val="tx1"/>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6" name="Straight Connector 125"/>
          <p:cNvCxnSpPr/>
          <p:nvPr>
            <p:custDataLst>
              <p:tags r:id="rId46"/>
            </p:custDataLst>
          </p:nvPr>
        </p:nvCxnSpPr>
        <p:spPr bwMode="auto">
          <a:xfrm>
            <a:off x="1646238" y="4856163"/>
            <a:ext cx="309563" cy="0"/>
          </a:xfrm>
          <a:prstGeom prst="line">
            <a:avLst/>
          </a:prstGeom>
          <a:ln w="3175" cap="flat" cmpd="sng" algn="ctr">
            <a:solidFill>
              <a:schemeClr val="tx1"/>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5" name="Straight Connector 124"/>
          <p:cNvCxnSpPr/>
          <p:nvPr>
            <p:custDataLst>
              <p:tags r:id="rId47"/>
            </p:custDataLst>
          </p:nvPr>
        </p:nvCxnSpPr>
        <p:spPr bwMode="auto">
          <a:xfrm>
            <a:off x="2344738" y="5078413"/>
            <a:ext cx="309563" cy="0"/>
          </a:xfrm>
          <a:prstGeom prst="line">
            <a:avLst/>
          </a:prstGeom>
          <a:ln w="3175" cap="flat" cmpd="sng" algn="ctr">
            <a:solidFill>
              <a:schemeClr val="tx1"/>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5" name="Straight Connector 454"/>
          <p:cNvCxnSpPr/>
          <p:nvPr>
            <p:custDataLst>
              <p:tags r:id="rId48"/>
            </p:custDataLst>
          </p:nvPr>
        </p:nvCxnSpPr>
        <p:spPr bwMode="auto">
          <a:xfrm>
            <a:off x="3043238" y="5295900"/>
            <a:ext cx="309563" cy="0"/>
          </a:xfrm>
          <a:prstGeom prst="line">
            <a:avLst/>
          </a:prstGeom>
          <a:ln w="3175" cap="flat" cmpd="sng" algn="ctr">
            <a:solidFill>
              <a:schemeClr val="tx1"/>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graphicFrame>
        <p:nvGraphicFramePr>
          <p:cNvPr id="301" name="Chart 300"/>
          <p:cNvGraphicFramePr/>
          <p:nvPr>
            <p:custDataLst>
              <p:tags r:id="rId49"/>
            </p:custDataLst>
            <p:extLst>
              <p:ext uri="{D42A27DB-BD31-4B8C-83A1-F6EECF244321}">
                <p14:modId xmlns:p14="http://schemas.microsoft.com/office/powerpoint/2010/main" val="2564763931"/>
              </p:ext>
            </p:extLst>
          </p:nvPr>
        </p:nvGraphicFramePr>
        <p:xfrm>
          <a:off x="322263" y="4554538"/>
          <a:ext cx="3657600" cy="996950"/>
        </p:xfrm>
        <a:graphic>
          <a:graphicData uri="http://schemas.openxmlformats.org/drawingml/2006/chart">
            <c:chart xmlns:c="http://schemas.openxmlformats.org/drawingml/2006/chart" xmlns:r="http://schemas.openxmlformats.org/officeDocument/2006/relationships" r:id="rId73"/>
          </a:graphicData>
        </a:graphic>
      </p:graphicFrame>
      <p:sp useBgFill="1">
        <p:nvSpPr>
          <p:cNvPr id="469" name="Freeform 468"/>
          <p:cNvSpPr/>
          <p:nvPr>
            <p:custDataLst>
              <p:tags r:id="rId50"/>
            </p:custDataLst>
          </p:nvPr>
        </p:nvSpPr>
        <p:spPr bwMode="auto">
          <a:xfrm>
            <a:off x="539750" y="4881563"/>
            <a:ext cx="427039" cy="171450"/>
          </a:xfrm>
          <a:custGeom>
            <a:avLst/>
            <a:gdLst/>
            <a:ahLst/>
            <a:cxnLst/>
            <a:rect l="0" t="0" r="0" b="0"/>
            <a:pathLst>
              <a:path w="427039" h="171451">
                <a:moveTo>
                  <a:pt x="0" y="114300"/>
                </a:moveTo>
                <a:lnTo>
                  <a:pt x="427038" y="0"/>
                </a:lnTo>
                <a:lnTo>
                  <a:pt x="427038" y="57150"/>
                </a:lnTo>
                <a:lnTo>
                  <a:pt x="0" y="17145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0" name="Freeform 469"/>
          <p:cNvSpPr/>
          <p:nvPr>
            <p:custDataLst>
              <p:tags r:id="rId51"/>
            </p:custDataLst>
          </p:nvPr>
        </p:nvSpPr>
        <p:spPr bwMode="auto">
          <a:xfrm>
            <a:off x="1936750" y="4881563"/>
            <a:ext cx="427039" cy="171450"/>
          </a:xfrm>
          <a:custGeom>
            <a:avLst/>
            <a:gdLst/>
            <a:ahLst/>
            <a:cxnLst/>
            <a:rect l="0" t="0" r="0" b="0"/>
            <a:pathLst>
              <a:path w="427039" h="171451">
                <a:moveTo>
                  <a:pt x="0" y="114300"/>
                </a:moveTo>
                <a:lnTo>
                  <a:pt x="427038" y="0"/>
                </a:lnTo>
                <a:lnTo>
                  <a:pt x="427038" y="57150"/>
                </a:lnTo>
                <a:lnTo>
                  <a:pt x="0" y="17145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 Placeholder 2"/>
          <p:cNvSpPr>
            <a:spLocks noGrp="1"/>
          </p:cNvSpPr>
          <p:nvPr>
            <p:custDataLst>
              <p:tags r:id="rId52"/>
            </p:custDataLst>
          </p:nvPr>
        </p:nvSpPr>
        <p:spPr bwMode="auto">
          <a:xfrm>
            <a:off x="1165225" y="5514975"/>
            <a:ext cx="571500"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DF569E10-EEF9-465E-A55C-BC5F923DEF33}" type="datetime'&lt;''3''0'''''''''''''''' ''Y''''ear''s'''''">
              <a:rPr lang="en-US" altLang="en-US" sz="1100" smtClean="0">
                <a:latin typeface="Corbel" panose="020B0503020204020204" pitchFamily="34" charset="0"/>
              </a:rPr>
              <a:pPr/>
              <a:t>&lt;30 Years</a:t>
            </a:fld>
            <a:endParaRPr lang="en-US" sz="1100" dirty="0">
              <a:latin typeface="Corbel" panose="020B0503020204020204" pitchFamily="34" charset="0"/>
              <a:sym typeface="Corbel" panose="020B0503020204020204" pitchFamily="34" charset="0"/>
            </a:endParaRPr>
          </a:p>
        </p:txBody>
      </p:sp>
      <p:sp>
        <p:nvSpPr>
          <p:cNvPr id="139" name="Text Placeholder 2"/>
          <p:cNvSpPr>
            <a:spLocks noGrp="1"/>
          </p:cNvSpPr>
          <p:nvPr>
            <p:custDataLst>
              <p:tags r:id="rId53"/>
            </p:custDataLst>
          </p:nvPr>
        </p:nvSpPr>
        <p:spPr bwMode="auto">
          <a:xfrm>
            <a:off x="1914525" y="5514975"/>
            <a:ext cx="471488" cy="3016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squar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DEFA71D0-4F8F-47E4-9FF5-8EE405116AB7}" type="datetime'''(30'' ''-'''''' 50'''''''''''''''''')'''' ''Y''ears'''''''''">
              <a:rPr lang="en-US" altLang="en-US" sz="1100" smtClean="0">
                <a:latin typeface="Corbel" panose="020B0503020204020204" pitchFamily="34" charset="0"/>
              </a:rPr>
              <a:pPr/>
              <a:t>(30 - 50) Years</a:t>
            </a:fld>
            <a:endParaRPr lang="en-US" sz="1100" dirty="0">
              <a:latin typeface="Corbel" panose="020B0503020204020204" pitchFamily="34" charset="0"/>
              <a:sym typeface="Corbel" panose="020B0503020204020204" pitchFamily="34" charset="0"/>
            </a:endParaRPr>
          </a:p>
        </p:txBody>
      </p:sp>
      <p:sp>
        <p:nvSpPr>
          <p:cNvPr id="268" name="Text Placeholder 2"/>
          <p:cNvSpPr>
            <a:spLocks noGrp="1"/>
          </p:cNvSpPr>
          <p:nvPr>
            <p:custDataLst>
              <p:tags r:id="rId54"/>
            </p:custDataLst>
          </p:nvPr>
        </p:nvSpPr>
        <p:spPr bwMode="gray">
          <a:xfrm>
            <a:off x="571500" y="5100638"/>
            <a:ext cx="363538"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FFC7B57B-726B-431C-ADE3-EA7D1246C233}" type="datetime'''''''''''2'',''''0''''''''''''''''''''0''''0'''''''''''''''''">
              <a:rPr lang="en-US" altLang="en-US" sz="1100"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2,000</a:t>
            </a:fld>
            <a:endParaRPr lang="en-US" sz="1100" dirty="0">
              <a:solidFill>
                <a:schemeClr val="bg1"/>
              </a:solidFill>
              <a:latin typeface="Corbel" panose="020B0503020204020204" pitchFamily="34" charset="0"/>
              <a:sym typeface="Corbel" panose="020B0503020204020204" pitchFamily="34" charset="0"/>
            </a:endParaRPr>
          </a:p>
        </p:txBody>
      </p:sp>
      <p:sp>
        <p:nvSpPr>
          <p:cNvPr id="140" name="Text Placeholder 2"/>
          <p:cNvSpPr>
            <a:spLocks noGrp="1"/>
          </p:cNvSpPr>
          <p:nvPr>
            <p:custDataLst>
              <p:tags r:id="rId55"/>
            </p:custDataLst>
          </p:nvPr>
        </p:nvSpPr>
        <p:spPr bwMode="auto">
          <a:xfrm>
            <a:off x="2546350" y="5514975"/>
            <a:ext cx="603250"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46AA8566-B44B-4EBB-A6CC-18FF365CB7F0}" type="datetime'&gt;''50'''' ''Y''''e''ar''''''s'''''''''''' '''''''''">
              <a:rPr lang="en-US" altLang="en-US" sz="1100" smtClean="0">
                <a:latin typeface="Corbel" panose="020B0503020204020204" pitchFamily="34" charset="0"/>
              </a:rPr>
              <a:pPr/>
              <a:t>&gt;50 Years </a:t>
            </a:fld>
            <a:endParaRPr lang="en-US" sz="1100" dirty="0">
              <a:latin typeface="Corbel" panose="020B0503020204020204" pitchFamily="34" charset="0"/>
              <a:sym typeface="Corbel" panose="020B0503020204020204" pitchFamily="34" charset="0"/>
            </a:endParaRPr>
          </a:p>
        </p:txBody>
      </p:sp>
      <p:sp>
        <p:nvSpPr>
          <p:cNvPr id="137" name="Text Placeholder 2"/>
          <p:cNvSpPr>
            <a:spLocks noGrp="1"/>
          </p:cNvSpPr>
          <p:nvPr>
            <p:custDataLst>
              <p:tags r:id="rId56"/>
            </p:custDataLst>
          </p:nvPr>
        </p:nvSpPr>
        <p:spPr bwMode="auto">
          <a:xfrm>
            <a:off x="569913" y="5514975"/>
            <a:ext cx="365125"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87218C4-0D1B-4F13-AFC6-419A3860B7B0}" type="datetime'''''''''''''''C''''''''''o''u''n''''t'''''">
              <a:rPr lang="en-US" altLang="en-US" sz="1100" smtClean="0">
                <a:latin typeface="Corbel" panose="020B0503020204020204" pitchFamily="34" charset="0"/>
              </a:rPr>
              <a:pPr/>
              <a:t>Count</a:t>
            </a:fld>
            <a:endParaRPr lang="en-US" sz="1100" dirty="0">
              <a:latin typeface="Corbel" panose="020B0503020204020204" pitchFamily="34" charset="0"/>
              <a:sym typeface="Corbel" panose="020B0503020204020204" pitchFamily="34" charset="0"/>
            </a:endParaRPr>
          </a:p>
        </p:txBody>
      </p:sp>
      <p:sp>
        <p:nvSpPr>
          <p:cNvPr id="270" name="Text Placeholder 2"/>
          <p:cNvSpPr>
            <a:spLocks noGrp="1"/>
          </p:cNvSpPr>
          <p:nvPr>
            <p:custDataLst>
              <p:tags r:id="rId57"/>
            </p:custDataLst>
          </p:nvPr>
        </p:nvSpPr>
        <p:spPr bwMode="gray">
          <a:xfrm>
            <a:off x="2024063" y="4892675"/>
            <a:ext cx="252413" cy="150813"/>
          </a:xfrm>
          <a:prstGeom prst="rect">
            <a:avLst/>
          </a:prstGeom>
          <a:solidFill>
            <a:srgbClr val="3A5B24"/>
          </a:solidFill>
          <a:ln>
            <a:noFill/>
          </a:ln>
          <a:effec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BD13717-CAE8-4732-809F-97822429C815}" type="datetime'''''''''''''''''''5''''''4''''''''''''''''6'''''''''''''">
              <a:rPr lang="en-US" altLang="en-US" sz="1100"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546</a:t>
            </a:fld>
            <a:endParaRPr lang="en-US" sz="1100" dirty="0">
              <a:solidFill>
                <a:schemeClr val="bg1"/>
              </a:solidFill>
              <a:latin typeface="Corbel" panose="020B0503020204020204" pitchFamily="34" charset="0"/>
              <a:sym typeface="Corbel" panose="020B0503020204020204" pitchFamily="34" charset="0"/>
            </a:endParaRPr>
          </a:p>
        </p:txBody>
      </p:sp>
      <p:sp>
        <p:nvSpPr>
          <p:cNvPr id="172" name="Text Placeholder 2"/>
          <p:cNvSpPr>
            <a:spLocks noGrp="1"/>
          </p:cNvSpPr>
          <p:nvPr>
            <p:custDataLst>
              <p:tags r:id="rId58"/>
            </p:custDataLst>
          </p:nvPr>
        </p:nvSpPr>
        <p:spPr bwMode="auto">
          <a:xfrm>
            <a:off x="3238500" y="5514975"/>
            <a:ext cx="617538"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E385C8C0-7D8E-4C45-9E7F-5C376D21E2D7}" type="datetime'''U''''''''''''n''''''''''''defi''n''''''e''''''''''''d'''''''">
              <a:rPr lang="en-US" altLang="en-US" sz="1100" smtClean="0">
                <a:latin typeface="Corbel" panose="020B0503020204020204" pitchFamily="34" charset="0"/>
              </a:rPr>
              <a:pPr/>
              <a:t>Undefined</a:t>
            </a:fld>
            <a:endParaRPr lang="en-US" sz="1100" dirty="0">
              <a:latin typeface="Corbel" panose="020B0503020204020204" pitchFamily="34" charset="0"/>
              <a:sym typeface="Corbel" panose="020B0503020204020204" pitchFamily="34" charset="0"/>
            </a:endParaRPr>
          </a:p>
        </p:txBody>
      </p:sp>
      <p:sp>
        <p:nvSpPr>
          <p:cNvPr id="155" name="TextBox 154"/>
          <p:cNvSpPr txBox="1"/>
          <p:nvPr/>
        </p:nvSpPr>
        <p:spPr>
          <a:xfrm flipH="1">
            <a:off x="529367" y="4288362"/>
            <a:ext cx="3263902" cy="276999"/>
          </a:xfrm>
          <a:prstGeom prst="rect">
            <a:avLst/>
          </a:prstGeom>
          <a:solidFill>
            <a:schemeClr val="tx1">
              <a:lumMod val="65000"/>
              <a:lumOff val="35000"/>
            </a:schemeClr>
          </a:solidFill>
        </p:spPr>
        <p:txBody>
          <a:bodyPr wrap="square" rtlCol="0">
            <a:spAutoFit/>
          </a:bodyPr>
          <a:lstStyle/>
          <a:p>
            <a:pPr algn="ctr"/>
            <a:r>
              <a:rPr lang="en-US" sz="1200" b="1" dirty="0" smtClean="0">
                <a:solidFill>
                  <a:schemeClr val="bg1"/>
                </a:solidFill>
                <a:latin typeface="Corbel" panose="020B0503020204020204" pitchFamily="34" charset="0"/>
              </a:rPr>
              <a:t>Count of Customers by Age</a:t>
            </a:r>
            <a:endParaRPr lang="en-US" sz="1200" b="1" dirty="0">
              <a:solidFill>
                <a:schemeClr val="bg1"/>
              </a:solidFill>
              <a:latin typeface="Corbel" panose="020B0503020204020204" pitchFamily="34" charset="0"/>
            </a:endParaRPr>
          </a:p>
        </p:txBody>
      </p:sp>
      <p:graphicFrame>
        <p:nvGraphicFramePr>
          <p:cNvPr id="216" name="Chart 215"/>
          <p:cNvGraphicFramePr/>
          <p:nvPr>
            <p:extLst>
              <p:ext uri="{D42A27DB-BD31-4B8C-83A1-F6EECF244321}">
                <p14:modId xmlns:p14="http://schemas.microsoft.com/office/powerpoint/2010/main" val="2470679282"/>
              </p:ext>
            </p:extLst>
          </p:nvPr>
        </p:nvGraphicFramePr>
        <p:xfrm>
          <a:off x="3849493" y="3111546"/>
          <a:ext cx="4324991" cy="3698237"/>
        </p:xfrm>
        <a:graphic>
          <a:graphicData uri="http://schemas.openxmlformats.org/drawingml/2006/chart">
            <c:chart xmlns:c="http://schemas.openxmlformats.org/drawingml/2006/chart" xmlns:r="http://schemas.openxmlformats.org/officeDocument/2006/relationships" r:id="rId74"/>
          </a:graphicData>
        </a:graphic>
      </p:graphicFrame>
      <p:sp>
        <p:nvSpPr>
          <p:cNvPr id="459" name="TextBox 458"/>
          <p:cNvSpPr txBox="1"/>
          <p:nvPr/>
        </p:nvSpPr>
        <p:spPr>
          <a:xfrm>
            <a:off x="6102573" y="4452832"/>
            <a:ext cx="2048952" cy="1015663"/>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solidFill>
                  <a:srgbClr val="002060"/>
                </a:solidFill>
                <a:latin typeface="Corbel" panose="020B0503020204020204" pitchFamily="34" charset="0"/>
              </a:rPr>
              <a:t>Customers above age 50 (&gt;50 Years) return checked out books late compared to customers within other age range.</a:t>
            </a:r>
            <a:endParaRPr lang="en-US" sz="1200" dirty="0">
              <a:solidFill>
                <a:srgbClr val="002060"/>
              </a:solidFill>
              <a:latin typeface="Corbel" panose="020B0503020204020204" pitchFamily="34" charset="0"/>
            </a:endParaRPr>
          </a:p>
        </p:txBody>
      </p:sp>
      <p:sp>
        <p:nvSpPr>
          <p:cNvPr id="264" name="TextBox 263"/>
          <p:cNvSpPr txBox="1"/>
          <p:nvPr/>
        </p:nvSpPr>
        <p:spPr>
          <a:xfrm>
            <a:off x="1471613" y="569371"/>
            <a:ext cx="8619580" cy="461665"/>
          </a:xfrm>
          <a:prstGeom prst="rect">
            <a:avLst/>
          </a:prstGeom>
          <a:noFill/>
        </p:spPr>
        <p:txBody>
          <a:bodyPr wrap="square" rtlCol="0">
            <a:spAutoFit/>
          </a:bodyPr>
          <a:lstStyle/>
          <a:p>
            <a:pPr marL="285750" indent="-285750" algn="ctr">
              <a:buFont typeface="Arial" panose="020B0604020202020204" pitchFamily="34" charset="0"/>
              <a:buChar char="•"/>
            </a:pPr>
            <a:r>
              <a:rPr lang="en-US" sz="1200" dirty="0" smtClean="0">
                <a:solidFill>
                  <a:srgbClr val="002060"/>
                </a:solidFill>
                <a:latin typeface="Corbel" panose="020B0503020204020204" pitchFamily="34" charset="0"/>
              </a:rPr>
              <a:t>Based on the distribution of customers by level of education and state, a higher proportion of customers who access the libraries are High School students and 93% of the entire customers live in Oregon.</a:t>
            </a:r>
            <a:endParaRPr lang="en-US" sz="1200" dirty="0">
              <a:solidFill>
                <a:srgbClr val="002060"/>
              </a:solidFill>
              <a:latin typeface="Corbel" panose="020B0503020204020204" pitchFamily="34" charset="0"/>
            </a:endParaRPr>
          </a:p>
        </p:txBody>
      </p:sp>
      <p:sp>
        <p:nvSpPr>
          <p:cNvPr id="265" name="TextBox 264"/>
          <p:cNvSpPr txBox="1"/>
          <p:nvPr/>
        </p:nvSpPr>
        <p:spPr>
          <a:xfrm>
            <a:off x="10005188" y="3771900"/>
            <a:ext cx="1882079" cy="1015663"/>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solidFill>
                  <a:srgbClr val="002060"/>
                </a:solidFill>
                <a:latin typeface="Corbel" panose="020B0503020204020204" pitchFamily="34" charset="0"/>
              </a:rPr>
              <a:t>Male customers (70) return checked out books late compared to the female (60) customers.</a:t>
            </a:r>
            <a:endParaRPr lang="en-US" sz="1200" dirty="0">
              <a:solidFill>
                <a:srgbClr val="002060"/>
              </a:solidFill>
              <a:latin typeface="Corbel" panose="020B0503020204020204" pitchFamily="34" charset="0"/>
            </a:endParaRPr>
          </a:p>
        </p:txBody>
      </p:sp>
      <p:sp>
        <p:nvSpPr>
          <p:cNvPr id="295" name="TextBox 294"/>
          <p:cNvSpPr txBox="1"/>
          <p:nvPr/>
        </p:nvSpPr>
        <p:spPr>
          <a:xfrm>
            <a:off x="322263" y="2133809"/>
            <a:ext cx="3627471" cy="646331"/>
          </a:xfrm>
          <a:prstGeom prst="rect">
            <a:avLst/>
          </a:prstGeom>
          <a:noFill/>
        </p:spPr>
        <p:txBody>
          <a:bodyPr wrap="square" rtlCol="0">
            <a:spAutoFit/>
          </a:bodyPr>
          <a:lstStyle/>
          <a:p>
            <a:pPr marL="285750" indent="-285750" algn="ctr">
              <a:buFont typeface="Arial" panose="020B0604020202020204" pitchFamily="34" charset="0"/>
              <a:buChar char="•"/>
            </a:pPr>
            <a:r>
              <a:rPr lang="en-US" sz="1200" dirty="0" smtClean="0">
                <a:solidFill>
                  <a:srgbClr val="002060"/>
                </a:solidFill>
                <a:latin typeface="Corbel" panose="020B0503020204020204" pitchFamily="34" charset="0"/>
              </a:rPr>
              <a:t>Males customers (967) who have accessed the libraries are more than the females. However, the gender of 101 customers are not defined.</a:t>
            </a:r>
            <a:endParaRPr lang="en-US" sz="1200" dirty="0">
              <a:solidFill>
                <a:srgbClr val="002060"/>
              </a:solidFill>
              <a:latin typeface="Corbel" panose="020B0503020204020204" pitchFamily="34" charset="0"/>
            </a:endParaRPr>
          </a:p>
        </p:txBody>
      </p:sp>
      <p:sp>
        <p:nvSpPr>
          <p:cNvPr id="302" name="TextBox 301"/>
          <p:cNvSpPr txBox="1"/>
          <p:nvPr/>
        </p:nvSpPr>
        <p:spPr>
          <a:xfrm>
            <a:off x="569160" y="5824223"/>
            <a:ext cx="3464459"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200" dirty="0" smtClean="0">
                <a:solidFill>
                  <a:srgbClr val="002060"/>
                </a:solidFill>
                <a:latin typeface="Corbel" panose="020B0503020204020204" pitchFamily="34" charset="0"/>
              </a:rPr>
              <a:t>The age of customers who have accessed the libraries more fall within the age of 30 to 50 years. However, the age of 413 customers who have accessed the libraries are not defined.</a:t>
            </a:r>
            <a:endParaRPr lang="en-US" sz="1200" dirty="0">
              <a:solidFill>
                <a:srgbClr val="002060"/>
              </a:solidFill>
              <a:latin typeface="Corbel" panose="020B0503020204020204" pitchFamily="34" charset="0"/>
            </a:endParaRPr>
          </a:p>
        </p:txBody>
      </p:sp>
    </p:spTree>
    <p:extLst>
      <p:ext uri="{BB962C8B-B14F-4D97-AF65-F5344CB8AC3E}">
        <p14:creationId xmlns:p14="http://schemas.microsoft.com/office/powerpoint/2010/main" val="3491097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49">
            <a:lum/>
          </a:blip>
          <a:srcRect/>
          <a:stretch>
            <a:fillRect/>
          </a:stretch>
        </a:blip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433112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56" name="think-cell Slide" r:id="rId50" imgW="444" imgH="443" progId="TCLayout.ActiveDocument.1">
                  <p:embed/>
                </p:oleObj>
              </mc:Choice>
              <mc:Fallback>
                <p:oleObj name="think-cell Slide" r:id="rId50" imgW="444" imgH="443" progId="TCLayout.ActiveDocument.1">
                  <p:embed/>
                  <p:pic>
                    <p:nvPicPr>
                      <p:cNvPr id="0" name=""/>
                      <p:cNvPicPr/>
                      <p:nvPr/>
                    </p:nvPicPr>
                    <p:blipFill>
                      <a:blip r:embed="rId51"/>
                      <a:stretch>
                        <a:fillRect/>
                      </a:stretch>
                    </p:blipFill>
                    <p:spPr>
                      <a:xfrm>
                        <a:off x="1588" y="1588"/>
                        <a:ext cx="1588" cy="1588"/>
                      </a:xfrm>
                      <a:prstGeom prst="rect">
                        <a:avLst/>
                      </a:prstGeom>
                    </p:spPr>
                  </p:pic>
                </p:oleObj>
              </mc:Fallback>
            </mc:AlternateContent>
          </a:graphicData>
        </a:graphic>
      </p:graphicFrame>
      <p:graphicFrame>
        <p:nvGraphicFramePr>
          <p:cNvPr id="94" name="Table 368">
            <a:extLst>
              <a:ext uri="{FF2B5EF4-FFF2-40B4-BE49-F238E27FC236}">
                <a16:creationId xmlns:a16="http://schemas.microsoft.com/office/drawing/2014/main" id="{DC8DB519-B997-4F45-83FC-6EFEF76D6F94}"/>
              </a:ext>
            </a:extLst>
          </p:cNvPr>
          <p:cNvGraphicFramePr>
            <a:graphicFrameLocks noGrp="1"/>
          </p:cNvGraphicFramePr>
          <p:nvPr>
            <p:extLst>
              <p:ext uri="{D42A27DB-BD31-4B8C-83A1-F6EECF244321}">
                <p14:modId xmlns:p14="http://schemas.microsoft.com/office/powerpoint/2010/main" val="634444422"/>
              </p:ext>
            </p:extLst>
          </p:nvPr>
        </p:nvGraphicFramePr>
        <p:xfrm>
          <a:off x="7951212" y="4359612"/>
          <a:ext cx="3934909" cy="2087662"/>
        </p:xfrm>
        <a:graphic>
          <a:graphicData uri="http://schemas.openxmlformats.org/drawingml/2006/table">
            <a:tbl>
              <a:tblPr firstRow="1" bandRow="1">
                <a:tableStyleId>{6E25E649-3F16-4E02-A733-19D2CDBF48F0}</a:tableStyleId>
              </a:tblPr>
              <a:tblGrid>
                <a:gridCol w="1183471">
                  <a:extLst>
                    <a:ext uri="{9D8B030D-6E8A-4147-A177-3AD203B41FA5}">
                      <a16:colId xmlns:a16="http://schemas.microsoft.com/office/drawing/2014/main" val="3190093976"/>
                    </a:ext>
                  </a:extLst>
                </a:gridCol>
                <a:gridCol w="1087890">
                  <a:extLst>
                    <a:ext uri="{9D8B030D-6E8A-4147-A177-3AD203B41FA5}">
                      <a16:colId xmlns:a16="http://schemas.microsoft.com/office/drawing/2014/main" val="730190710"/>
                    </a:ext>
                  </a:extLst>
                </a:gridCol>
                <a:gridCol w="864477">
                  <a:extLst>
                    <a:ext uri="{9D8B030D-6E8A-4147-A177-3AD203B41FA5}">
                      <a16:colId xmlns:a16="http://schemas.microsoft.com/office/drawing/2014/main" val="3624249915"/>
                    </a:ext>
                  </a:extLst>
                </a:gridCol>
                <a:gridCol w="799071">
                  <a:extLst>
                    <a:ext uri="{9D8B030D-6E8A-4147-A177-3AD203B41FA5}">
                      <a16:colId xmlns:a16="http://schemas.microsoft.com/office/drawing/2014/main" val="3749193568"/>
                    </a:ext>
                  </a:extLst>
                </a:gridCol>
              </a:tblGrid>
              <a:tr h="373924">
                <a:tc>
                  <a:txBody>
                    <a:bodyPr/>
                    <a:lstStyle/>
                    <a:p>
                      <a:pPr algn="ctr" fontAlgn="b"/>
                      <a:r>
                        <a:rPr lang="en-US" sz="1100" u="none" strike="noStrike" dirty="0" smtClean="0">
                          <a:effectLst/>
                          <a:latin typeface="Corbel" panose="020B0503020204020204" pitchFamily="34" charset="0"/>
                        </a:rPr>
                        <a:t>Occupation</a:t>
                      </a:r>
                      <a:endParaRPr lang="en-US" sz="1100" b="1" i="0" u="none" strike="noStrike" dirty="0">
                        <a:solidFill>
                          <a:srgbClr val="000000"/>
                        </a:solidFill>
                        <a:effectLst/>
                        <a:latin typeface="Corbel" panose="020B0503020204020204" pitchFamily="34" charset="0"/>
                      </a:endParaRPr>
                    </a:p>
                  </a:txBody>
                  <a:tcPr marL="9525" marR="9525" marT="9525" marB="0" anchor="b"/>
                </a:tc>
                <a:tc>
                  <a:txBody>
                    <a:bodyPr/>
                    <a:lstStyle/>
                    <a:p>
                      <a:pPr algn="ctr" fontAlgn="b"/>
                      <a:r>
                        <a:rPr lang="en-US" sz="1100" u="none" strike="noStrike" dirty="0">
                          <a:effectLst/>
                          <a:latin typeface="Corbel" panose="020B0503020204020204" pitchFamily="34" charset="0"/>
                        </a:rPr>
                        <a:t>&lt;=28days </a:t>
                      </a:r>
                      <a:endParaRPr lang="en-US" sz="1100" u="none" strike="noStrike" dirty="0" smtClean="0">
                        <a:effectLst/>
                        <a:latin typeface="Corbel" panose="020B0503020204020204" pitchFamily="34" charset="0"/>
                      </a:endParaRPr>
                    </a:p>
                    <a:p>
                      <a:pPr algn="ctr" fontAlgn="b"/>
                      <a:r>
                        <a:rPr lang="en-US" sz="1100" u="none" strike="noStrike" dirty="0" smtClean="0">
                          <a:effectLst/>
                          <a:latin typeface="Corbel" panose="020B0503020204020204" pitchFamily="34" charset="0"/>
                        </a:rPr>
                        <a:t>(</a:t>
                      </a:r>
                      <a:r>
                        <a:rPr lang="en-US" sz="1100" u="none" strike="noStrike" dirty="0">
                          <a:effectLst/>
                          <a:latin typeface="Corbel" panose="020B0503020204020204" pitchFamily="34" charset="0"/>
                        </a:rPr>
                        <a:t>Early Return)</a:t>
                      </a:r>
                      <a:endParaRPr lang="en-US" sz="1100" b="1" i="0" u="none" strike="noStrike" dirty="0">
                        <a:solidFill>
                          <a:srgbClr val="000000"/>
                        </a:solidFill>
                        <a:effectLst/>
                        <a:latin typeface="Corbel" panose="020B0503020204020204" pitchFamily="34" charset="0"/>
                      </a:endParaRPr>
                    </a:p>
                  </a:txBody>
                  <a:tcPr marL="9525" marR="9525" marT="9525" marB="0" anchor="b"/>
                </a:tc>
                <a:tc>
                  <a:txBody>
                    <a:bodyPr/>
                    <a:lstStyle/>
                    <a:p>
                      <a:pPr algn="ctr" fontAlgn="b"/>
                      <a:r>
                        <a:rPr lang="en-US" sz="1100" u="none" strike="noStrike" dirty="0">
                          <a:effectLst/>
                          <a:latin typeface="Corbel" panose="020B0503020204020204" pitchFamily="34" charset="0"/>
                        </a:rPr>
                        <a:t>&gt;28days </a:t>
                      </a:r>
                      <a:endParaRPr lang="en-US" sz="1100" u="none" strike="noStrike" dirty="0" smtClean="0">
                        <a:effectLst/>
                        <a:latin typeface="Corbel" panose="020B0503020204020204" pitchFamily="34" charset="0"/>
                      </a:endParaRPr>
                    </a:p>
                    <a:p>
                      <a:pPr algn="ctr" fontAlgn="b"/>
                      <a:r>
                        <a:rPr lang="en-US" sz="1100" u="none" strike="noStrike" dirty="0" smtClean="0">
                          <a:effectLst/>
                          <a:latin typeface="Corbel" panose="020B0503020204020204" pitchFamily="34" charset="0"/>
                        </a:rPr>
                        <a:t>(</a:t>
                      </a:r>
                      <a:r>
                        <a:rPr lang="en-US" sz="1100" u="none" strike="noStrike" dirty="0">
                          <a:effectLst/>
                          <a:latin typeface="Corbel" panose="020B0503020204020204" pitchFamily="34" charset="0"/>
                        </a:rPr>
                        <a:t>Late Return)</a:t>
                      </a:r>
                      <a:endParaRPr lang="en-US" sz="1100" b="1" i="0" u="none" strike="noStrike" dirty="0">
                        <a:solidFill>
                          <a:srgbClr val="000000"/>
                        </a:solidFill>
                        <a:effectLst/>
                        <a:latin typeface="Corbel" panose="020B0503020204020204" pitchFamily="34" charset="0"/>
                      </a:endParaRPr>
                    </a:p>
                  </a:txBody>
                  <a:tcPr marL="9525" marR="9525" marT="9525" marB="0" anchor="b"/>
                </a:tc>
                <a:tc>
                  <a:txBody>
                    <a:bodyPr/>
                    <a:lstStyle/>
                    <a:p>
                      <a:pPr algn="ctr" fontAlgn="b"/>
                      <a:r>
                        <a:rPr lang="en-US" sz="1100" u="none" strike="noStrike" dirty="0" smtClean="0">
                          <a:effectLst/>
                          <a:latin typeface="Corbel" panose="020B0503020204020204" pitchFamily="34" charset="0"/>
                        </a:rPr>
                        <a:t>Total</a:t>
                      </a:r>
                      <a:endParaRPr lang="en-US" sz="1100" b="1" i="0" u="none" strike="noStrike" dirty="0">
                        <a:solidFill>
                          <a:srgbClr val="000000"/>
                        </a:solidFill>
                        <a:effectLst/>
                        <a:latin typeface="Corbel" panose="020B0503020204020204" pitchFamily="34" charset="0"/>
                      </a:endParaRPr>
                    </a:p>
                  </a:txBody>
                  <a:tcPr marL="9525" marR="9525" marT="9525" marB="0" anchor="b"/>
                </a:tc>
                <a:extLst>
                  <a:ext uri="{0D108BD9-81ED-4DB2-BD59-A6C34878D82A}">
                    <a16:rowId xmlns:a16="http://schemas.microsoft.com/office/drawing/2014/main" val="1340924159"/>
                  </a:ext>
                </a:extLst>
              </a:tr>
              <a:tr h="201387">
                <a:tc>
                  <a:txBody>
                    <a:bodyPr/>
                    <a:lstStyle/>
                    <a:p>
                      <a:pPr algn="l" fontAlgn="b"/>
                      <a:r>
                        <a:rPr lang="en-US" sz="1100" u="none" strike="noStrike" dirty="0">
                          <a:effectLst/>
                          <a:latin typeface="Corbel" panose="020B0503020204020204" pitchFamily="34" charset="0"/>
                        </a:rPr>
                        <a:t>Admin &amp; Support</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194 (90%)</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21 (10%)</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rtl="0" fontAlgn="b"/>
                      <a:r>
                        <a:rPr lang="en-US" sz="1100" b="0" i="0" u="none" strike="noStrike">
                          <a:solidFill>
                            <a:srgbClr val="000000"/>
                          </a:solidFill>
                          <a:effectLst/>
                          <a:latin typeface="Calibri" panose="020F0502020204030204" pitchFamily="34" charset="0"/>
                        </a:rPr>
                        <a:t>215</a:t>
                      </a:r>
                    </a:p>
                  </a:txBody>
                  <a:tcPr marL="9525" marR="9525" marT="9525" marB="0" anchor="b"/>
                </a:tc>
                <a:extLst>
                  <a:ext uri="{0D108BD9-81ED-4DB2-BD59-A6C34878D82A}">
                    <a16:rowId xmlns:a16="http://schemas.microsoft.com/office/drawing/2014/main" val="2165806104"/>
                  </a:ext>
                </a:extLst>
              </a:tr>
              <a:tr h="103475">
                <a:tc>
                  <a:txBody>
                    <a:bodyPr/>
                    <a:lstStyle/>
                    <a:p>
                      <a:pPr algn="l" fontAlgn="b"/>
                      <a:r>
                        <a:rPr lang="en-US" sz="1100" u="none" strike="noStrike" dirty="0">
                          <a:effectLst/>
                          <a:latin typeface="Corbel" panose="020B0503020204020204" pitchFamily="34" charset="0"/>
                        </a:rPr>
                        <a:t>Blue Collar</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170 (92%)</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15 (8%)</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rtl="0" fontAlgn="b"/>
                      <a:r>
                        <a:rPr lang="en-US" sz="1100" b="0" i="0" u="none" strike="noStrike">
                          <a:solidFill>
                            <a:srgbClr val="000000"/>
                          </a:solidFill>
                          <a:effectLst/>
                          <a:latin typeface="Calibri" panose="020F0502020204030204" pitchFamily="34" charset="0"/>
                        </a:rPr>
                        <a:t>185</a:t>
                      </a:r>
                    </a:p>
                  </a:txBody>
                  <a:tcPr marL="9525" marR="9525" marT="9525" marB="0" anchor="b"/>
                </a:tc>
                <a:extLst>
                  <a:ext uri="{0D108BD9-81ED-4DB2-BD59-A6C34878D82A}">
                    <a16:rowId xmlns:a16="http://schemas.microsoft.com/office/drawing/2014/main" val="1850696048"/>
                  </a:ext>
                </a:extLst>
              </a:tr>
              <a:tr h="201387">
                <a:tc>
                  <a:txBody>
                    <a:bodyPr/>
                    <a:lstStyle/>
                    <a:p>
                      <a:pPr algn="l" fontAlgn="b"/>
                      <a:r>
                        <a:rPr lang="en-US" sz="1100" u="none" strike="noStrike" dirty="0">
                          <a:effectLst/>
                          <a:latin typeface="Corbel" panose="020B0503020204020204" pitchFamily="34" charset="0"/>
                        </a:rPr>
                        <a:t>Business &amp; Finance</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171 (88%)</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23 (12%)</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rtl="0" fontAlgn="b"/>
                      <a:r>
                        <a:rPr lang="en-US" sz="1100" b="0" i="0" u="none" strike="noStrike">
                          <a:solidFill>
                            <a:srgbClr val="000000"/>
                          </a:solidFill>
                          <a:effectLst/>
                          <a:latin typeface="Calibri" panose="020F0502020204030204" pitchFamily="34" charset="0"/>
                        </a:rPr>
                        <a:t>194</a:t>
                      </a:r>
                    </a:p>
                  </a:txBody>
                  <a:tcPr marL="9525" marR="9525" marT="9525" marB="0" anchor="b"/>
                </a:tc>
                <a:extLst>
                  <a:ext uri="{0D108BD9-81ED-4DB2-BD59-A6C34878D82A}">
                    <a16:rowId xmlns:a16="http://schemas.microsoft.com/office/drawing/2014/main" val="754948889"/>
                  </a:ext>
                </a:extLst>
              </a:tr>
              <a:tr h="201387">
                <a:tc>
                  <a:txBody>
                    <a:bodyPr/>
                    <a:lstStyle/>
                    <a:p>
                      <a:pPr algn="l" fontAlgn="b"/>
                      <a:r>
                        <a:rPr lang="en-US" sz="1100" u="none" strike="noStrike" dirty="0">
                          <a:effectLst/>
                          <a:latin typeface="Corbel" panose="020B0503020204020204" pitchFamily="34" charset="0"/>
                        </a:rPr>
                        <a:t>Education &amp; Health</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191 (92%)</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17 (8%)</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rtl="0" fontAlgn="b"/>
                      <a:r>
                        <a:rPr lang="en-US" sz="1100" b="0" i="0" u="none" strike="noStrike">
                          <a:solidFill>
                            <a:srgbClr val="000000"/>
                          </a:solidFill>
                          <a:effectLst/>
                          <a:latin typeface="Calibri" panose="020F0502020204030204" pitchFamily="34" charset="0"/>
                        </a:rPr>
                        <a:t>208</a:t>
                      </a:r>
                    </a:p>
                  </a:txBody>
                  <a:tcPr marL="9525" marR="9525" marT="9525" marB="0" anchor="b"/>
                </a:tc>
                <a:extLst>
                  <a:ext uri="{0D108BD9-81ED-4DB2-BD59-A6C34878D82A}">
                    <a16:rowId xmlns:a16="http://schemas.microsoft.com/office/drawing/2014/main" val="3620029822"/>
                  </a:ext>
                </a:extLst>
              </a:tr>
              <a:tr h="223752">
                <a:tc>
                  <a:txBody>
                    <a:bodyPr/>
                    <a:lstStyle/>
                    <a:p>
                      <a:pPr algn="l" fontAlgn="b"/>
                      <a:r>
                        <a:rPr lang="en-US" sz="1100" u="none" strike="noStrike" dirty="0">
                          <a:effectLst/>
                          <a:latin typeface="Corbel" panose="020B0503020204020204" pitchFamily="34" charset="0"/>
                        </a:rPr>
                        <a:t>Others</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173 (92%)</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15 (8%)</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rtl="0" fontAlgn="b"/>
                      <a:r>
                        <a:rPr lang="en-US" sz="1100" b="0" i="0" u="none" strike="noStrike">
                          <a:solidFill>
                            <a:srgbClr val="000000"/>
                          </a:solidFill>
                          <a:effectLst/>
                          <a:latin typeface="Calibri" panose="020F0502020204030204" pitchFamily="34" charset="0"/>
                        </a:rPr>
                        <a:t>188</a:t>
                      </a:r>
                    </a:p>
                  </a:txBody>
                  <a:tcPr marL="9525" marR="9525" marT="9525" marB="0" anchor="b"/>
                </a:tc>
                <a:extLst>
                  <a:ext uri="{0D108BD9-81ED-4DB2-BD59-A6C34878D82A}">
                    <a16:rowId xmlns:a16="http://schemas.microsoft.com/office/drawing/2014/main" val="2621419432"/>
                  </a:ext>
                </a:extLst>
              </a:tr>
              <a:tr h="149414">
                <a:tc>
                  <a:txBody>
                    <a:bodyPr/>
                    <a:lstStyle/>
                    <a:p>
                      <a:pPr algn="l" fontAlgn="b"/>
                      <a:r>
                        <a:rPr lang="en-US" sz="1100" u="none" strike="noStrike" dirty="0">
                          <a:effectLst/>
                          <a:latin typeface="Corbel" panose="020B0503020204020204" pitchFamily="34" charset="0"/>
                        </a:rPr>
                        <a:t>Sales</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164 (90%)</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18 (10%)</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rtl="0" fontAlgn="b"/>
                      <a:r>
                        <a:rPr lang="en-US" sz="1100" b="0" i="0" u="none" strike="noStrike">
                          <a:solidFill>
                            <a:srgbClr val="000000"/>
                          </a:solidFill>
                          <a:effectLst/>
                          <a:latin typeface="Calibri" panose="020F0502020204030204" pitchFamily="34" charset="0"/>
                        </a:rPr>
                        <a:t>182</a:t>
                      </a:r>
                    </a:p>
                  </a:txBody>
                  <a:tcPr marL="9525" marR="9525" marT="9525" marB="0" anchor="b"/>
                </a:tc>
                <a:extLst>
                  <a:ext uri="{0D108BD9-81ED-4DB2-BD59-A6C34878D82A}">
                    <a16:rowId xmlns:a16="http://schemas.microsoft.com/office/drawing/2014/main" val="1765392169"/>
                  </a:ext>
                </a:extLst>
              </a:tr>
              <a:tr h="158765">
                <a:tc>
                  <a:txBody>
                    <a:bodyPr/>
                    <a:lstStyle/>
                    <a:p>
                      <a:pPr algn="l" fontAlgn="b"/>
                      <a:r>
                        <a:rPr lang="en-US" sz="1100" u="none" strike="noStrike" dirty="0">
                          <a:effectLst/>
                          <a:latin typeface="Corbel" panose="020B0503020204020204" pitchFamily="34" charset="0"/>
                        </a:rPr>
                        <a:t>Tech</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178 (90%)</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19 (10%)</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rtl="0" fontAlgn="b"/>
                      <a:r>
                        <a:rPr lang="en-US" sz="1100" b="0" i="0" u="none" strike="noStrike">
                          <a:solidFill>
                            <a:srgbClr val="000000"/>
                          </a:solidFill>
                          <a:effectLst/>
                          <a:latin typeface="Calibri" panose="020F0502020204030204" pitchFamily="34" charset="0"/>
                        </a:rPr>
                        <a:t>197</a:t>
                      </a:r>
                    </a:p>
                  </a:txBody>
                  <a:tcPr marL="9525" marR="9525" marT="9525" marB="0" anchor="b"/>
                </a:tc>
                <a:extLst>
                  <a:ext uri="{0D108BD9-81ED-4DB2-BD59-A6C34878D82A}">
                    <a16:rowId xmlns:a16="http://schemas.microsoft.com/office/drawing/2014/main" val="2607766861"/>
                  </a:ext>
                </a:extLst>
              </a:tr>
              <a:tr h="149311">
                <a:tc>
                  <a:txBody>
                    <a:bodyPr/>
                    <a:lstStyle/>
                    <a:p>
                      <a:pPr algn="l" fontAlgn="b"/>
                      <a:r>
                        <a:rPr lang="en-US" sz="1100" u="none" strike="noStrike" dirty="0">
                          <a:effectLst/>
                          <a:latin typeface="Corbel" panose="020B0503020204020204" pitchFamily="34" charset="0"/>
                        </a:rPr>
                        <a:t>Undefined</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77 (95%)</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4 (5%)</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rtl="0" fontAlgn="b"/>
                      <a:r>
                        <a:rPr lang="en-US" sz="1100" b="0" i="0" u="none" strike="noStrike" dirty="0">
                          <a:solidFill>
                            <a:srgbClr val="000000"/>
                          </a:solidFill>
                          <a:effectLst/>
                          <a:latin typeface="Calibri" panose="020F0502020204030204" pitchFamily="34" charset="0"/>
                        </a:rPr>
                        <a:t>81</a:t>
                      </a:r>
                    </a:p>
                  </a:txBody>
                  <a:tcPr marL="9525" marR="9525" marT="9525" marB="0" anchor="b"/>
                </a:tc>
                <a:extLst>
                  <a:ext uri="{0D108BD9-81ED-4DB2-BD59-A6C34878D82A}">
                    <a16:rowId xmlns:a16="http://schemas.microsoft.com/office/drawing/2014/main" val="611192103"/>
                  </a:ext>
                </a:extLst>
              </a:tr>
              <a:tr h="149311">
                <a:tc>
                  <a:txBody>
                    <a:bodyPr/>
                    <a:lstStyle/>
                    <a:p>
                      <a:pPr algn="l" fontAlgn="b"/>
                      <a:r>
                        <a:rPr lang="en-US" sz="1100" u="none" strike="noStrike" dirty="0" smtClean="0">
                          <a:effectLst/>
                          <a:latin typeface="Corbel" panose="020B0503020204020204" pitchFamily="34" charset="0"/>
                        </a:rPr>
                        <a:t>Total</a:t>
                      </a:r>
                      <a:endParaRPr lang="en-US" sz="1100" b="1"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a:effectLst/>
                          <a:latin typeface="Corbel" panose="020B0503020204020204" pitchFamily="34" charset="0"/>
                        </a:rPr>
                        <a:t>1318</a:t>
                      </a:r>
                      <a:endParaRPr lang="en-US" sz="1100" b="1"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a:effectLst/>
                          <a:latin typeface="Corbel" panose="020B0503020204020204" pitchFamily="34" charset="0"/>
                        </a:rPr>
                        <a:t>132</a:t>
                      </a:r>
                      <a:endParaRPr lang="en-US" sz="1100" b="1"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b="1" i="0" u="none" strike="noStrike" dirty="0" smtClean="0">
                          <a:solidFill>
                            <a:schemeClr val="accent5">
                              <a:lumMod val="50000"/>
                            </a:schemeClr>
                          </a:solidFill>
                          <a:effectLst/>
                          <a:latin typeface="Corbel" panose="020B0503020204020204" pitchFamily="34" charset="0"/>
                        </a:rPr>
                        <a:t>1450</a:t>
                      </a:r>
                      <a:endParaRPr lang="en-US" sz="1100" b="1" i="0" u="none" strike="noStrike" dirty="0">
                        <a:solidFill>
                          <a:schemeClr val="accent5">
                            <a:lumMod val="50000"/>
                          </a:schemeClr>
                        </a:solidFill>
                        <a:effectLst/>
                        <a:latin typeface="Corbel" panose="020B0503020204020204" pitchFamily="34" charset="0"/>
                      </a:endParaRPr>
                    </a:p>
                  </a:txBody>
                  <a:tcPr marL="9525" marR="9525" marT="9525" marB="0" anchor="b"/>
                </a:tc>
                <a:extLst>
                  <a:ext uri="{0D108BD9-81ED-4DB2-BD59-A6C34878D82A}">
                    <a16:rowId xmlns:a16="http://schemas.microsoft.com/office/drawing/2014/main" val="10009"/>
                  </a:ext>
                </a:extLst>
              </a:tr>
            </a:tbl>
          </a:graphicData>
        </a:graphic>
      </p:graphicFrame>
      <p:grpSp>
        <p:nvGrpSpPr>
          <p:cNvPr id="15" name="Group 14"/>
          <p:cNvGrpSpPr/>
          <p:nvPr/>
        </p:nvGrpSpPr>
        <p:grpSpPr>
          <a:xfrm>
            <a:off x="1186761" y="79895"/>
            <a:ext cx="9650454" cy="768948"/>
            <a:chOff x="313010" y="137486"/>
            <a:chExt cx="6097750" cy="912056"/>
          </a:xfrm>
        </p:grpSpPr>
        <p:sp>
          <p:nvSpPr>
            <p:cNvPr id="133" name="Rectangle 132">
              <a:extLst>
                <a:ext uri="{FF2B5EF4-FFF2-40B4-BE49-F238E27FC236}">
                  <a16:creationId xmlns:a16="http://schemas.microsoft.com/office/drawing/2014/main" id="{C1B1C57F-76EF-4AA5-B1D4-1CDE817EB7C2}"/>
                </a:ext>
              </a:extLst>
            </p:cNvPr>
            <p:cNvSpPr/>
            <p:nvPr/>
          </p:nvSpPr>
          <p:spPr>
            <a:xfrm>
              <a:off x="313013" y="137486"/>
              <a:ext cx="1291518" cy="516380"/>
            </a:xfrm>
            <a:prstGeom prst="rect">
              <a:avLst/>
            </a:prstGeom>
            <a:solidFill>
              <a:srgbClr val="1E1E1E"/>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smtClean="0">
                  <a:solidFill>
                    <a:prstClr val="white"/>
                  </a:solidFill>
                  <a:latin typeface="Calibri" panose="020F0502020204030204"/>
                </a:rPr>
                <a:t>TOTAL COUNT OF CUSTOMERS</a:t>
              </a:r>
              <a:endParaRPr kumimoji="0" lang="en-US" sz="10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34" name="Rectangle 133">
              <a:extLst>
                <a:ext uri="{FF2B5EF4-FFF2-40B4-BE49-F238E27FC236}">
                  <a16:creationId xmlns:a16="http://schemas.microsoft.com/office/drawing/2014/main" id="{F9561EDB-C377-4693-8024-3D060E3B66DA}"/>
                </a:ext>
              </a:extLst>
            </p:cNvPr>
            <p:cNvSpPr/>
            <p:nvPr/>
          </p:nvSpPr>
          <p:spPr>
            <a:xfrm>
              <a:off x="313010" y="713325"/>
              <a:ext cx="1291521" cy="334962"/>
            </a:xfrm>
            <a:prstGeom prst="rect">
              <a:avLst/>
            </a:prstGeom>
            <a:solidFill>
              <a:srgbClr val="568736"/>
            </a:solidFill>
            <a:ln w="127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500" b="1" kern="0" dirty="0" smtClean="0">
                  <a:latin typeface="Corbel" panose="020B0503020204020204" pitchFamily="34" charset="0"/>
                </a:rPr>
                <a:t>2000</a:t>
              </a:r>
              <a:endParaRPr kumimoji="0" lang="en-US" sz="1500" b="1" i="0" u="none" strike="noStrike" kern="0" cap="none" spc="0" normalizeH="0" baseline="0" noProof="0" dirty="0" smtClean="0">
                <a:ln>
                  <a:noFill/>
                </a:ln>
                <a:effectLst/>
                <a:uLnTx/>
                <a:uFillTx/>
                <a:latin typeface="Corbel" panose="020B0503020204020204" pitchFamily="34" charset="0"/>
              </a:endParaRPr>
            </a:p>
          </p:txBody>
        </p:sp>
        <p:sp>
          <p:nvSpPr>
            <p:cNvPr id="135" name="Rectangle 134">
              <a:extLst>
                <a:ext uri="{FF2B5EF4-FFF2-40B4-BE49-F238E27FC236}">
                  <a16:creationId xmlns:a16="http://schemas.microsoft.com/office/drawing/2014/main" id="{CE469FA4-D34A-45B1-B05F-B52A8B2E093A}"/>
                </a:ext>
              </a:extLst>
            </p:cNvPr>
            <p:cNvSpPr/>
            <p:nvPr/>
          </p:nvSpPr>
          <p:spPr>
            <a:xfrm>
              <a:off x="1518898" y="137486"/>
              <a:ext cx="1362681" cy="516380"/>
            </a:xfrm>
            <a:prstGeom prst="rect">
              <a:avLst/>
            </a:prstGeom>
            <a:solidFill>
              <a:srgbClr val="1E1E1E"/>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Calibri" panose="020F0502020204030204"/>
                  <a:ea typeface="+mn-ea"/>
                  <a:cs typeface="+mn-cs"/>
                </a:rPr>
                <a:t>TOTAL</a:t>
              </a:r>
              <a:r>
                <a:rPr kumimoji="0" lang="en-US" sz="1000" b="0" i="0" u="none" strike="noStrike" kern="0" cap="none" spc="0" normalizeH="0" noProof="0" dirty="0" smtClean="0">
                  <a:ln>
                    <a:noFill/>
                  </a:ln>
                  <a:solidFill>
                    <a:prstClr val="white"/>
                  </a:solidFill>
                  <a:effectLst/>
                  <a:uLnTx/>
                  <a:uFillTx/>
                  <a:latin typeface="Calibri" panose="020F0502020204030204"/>
                  <a:ea typeface="+mn-ea"/>
                  <a:cs typeface="+mn-cs"/>
                </a:rPr>
                <a:t> COUNT OF BOOKS</a:t>
              </a:r>
              <a:endParaRPr kumimoji="0" lang="en-US" sz="10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38" name="Rectangle 137">
              <a:extLst>
                <a:ext uri="{FF2B5EF4-FFF2-40B4-BE49-F238E27FC236}">
                  <a16:creationId xmlns:a16="http://schemas.microsoft.com/office/drawing/2014/main" id="{7695DB45-DFEF-4DB9-8DC5-2D6D4931BCB6}"/>
                </a:ext>
              </a:extLst>
            </p:cNvPr>
            <p:cNvSpPr/>
            <p:nvPr/>
          </p:nvSpPr>
          <p:spPr>
            <a:xfrm>
              <a:off x="1518576" y="713325"/>
              <a:ext cx="1291521" cy="334962"/>
            </a:xfrm>
            <a:prstGeom prst="rect">
              <a:avLst/>
            </a:prstGeom>
            <a:solidFill>
              <a:srgbClr val="568736"/>
            </a:solidFill>
            <a:ln w="127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500" b="1" kern="0" dirty="0" smtClean="0">
                  <a:latin typeface="Corbel" panose="020B0503020204020204" pitchFamily="34" charset="0"/>
                </a:rPr>
                <a:t>240</a:t>
              </a:r>
              <a:r>
                <a:rPr kumimoji="0" lang="en-US" sz="1500" b="1" i="0" u="none" strike="noStrike" kern="0" cap="none" spc="0" normalizeH="0" baseline="0" noProof="0" dirty="0" smtClean="0">
                  <a:ln>
                    <a:noFill/>
                  </a:ln>
                  <a:effectLst/>
                  <a:uLnTx/>
                  <a:uFillTx/>
                  <a:latin typeface="Corbel" panose="020B0503020204020204" pitchFamily="34" charset="0"/>
                </a:rPr>
                <a:t> </a:t>
              </a:r>
            </a:p>
          </p:txBody>
        </p:sp>
        <p:sp>
          <p:nvSpPr>
            <p:cNvPr id="141" name="Rectangle 140">
              <a:extLst>
                <a:ext uri="{FF2B5EF4-FFF2-40B4-BE49-F238E27FC236}">
                  <a16:creationId xmlns:a16="http://schemas.microsoft.com/office/drawing/2014/main" id="{B9FDBD94-282F-43C4-921F-A22799E86FE6}"/>
                </a:ext>
              </a:extLst>
            </p:cNvPr>
            <p:cNvSpPr/>
            <p:nvPr/>
          </p:nvSpPr>
          <p:spPr>
            <a:xfrm>
              <a:off x="2734535" y="137486"/>
              <a:ext cx="1250819" cy="516380"/>
            </a:xfrm>
            <a:prstGeom prst="rect">
              <a:avLst/>
            </a:prstGeom>
            <a:solidFill>
              <a:srgbClr val="1E1E1E"/>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smtClean="0">
                  <a:solidFill>
                    <a:prstClr val="white"/>
                  </a:solidFill>
                  <a:latin typeface="Calibri" panose="020F0502020204030204"/>
                </a:rPr>
                <a:t>TOTAL COUNT OF LIBRARIES</a:t>
              </a:r>
              <a:endParaRPr kumimoji="0" lang="en-US" sz="10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42" name="Rectangle 141">
              <a:extLst>
                <a:ext uri="{FF2B5EF4-FFF2-40B4-BE49-F238E27FC236}">
                  <a16:creationId xmlns:a16="http://schemas.microsoft.com/office/drawing/2014/main" id="{092FDA6A-BFB7-4053-9216-9E70FB51461C}"/>
                </a:ext>
              </a:extLst>
            </p:cNvPr>
            <p:cNvSpPr/>
            <p:nvPr/>
          </p:nvSpPr>
          <p:spPr>
            <a:xfrm>
              <a:off x="2732364" y="713325"/>
              <a:ext cx="1291521" cy="334962"/>
            </a:xfrm>
            <a:prstGeom prst="rect">
              <a:avLst/>
            </a:prstGeom>
            <a:solidFill>
              <a:srgbClr val="68A242"/>
            </a:solidFill>
            <a:ln w="127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effectLst/>
                  <a:uLnTx/>
                  <a:uFillTx/>
                  <a:latin typeface="Corbel" panose="020B0503020204020204" pitchFamily="34" charset="0"/>
                </a:rPr>
                <a:t>18</a:t>
              </a:r>
            </a:p>
          </p:txBody>
        </p:sp>
        <p:sp>
          <p:nvSpPr>
            <p:cNvPr id="144" name="Rectangle 143">
              <a:extLst>
                <a:ext uri="{FF2B5EF4-FFF2-40B4-BE49-F238E27FC236}">
                  <a16:creationId xmlns:a16="http://schemas.microsoft.com/office/drawing/2014/main" id="{F8587BFF-C75D-4027-A64C-E7CE9529C19B}"/>
                </a:ext>
              </a:extLst>
            </p:cNvPr>
            <p:cNvSpPr/>
            <p:nvPr/>
          </p:nvSpPr>
          <p:spPr>
            <a:xfrm>
              <a:off x="3934676" y="137486"/>
              <a:ext cx="1250819" cy="516380"/>
            </a:xfrm>
            <a:prstGeom prst="rect">
              <a:avLst/>
            </a:prstGeom>
            <a:solidFill>
              <a:srgbClr val="1E1E1E"/>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Calibri" panose="020F0502020204030204"/>
                  <a:ea typeface="+mn-ea"/>
                  <a:cs typeface="+mn-cs"/>
                </a:rPr>
                <a:t>TOTAL LATE RETURN(&gt;28 DAYS)</a:t>
              </a:r>
            </a:p>
          </p:txBody>
        </p:sp>
        <p:sp>
          <p:nvSpPr>
            <p:cNvPr id="145" name="Rectangle 144">
              <a:extLst>
                <a:ext uri="{FF2B5EF4-FFF2-40B4-BE49-F238E27FC236}">
                  <a16:creationId xmlns:a16="http://schemas.microsoft.com/office/drawing/2014/main" id="{3798BE2B-D076-4F0B-AF73-1BBD73DB3A15}"/>
                </a:ext>
              </a:extLst>
            </p:cNvPr>
            <p:cNvSpPr/>
            <p:nvPr/>
          </p:nvSpPr>
          <p:spPr>
            <a:xfrm>
              <a:off x="3934676" y="713325"/>
              <a:ext cx="1250819" cy="334962"/>
            </a:xfrm>
            <a:prstGeom prst="rect">
              <a:avLst/>
            </a:prstGeom>
            <a:solidFill>
              <a:srgbClr val="90BB7A"/>
            </a:solidFill>
            <a:ln w="12700" cap="flat" cmpd="sng" algn="ctr">
              <a:solidFill>
                <a:schemeClr val="accent1"/>
              </a:solidFill>
              <a:prstDash val="solid"/>
              <a:miter lim="800000"/>
            </a:ln>
            <a:effectLst/>
          </p:spPr>
          <p:txBody>
            <a:bodyPr rtlCol="0" anchor="ctr"/>
            <a:lstStyle/>
            <a:p>
              <a:pPr lvl="0" algn="ctr"/>
              <a:r>
                <a:rPr lang="en-US" sz="1500" b="1" dirty="0">
                  <a:latin typeface="Corbel" panose="020B0503020204020204" pitchFamily="34" charset="0"/>
                </a:rPr>
                <a:t>132 </a:t>
              </a:r>
              <a:r>
                <a:rPr kumimoji="0" lang="en-US" sz="1500" b="1" i="0" u="none" strike="noStrike" kern="0" cap="none" spc="0" normalizeH="0" baseline="0" noProof="0" dirty="0" smtClean="0">
                  <a:ln>
                    <a:noFill/>
                  </a:ln>
                  <a:effectLst/>
                  <a:uLnTx/>
                  <a:uFillTx/>
                  <a:latin typeface="Corbel" panose="020B0503020204020204" pitchFamily="34" charset="0"/>
                </a:rPr>
                <a:t> Times</a:t>
              </a:r>
            </a:p>
          </p:txBody>
        </p:sp>
        <p:sp>
          <p:nvSpPr>
            <p:cNvPr id="169" name="Rectangle 168">
              <a:extLst>
                <a:ext uri="{FF2B5EF4-FFF2-40B4-BE49-F238E27FC236}">
                  <a16:creationId xmlns:a16="http://schemas.microsoft.com/office/drawing/2014/main" id="{F8587BFF-C75D-4027-A64C-E7CE9529C19B}"/>
                </a:ext>
              </a:extLst>
            </p:cNvPr>
            <p:cNvSpPr/>
            <p:nvPr/>
          </p:nvSpPr>
          <p:spPr>
            <a:xfrm>
              <a:off x="5159941" y="137487"/>
              <a:ext cx="1250819" cy="516380"/>
            </a:xfrm>
            <a:prstGeom prst="rect">
              <a:avLst/>
            </a:prstGeom>
            <a:solidFill>
              <a:srgbClr val="1E1E1E"/>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Calibri" panose="020F0502020204030204"/>
                  <a:ea typeface="+mn-ea"/>
                  <a:cs typeface="+mn-cs"/>
                </a:rPr>
                <a:t>TOTAL EARLY RETURN(&gt;28 DAYS)</a:t>
              </a:r>
            </a:p>
          </p:txBody>
        </p:sp>
        <p:sp>
          <p:nvSpPr>
            <p:cNvPr id="170" name="Rectangle 169">
              <a:extLst>
                <a:ext uri="{FF2B5EF4-FFF2-40B4-BE49-F238E27FC236}">
                  <a16:creationId xmlns:a16="http://schemas.microsoft.com/office/drawing/2014/main" id="{3798BE2B-D076-4F0B-AF73-1BBD73DB3A15}"/>
                </a:ext>
              </a:extLst>
            </p:cNvPr>
            <p:cNvSpPr/>
            <p:nvPr/>
          </p:nvSpPr>
          <p:spPr>
            <a:xfrm>
              <a:off x="5159941" y="714580"/>
              <a:ext cx="1250819" cy="334962"/>
            </a:xfrm>
            <a:prstGeom prst="rect">
              <a:avLst/>
            </a:prstGeom>
            <a:solidFill>
              <a:srgbClr val="BED5B4"/>
            </a:solidFill>
            <a:ln w="12700" cap="flat" cmpd="sng" algn="ctr">
              <a:solidFill>
                <a:schemeClr val="accent1"/>
              </a:solidFill>
              <a:prstDash val="solid"/>
              <a:miter lim="800000"/>
            </a:ln>
            <a:effectLst/>
          </p:spPr>
          <p:txBody>
            <a:bodyPr rtlCol="0" anchor="ctr"/>
            <a:lstStyle/>
            <a:p>
              <a:pPr lvl="0" algn="ctr"/>
              <a:r>
                <a:rPr lang="en-US" sz="1500" b="1" dirty="0">
                  <a:latin typeface="Corbel" panose="020B0503020204020204" pitchFamily="34" charset="0"/>
                </a:rPr>
                <a:t>1318 </a:t>
              </a:r>
              <a:r>
                <a:rPr kumimoji="0" lang="en-US" sz="1500" b="1" i="0" u="none" strike="noStrike" kern="0" cap="none" spc="0" normalizeH="0" baseline="0" noProof="0" dirty="0" smtClean="0">
                  <a:ln>
                    <a:noFill/>
                  </a:ln>
                  <a:effectLst/>
                  <a:uLnTx/>
                  <a:uFillTx/>
                  <a:latin typeface="Corbel" panose="020B0503020204020204" pitchFamily="34" charset="0"/>
                </a:rPr>
                <a:t> Times</a:t>
              </a:r>
            </a:p>
          </p:txBody>
        </p:sp>
      </p:grpSp>
      <p:sp>
        <p:nvSpPr>
          <p:cNvPr id="176" name="TextBox 175"/>
          <p:cNvSpPr txBox="1"/>
          <p:nvPr/>
        </p:nvSpPr>
        <p:spPr>
          <a:xfrm flipH="1">
            <a:off x="219258" y="1632064"/>
            <a:ext cx="3665833" cy="276999"/>
          </a:xfrm>
          <a:prstGeom prst="rect">
            <a:avLst/>
          </a:prstGeom>
          <a:solidFill>
            <a:schemeClr val="tx1">
              <a:lumMod val="65000"/>
              <a:lumOff val="35000"/>
            </a:schemeClr>
          </a:solidFill>
        </p:spPr>
        <p:txBody>
          <a:bodyPr wrap="square" rtlCol="0">
            <a:spAutoFit/>
          </a:bodyPr>
          <a:lstStyle/>
          <a:p>
            <a:pPr algn="ctr"/>
            <a:r>
              <a:rPr lang="en-US" sz="1200" b="1" dirty="0">
                <a:solidFill>
                  <a:schemeClr val="bg1"/>
                </a:solidFill>
                <a:latin typeface="Corbel" panose="020B0503020204020204" pitchFamily="34" charset="0"/>
              </a:rPr>
              <a:t>Count of Customers by </a:t>
            </a:r>
            <a:r>
              <a:rPr lang="en-US" sz="1200" b="1" dirty="0" smtClean="0">
                <a:solidFill>
                  <a:schemeClr val="bg1"/>
                </a:solidFill>
                <a:latin typeface="Corbel" panose="020B0503020204020204" pitchFamily="34" charset="0"/>
              </a:rPr>
              <a:t>City </a:t>
            </a:r>
            <a:r>
              <a:rPr lang="en-US" sz="1200" b="1" dirty="0">
                <a:solidFill>
                  <a:schemeClr val="bg1"/>
                </a:solidFill>
                <a:latin typeface="Corbel" panose="020B0503020204020204" pitchFamily="34" charset="0"/>
              </a:rPr>
              <a:t>and Books Return Period</a:t>
            </a:r>
          </a:p>
        </p:txBody>
      </p:sp>
      <p:sp>
        <p:nvSpPr>
          <p:cNvPr id="177" name="TextBox 176"/>
          <p:cNvSpPr txBox="1"/>
          <p:nvPr/>
        </p:nvSpPr>
        <p:spPr>
          <a:xfrm flipH="1">
            <a:off x="7944054" y="4081075"/>
            <a:ext cx="3934909" cy="246221"/>
          </a:xfrm>
          <a:prstGeom prst="rect">
            <a:avLst/>
          </a:prstGeom>
          <a:solidFill>
            <a:schemeClr val="tx1">
              <a:lumMod val="65000"/>
              <a:lumOff val="35000"/>
            </a:schemeClr>
          </a:solidFill>
        </p:spPr>
        <p:txBody>
          <a:bodyPr wrap="square" rtlCol="0">
            <a:spAutoFit/>
          </a:bodyPr>
          <a:lstStyle/>
          <a:p>
            <a:pPr algn="ctr"/>
            <a:r>
              <a:rPr lang="en-US" sz="1000" b="1" dirty="0" smtClean="0">
                <a:solidFill>
                  <a:schemeClr val="bg1"/>
                </a:solidFill>
                <a:latin typeface="Corbel" panose="020B0503020204020204" pitchFamily="34" charset="0"/>
              </a:rPr>
              <a:t>Distribution of Customers by Occupation and Books Return Period</a:t>
            </a:r>
            <a:endParaRPr lang="en-US" sz="1000" b="1" dirty="0">
              <a:solidFill>
                <a:schemeClr val="bg1"/>
              </a:solidFill>
              <a:latin typeface="Corbel" panose="020B0503020204020204" pitchFamily="34" charset="0"/>
            </a:endParaRPr>
          </a:p>
        </p:txBody>
      </p:sp>
      <p:graphicFrame>
        <p:nvGraphicFramePr>
          <p:cNvPr id="351" name="Table 368">
            <a:extLst>
              <a:ext uri="{FF2B5EF4-FFF2-40B4-BE49-F238E27FC236}">
                <a16:creationId xmlns:a16="http://schemas.microsoft.com/office/drawing/2014/main" id="{DC8DB519-B997-4F45-83FC-6EFEF76D6F94}"/>
              </a:ext>
            </a:extLst>
          </p:cNvPr>
          <p:cNvGraphicFramePr>
            <a:graphicFrameLocks noGrp="1"/>
          </p:cNvGraphicFramePr>
          <p:nvPr>
            <p:extLst>
              <p:ext uri="{D42A27DB-BD31-4B8C-83A1-F6EECF244321}">
                <p14:modId xmlns:p14="http://schemas.microsoft.com/office/powerpoint/2010/main" val="1576157042"/>
              </p:ext>
            </p:extLst>
          </p:nvPr>
        </p:nvGraphicFramePr>
        <p:xfrm>
          <a:off x="4069490" y="4371071"/>
          <a:ext cx="3715479" cy="2087662"/>
        </p:xfrm>
        <a:graphic>
          <a:graphicData uri="http://schemas.openxmlformats.org/drawingml/2006/table">
            <a:tbl>
              <a:tblPr firstRow="1" bandRow="1">
                <a:tableStyleId>{6E25E649-3F16-4E02-A733-19D2CDBF48F0}</a:tableStyleId>
              </a:tblPr>
              <a:tblGrid>
                <a:gridCol w="1029731">
                  <a:extLst>
                    <a:ext uri="{9D8B030D-6E8A-4147-A177-3AD203B41FA5}">
                      <a16:colId xmlns:a16="http://schemas.microsoft.com/office/drawing/2014/main" val="3190093976"/>
                    </a:ext>
                  </a:extLst>
                </a:gridCol>
                <a:gridCol w="972065">
                  <a:extLst>
                    <a:ext uri="{9D8B030D-6E8A-4147-A177-3AD203B41FA5}">
                      <a16:colId xmlns:a16="http://schemas.microsoft.com/office/drawing/2014/main" val="730190710"/>
                    </a:ext>
                  </a:extLst>
                </a:gridCol>
                <a:gridCol w="873210">
                  <a:extLst>
                    <a:ext uri="{9D8B030D-6E8A-4147-A177-3AD203B41FA5}">
                      <a16:colId xmlns:a16="http://schemas.microsoft.com/office/drawing/2014/main" val="3624249915"/>
                    </a:ext>
                  </a:extLst>
                </a:gridCol>
                <a:gridCol w="840473">
                  <a:extLst>
                    <a:ext uri="{9D8B030D-6E8A-4147-A177-3AD203B41FA5}">
                      <a16:colId xmlns:a16="http://schemas.microsoft.com/office/drawing/2014/main" val="3749193568"/>
                    </a:ext>
                  </a:extLst>
                </a:gridCol>
              </a:tblGrid>
              <a:tr h="379640">
                <a:tc>
                  <a:txBody>
                    <a:bodyPr/>
                    <a:lstStyle/>
                    <a:p>
                      <a:pPr algn="ctr" fontAlgn="b"/>
                      <a:r>
                        <a:rPr lang="en-US" sz="1100" u="none" strike="noStrike" dirty="0" smtClean="0">
                          <a:effectLst/>
                          <a:latin typeface="Corbel" panose="020B0503020204020204" pitchFamily="34" charset="0"/>
                        </a:rPr>
                        <a:t>Education</a:t>
                      </a:r>
                      <a:endParaRPr lang="en-US" sz="1100" b="1" i="0" u="none" strike="noStrike" dirty="0">
                        <a:solidFill>
                          <a:srgbClr val="000000"/>
                        </a:solidFill>
                        <a:effectLst/>
                        <a:latin typeface="Corbel" panose="020B0503020204020204" pitchFamily="34" charset="0"/>
                      </a:endParaRPr>
                    </a:p>
                  </a:txBody>
                  <a:tcPr marL="9525" marR="9525" marT="9525" marB="0" anchor="b"/>
                </a:tc>
                <a:tc>
                  <a:txBody>
                    <a:bodyPr/>
                    <a:lstStyle/>
                    <a:p>
                      <a:pPr algn="ctr" fontAlgn="b"/>
                      <a:r>
                        <a:rPr lang="en-US" sz="1100" u="none" strike="noStrike" dirty="0">
                          <a:effectLst/>
                          <a:latin typeface="Corbel" panose="020B0503020204020204" pitchFamily="34" charset="0"/>
                        </a:rPr>
                        <a:t>&lt;=28days </a:t>
                      </a:r>
                      <a:endParaRPr lang="en-US" sz="1100" u="none" strike="noStrike" dirty="0" smtClean="0">
                        <a:effectLst/>
                        <a:latin typeface="Corbel" panose="020B0503020204020204" pitchFamily="34" charset="0"/>
                      </a:endParaRPr>
                    </a:p>
                    <a:p>
                      <a:pPr algn="ctr" fontAlgn="b"/>
                      <a:r>
                        <a:rPr lang="en-US" sz="1100" u="none" strike="noStrike" dirty="0" smtClean="0">
                          <a:effectLst/>
                          <a:latin typeface="Corbel" panose="020B0503020204020204" pitchFamily="34" charset="0"/>
                        </a:rPr>
                        <a:t>(</a:t>
                      </a:r>
                      <a:r>
                        <a:rPr lang="en-US" sz="1100" u="none" strike="noStrike" dirty="0">
                          <a:effectLst/>
                          <a:latin typeface="Corbel" panose="020B0503020204020204" pitchFamily="34" charset="0"/>
                        </a:rPr>
                        <a:t>Early Return)</a:t>
                      </a:r>
                      <a:endParaRPr lang="en-US" sz="1100" b="1" i="0" u="none" strike="noStrike" dirty="0">
                        <a:solidFill>
                          <a:srgbClr val="000000"/>
                        </a:solidFill>
                        <a:effectLst/>
                        <a:latin typeface="Corbel" panose="020B0503020204020204" pitchFamily="34" charset="0"/>
                      </a:endParaRPr>
                    </a:p>
                  </a:txBody>
                  <a:tcPr marL="9525" marR="9525" marT="9525" marB="0" anchor="b"/>
                </a:tc>
                <a:tc>
                  <a:txBody>
                    <a:bodyPr/>
                    <a:lstStyle/>
                    <a:p>
                      <a:pPr algn="ctr" fontAlgn="b"/>
                      <a:r>
                        <a:rPr lang="en-US" sz="1100" u="none" strike="noStrike" dirty="0">
                          <a:effectLst/>
                          <a:latin typeface="Corbel" panose="020B0503020204020204" pitchFamily="34" charset="0"/>
                        </a:rPr>
                        <a:t>&gt;28days </a:t>
                      </a:r>
                      <a:endParaRPr lang="en-US" sz="1100" u="none" strike="noStrike" dirty="0" smtClean="0">
                        <a:effectLst/>
                        <a:latin typeface="Corbel" panose="020B0503020204020204" pitchFamily="34" charset="0"/>
                      </a:endParaRPr>
                    </a:p>
                    <a:p>
                      <a:pPr algn="ctr" fontAlgn="b"/>
                      <a:r>
                        <a:rPr lang="en-US" sz="1100" u="none" strike="noStrike" dirty="0" smtClean="0">
                          <a:effectLst/>
                          <a:latin typeface="Corbel" panose="020B0503020204020204" pitchFamily="34" charset="0"/>
                        </a:rPr>
                        <a:t>(</a:t>
                      </a:r>
                      <a:r>
                        <a:rPr lang="en-US" sz="1100" u="none" strike="noStrike" dirty="0">
                          <a:effectLst/>
                          <a:latin typeface="Corbel" panose="020B0503020204020204" pitchFamily="34" charset="0"/>
                        </a:rPr>
                        <a:t>Late Return)</a:t>
                      </a:r>
                      <a:endParaRPr lang="en-US" sz="1100" b="1" i="0" u="none" strike="noStrike" dirty="0">
                        <a:solidFill>
                          <a:srgbClr val="000000"/>
                        </a:solidFill>
                        <a:effectLst/>
                        <a:latin typeface="Corbel" panose="020B0503020204020204" pitchFamily="34" charset="0"/>
                      </a:endParaRPr>
                    </a:p>
                  </a:txBody>
                  <a:tcPr marL="9525" marR="9525" marT="9525" marB="0" anchor="b"/>
                </a:tc>
                <a:tc>
                  <a:txBody>
                    <a:bodyPr/>
                    <a:lstStyle/>
                    <a:p>
                      <a:pPr algn="ctr" fontAlgn="b"/>
                      <a:r>
                        <a:rPr lang="en-US" sz="1100" u="none" strike="noStrike" dirty="0" smtClean="0">
                          <a:effectLst/>
                          <a:latin typeface="Corbel" panose="020B0503020204020204" pitchFamily="34" charset="0"/>
                        </a:rPr>
                        <a:t>Total</a:t>
                      </a:r>
                      <a:endParaRPr lang="en-US" sz="1100" b="1" i="0" u="none" strike="noStrike" dirty="0">
                        <a:solidFill>
                          <a:srgbClr val="000000"/>
                        </a:solidFill>
                        <a:effectLst/>
                        <a:latin typeface="Corbel" panose="020B0503020204020204" pitchFamily="34" charset="0"/>
                      </a:endParaRPr>
                    </a:p>
                  </a:txBody>
                  <a:tcPr marL="9525" marR="9525" marT="9525" marB="0" anchor="b"/>
                </a:tc>
                <a:extLst>
                  <a:ext uri="{0D108BD9-81ED-4DB2-BD59-A6C34878D82A}">
                    <a16:rowId xmlns:a16="http://schemas.microsoft.com/office/drawing/2014/main" val="1340924159"/>
                  </a:ext>
                </a:extLst>
              </a:tr>
              <a:tr h="290950">
                <a:tc>
                  <a:txBody>
                    <a:bodyPr/>
                    <a:lstStyle/>
                    <a:p>
                      <a:pPr algn="l" fontAlgn="b"/>
                      <a:r>
                        <a:rPr lang="en-US" sz="1100" u="none" strike="noStrike" dirty="0">
                          <a:effectLst/>
                          <a:latin typeface="Corbel" panose="020B0503020204020204" pitchFamily="34" charset="0"/>
                        </a:rPr>
                        <a:t>College</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305 (89%)</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38 (11%)</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b="0" i="0" u="none" strike="noStrike">
                          <a:solidFill>
                            <a:srgbClr val="000000"/>
                          </a:solidFill>
                          <a:effectLst/>
                          <a:latin typeface="Corbel" panose="020B0503020204020204" pitchFamily="34" charset="0"/>
                        </a:rPr>
                        <a:t>343</a:t>
                      </a:r>
                    </a:p>
                  </a:txBody>
                  <a:tcPr marL="9525" marR="9525" marT="9525" marB="0" anchor="b"/>
                </a:tc>
                <a:extLst>
                  <a:ext uri="{0D108BD9-81ED-4DB2-BD59-A6C34878D82A}">
                    <a16:rowId xmlns:a16="http://schemas.microsoft.com/office/drawing/2014/main" val="2165806104"/>
                  </a:ext>
                </a:extLst>
              </a:tr>
              <a:tr h="255955">
                <a:tc>
                  <a:txBody>
                    <a:bodyPr/>
                    <a:lstStyle/>
                    <a:p>
                      <a:pPr algn="l" fontAlgn="b"/>
                      <a:r>
                        <a:rPr lang="en-US" sz="1100" u="none" strike="noStrike">
                          <a:effectLst/>
                          <a:latin typeface="Corbel" panose="020B0503020204020204" pitchFamily="34" charset="0"/>
                        </a:rPr>
                        <a:t>Graduate Degree</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293 (92%)</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26 (8%)</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orbel" panose="020B0503020204020204" pitchFamily="34" charset="0"/>
                        </a:rPr>
                        <a:t>319</a:t>
                      </a:r>
                    </a:p>
                  </a:txBody>
                  <a:tcPr marL="9525" marR="9525" marT="9525" marB="0" anchor="b"/>
                </a:tc>
                <a:extLst>
                  <a:ext uri="{0D108BD9-81ED-4DB2-BD59-A6C34878D82A}">
                    <a16:rowId xmlns:a16="http://schemas.microsoft.com/office/drawing/2014/main" val="1850696048"/>
                  </a:ext>
                </a:extLst>
              </a:tr>
              <a:tr h="290950">
                <a:tc>
                  <a:txBody>
                    <a:bodyPr/>
                    <a:lstStyle/>
                    <a:p>
                      <a:pPr algn="l" fontAlgn="b"/>
                      <a:r>
                        <a:rPr lang="en-US" sz="1100" u="none" strike="noStrike">
                          <a:effectLst/>
                          <a:latin typeface="Corbel" panose="020B0503020204020204" pitchFamily="34" charset="0"/>
                        </a:rPr>
                        <a:t>High School</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348 (92%)</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30 (8%)</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b="0" i="0" u="none" strike="noStrike">
                          <a:solidFill>
                            <a:srgbClr val="000000"/>
                          </a:solidFill>
                          <a:effectLst/>
                          <a:latin typeface="Corbel" panose="020B0503020204020204" pitchFamily="34" charset="0"/>
                        </a:rPr>
                        <a:t>378</a:t>
                      </a:r>
                    </a:p>
                  </a:txBody>
                  <a:tcPr marL="9525" marR="9525" marT="9525" marB="0" anchor="b"/>
                </a:tc>
                <a:extLst>
                  <a:ext uri="{0D108BD9-81ED-4DB2-BD59-A6C34878D82A}">
                    <a16:rowId xmlns:a16="http://schemas.microsoft.com/office/drawing/2014/main" val="754948889"/>
                  </a:ext>
                </a:extLst>
              </a:tr>
              <a:tr h="290950">
                <a:tc>
                  <a:txBody>
                    <a:bodyPr/>
                    <a:lstStyle/>
                    <a:p>
                      <a:pPr algn="l" fontAlgn="b"/>
                      <a:r>
                        <a:rPr lang="en-US" sz="1100" u="none" strike="noStrike">
                          <a:effectLst/>
                          <a:latin typeface="Corbel" panose="020B0503020204020204" pitchFamily="34" charset="0"/>
                        </a:rPr>
                        <a:t>Others</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314 (91%)</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31 (9%)</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b="0" i="0" u="none" strike="noStrike">
                          <a:solidFill>
                            <a:srgbClr val="000000"/>
                          </a:solidFill>
                          <a:effectLst/>
                          <a:latin typeface="Corbel" panose="020B0503020204020204" pitchFamily="34" charset="0"/>
                        </a:rPr>
                        <a:t>345</a:t>
                      </a:r>
                    </a:p>
                  </a:txBody>
                  <a:tcPr marL="9525" marR="9525" marT="9525" marB="0" anchor="b"/>
                </a:tc>
                <a:extLst>
                  <a:ext uri="{0D108BD9-81ED-4DB2-BD59-A6C34878D82A}">
                    <a16:rowId xmlns:a16="http://schemas.microsoft.com/office/drawing/2014/main" val="3620029822"/>
                  </a:ext>
                </a:extLst>
              </a:tr>
              <a:tr h="323262">
                <a:tc>
                  <a:txBody>
                    <a:bodyPr/>
                    <a:lstStyle/>
                    <a:p>
                      <a:pPr algn="l" fontAlgn="b"/>
                      <a:r>
                        <a:rPr lang="en-US" sz="1100" u="none" strike="noStrike" dirty="0">
                          <a:effectLst/>
                          <a:latin typeface="Corbel" panose="020B0503020204020204" pitchFamily="34" charset="0"/>
                        </a:rPr>
                        <a:t>Undefined</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58 (89%)</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7 (11%)</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b="0" i="0" u="none" strike="noStrike">
                          <a:solidFill>
                            <a:srgbClr val="000000"/>
                          </a:solidFill>
                          <a:effectLst/>
                          <a:latin typeface="Corbel" panose="020B0503020204020204" pitchFamily="34" charset="0"/>
                        </a:rPr>
                        <a:t>65</a:t>
                      </a:r>
                    </a:p>
                  </a:txBody>
                  <a:tcPr marL="9525" marR="9525" marT="9525" marB="0" anchor="b"/>
                </a:tc>
                <a:extLst>
                  <a:ext uri="{0D108BD9-81ED-4DB2-BD59-A6C34878D82A}">
                    <a16:rowId xmlns:a16="http://schemas.microsoft.com/office/drawing/2014/main" val="2621419432"/>
                  </a:ext>
                </a:extLst>
              </a:tr>
              <a:tr h="255955">
                <a:tc>
                  <a:txBody>
                    <a:bodyPr/>
                    <a:lstStyle/>
                    <a:p>
                      <a:pPr algn="l" fontAlgn="b"/>
                      <a:r>
                        <a:rPr lang="en-US" sz="1100" u="none" strike="noStrike" dirty="0" smtClean="0">
                          <a:effectLst/>
                          <a:latin typeface="Corbel" panose="020B0503020204020204" pitchFamily="34" charset="0"/>
                        </a:rPr>
                        <a:t>Total</a:t>
                      </a:r>
                      <a:endParaRPr lang="en-US" sz="1100" b="1"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a:effectLst/>
                          <a:latin typeface="Corbel" panose="020B0503020204020204" pitchFamily="34" charset="0"/>
                        </a:rPr>
                        <a:t>1318</a:t>
                      </a:r>
                      <a:endParaRPr lang="en-US" sz="1100" b="1"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a:effectLst/>
                          <a:latin typeface="Corbel" panose="020B0503020204020204" pitchFamily="34" charset="0"/>
                        </a:rPr>
                        <a:t>132</a:t>
                      </a:r>
                      <a:endParaRPr lang="en-US" sz="1100" b="1"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b="1" i="0" u="none" strike="noStrike" dirty="0">
                          <a:solidFill>
                            <a:schemeClr val="accent5">
                              <a:lumMod val="50000"/>
                            </a:schemeClr>
                          </a:solidFill>
                          <a:effectLst/>
                          <a:latin typeface="Corbel" panose="020B0503020204020204" pitchFamily="34" charset="0"/>
                        </a:rPr>
                        <a:t>1450</a:t>
                      </a:r>
                    </a:p>
                  </a:txBody>
                  <a:tcPr marL="9525" marR="9525" marT="9525" marB="0" anchor="b"/>
                </a:tc>
                <a:extLst>
                  <a:ext uri="{0D108BD9-81ED-4DB2-BD59-A6C34878D82A}">
                    <a16:rowId xmlns:a16="http://schemas.microsoft.com/office/drawing/2014/main" val="1765392169"/>
                  </a:ext>
                </a:extLst>
              </a:tr>
            </a:tbl>
          </a:graphicData>
        </a:graphic>
      </p:graphicFrame>
      <p:sp>
        <p:nvSpPr>
          <p:cNvPr id="352" name="TextBox 351"/>
          <p:cNvSpPr txBox="1"/>
          <p:nvPr/>
        </p:nvSpPr>
        <p:spPr>
          <a:xfrm flipH="1">
            <a:off x="4061757" y="4089313"/>
            <a:ext cx="3715477" cy="246221"/>
          </a:xfrm>
          <a:prstGeom prst="rect">
            <a:avLst/>
          </a:prstGeom>
          <a:solidFill>
            <a:schemeClr val="tx1">
              <a:lumMod val="65000"/>
              <a:lumOff val="35000"/>
            </a:schemeClr>
          </a:solidFill>
        </p:spPr>
        <p:txBody>
          <a:bodyPr wrap="square" rtlCol="0">
            <a:spAutoFit/>
          </a:bodyPr>
          <a:lstStyle/>
          <a:p>
            <a:pPr algn="ctr"/>
            <a:r>
              <a:rPr lang="en-US" sz="1000" b="1" dirty="0" smtClean="0">
                <a:solidFill>
                  <a:schemeClr val="bg1"/>
                </a:solidFill>
                <a:latin typeface="Corbel" panose="020B0503020204020204" pitchFamily="34" charset="0"/>
              </a:rPr>
              <a:t>Distribution of Customers by Education and Books Return Period</a:t>
            </a:r>
            <a:endParaRPr lang="en-US" sz="1000" b="1" dirty="0">
              <a:solidFill>
                <a:schemeClr val="bg1"/>
              </a:solidFill>
              <a:latin typeface="Corbel" panose="020B0503020204020204" pitchFamily="34" charset="0"/>
            </a:endParaRPr>
          </a:p>
        </p:txBody>
      </p:sp>
      <p:cxnSp>
        <p:nvCxnSpPr>
          <p:cNvPr id="493" name="Straight Connector 492"/>
          <p:cNvCxnSpPr/>
          <p:nvPr/>
        </p:nvCxnSpPr>
        <p:spPr>
          <a:xfrm>
            <a:off x="5098201" y="4371071"/>
            <a:ext cx="0" cy="2087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p:nvCxnSpPr>
        <p:spPr>
          <a:xfrm>
            <a:off x="6079008" y="4367850"/>
            <a:ext cx="0" cy="2087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p:nvCxnSpPr>
        <p:spPr>
          <a:xfrm>
            <a:off x="6975989" y="4376088"/>
            <a:ext cx="0" cy="2087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p:nvCxnSpPr>
        <p:spPr>
          <a:xfrm>
            <a:off x="9148009" y="4376088"/>
            <a:ext cx="0" cy="2087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p:nvCxnSpPr>
        <p:spPr>
          <a:xfrm>
            <a:off x="11144113" y="4367850"/>
            <a:ext cx="0" cy="2087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p:nvCxnSpPr>
        <p:spPr>
          <a:xfrm>
            <a:off x="10251549" y="4359612"/>
            <a:ext cx="0" cy="2087662"/>
          </a:xfrm>
          <a:prstGeom prst="line">
            <a:avLst/>
          </a:prstGeom>
        </p:spPr>
        <p:style>
          <a:lnRef idx="1">
            <a:schemeClr val="accent1"/>
          </a:lnRef>
          <a:fillRef idx="0">
            <a:schemeClr val="accent1"/>
          </a:fillRef>
          <a:effectRef idx="0">
            <a:schemeClr val="accent1"/>
          </a:effectRef>
          <a:fontRef idx="minor">
            <a:schemeClr val="tx1"/>
          </a:fontRef>
        </p:style>
      </p:cxnSp>
      <p:sp>
        <p:nvSpPr>
          <p:cNvPr id="369" name="TextBox 368"/>
          <p:cNvSpPr txBox="1"/>
          <p:nvPr/>
        </p:nvSpPr>
        <p:spPr>
          <a:xfrm flipH="1">
            <a:off x="4108779" y="1634088"/>
            <a:ext cx="3601835" cy="277090"/>
          </a:xfrm>
          <a:prstGeom prst="rect">
            <a:avLst/>
          </a:prstGeom>
          <a:solidFill>
            <a:schemeClr val="tx1">
              <a:lumMod val="65000"/>
              <a:lumOff val="35000"/>
            </a:schemeClr>
          </a:solidFill>
        </p:spPr>
        <p:txBody>
          <a:bodyPr wrap="square" rtlCol="0">
            <a:spAutoFit/>
          </a:bodyPr>
          <a:lstStyle/>
          <a:p>
            <a:pPr algn="ctr"/>
            <a:r>
              <a:rPr lang="en-US" sz="1200" b="1" dirty="0" smtClean="0">
                <a:solidFill>
                  <a:schemeClr val="bg1"/>
                </a:solidFill>
                <a:latin typeface="Corbel" panose="020B0503020204020204" pitchFamily="34" charset="0"/>
              </a:rPr>
              <a:t>Count of Books by Price Range and Return Period</a:t>
            </a:r>
            <a:endParaRPr lang="en-US" sz="1200" b="1" dirty="0">
              <a:solidFill>
                <a:schemeClr val="bg1"/>
              </a:solidFill>
              <a:latin typeface="Corbel" panose="020B0503020204020204" pitchFamily="34" charset="0"/>
            </a:endParaRPr>
          </a:p>
        </p:txBody>
      </p:sp>
      <p:sp>
        <p:nvSpPr>
          <p:cNvPr id="385" name="TextBox 384"/>
          <p:cNvSpPr txBox="1"/>
          <p:nvPr/>
        </p:nvSpPr>
        <p:spPr>
          <a:xfrm flipH="1">
            <a:off x="8319770" y="1629964"/>
            <a:ext cx="3361480" cy="276999"/>
          </a:xfrm>
          <a:prstGeom prst="rect">
            <a:avLst/>
          </a:prstGeom>
          <a:solidFill>
            <a:schemeClr val="tx1">
              <a:lumMod val="65000"/>
              <a:lumOff val="35000"/>
            </a:schemeClr>
          </a:solidFill>
        </p:spPr>
        <p:txBody>
          <a:bodyPr wrap="square" rtlCol="0">
            <a:spAutoFit/>
          </a:bodyPr>
          <a:lstStyle/>
          <a:p>
            <a:pPr algn="ctr"/>
            <a:r>
              <a:rPr lang="en-US" sz="1200" b="1" dirty="0" smtClean="0">
                <a:solidFill>
                  <a:schemeClr val="bg1"/>
                </a:solidFill>
                <a:latin typeface="Corbel" panose="020B0503020204020204" pitchFamily="34" charset="0"/>
              </a:rPr>
              <a:t>Count of Books by Pages and Return Period</a:t>
            </a:r>
            <a:endParaRPr lang="en-US" sz="1200" b="1" dirty="0">
              <a:solidFill>
                <a:schemeClr val="bg1"/>
              </a:solidFill>
              <a:latin typeface="Corbel" panose="020B0503020204020204" pitchFamily="34" charset="0"/>
            </a:endParaRPr>
          </a:p>
        </p:txBody>
      </p:sp>
      <p:graphicFrame>
        <p:nvGraphicFramePr>
          <p:cNvPr id="7" name="Chart 6"/>
          <p:cNvGraphicFramePr/>
          <p:nvPr>
            <p:extLst>
              <p:ext uri="{D42A27DB-BD31-4B8C-83A1-F6EECF244321}">
                <p14:modId xmlns:p14="http://schemas.microsoft.com/office/powerpoint/2010/main" val="2289825391"/>
              </p:ext>
            </p:extLst>
          </p:nvPr>
        </p:nvGraphicFramePr>
        <p:xfrm>
          <a:off x="4174684" y="1950384"/>
          <a:ext cx="3601834" cy="2159423"/>
        </p:xfrm>
        <a:graphic>
          <a:graphicData uri="http://schemas.openxmlformats.org/drawingml/2006/chart">
            <c:chart xmlns:c="http://schemas.openxmlformats.org/drawingml/2006/chart" xmlns:r="http://schemas.openxmlformats.org/officeDocument/2006/relationships" r:id="rId52"/>
          </a:graphicData>
        </a:graphic>
      </p:graphicFrame>
      <p:graphicFrame>
        <p:nvGraphicFramePr>
          <p:cNvPr id="51" name="Chart 50"/>
          <p:cNvGraphicFramePr/>
          <p:nvPr>
            <p:extLst>
              <p:ext uri="{D42A27DB-BD31-4B8C-83A1-F6EECF244321}">
                <p14:modId xmlns:p14="http://schemas.microsoft.com/office/powerpoint/2010/main" val="1376708146"/>
              </p:ext>
            </p:extLst>
          </p:nvPr>
        </p:nvGraphicFramePr>
        <p:xfrm>
          <a:off x="7988509" y="1938371"/>
          <a:ext cx="3803311" cy="2159423"/>
        </p:xfrm>
        <a:graphic>
          <a:graphicData uri="http://schemas.openxmlformats.org/drawingml/2006/chart">
            <c:chart xmlns:c="http://schemas.openxmlformats.org/drawingml/2006/chart" xmlns:r="http://schemas.openxmlformats.org/officeDocument/2006/relationships" r:id="rId53"/>
          </a:graphicData>
        </a:graphic>
      </p:graphicFrame>
      <p:sp>
        <p:nvSpPr>
          <p:cNvPr id="54" name="TextBox 53"/>
          <p:cNvSpPr txBox="1"/>
          <p:nvPr/>
        </p:nvSpPr>
        <p:spPr>
          <a:xfrm>
            <a:off x="-72727" y="827500"/>
            <a:ext cx="12220831" cy="830997"/>
          </a:xfrm>
          <a:prstGeom prst="rect">
            <a:avLst/>
          </a:prstGeom>
          <a:noFill/>
        </p:spPr>
        <p:txBody>
          <a:bodyPr wrap="square" rtlCol="0">
            <a:spAutoFit/>
          </a:bodyPr>
          <a:lstStyle/>
          <a:p>
            <a:pPr marL="285750" indent="-285750" algn="ctr">
              <a:buFont typeface="Arial" panose="020B0604020202020204" pitchFamily="34" charset="0"/>
              <a:buChar char="•"/>
            </a:pPr>
            <a:r>
              <a:rPr lang="en-US" sz="1200" dirty="0" smtClean="0">
                <a:solidFill>
                  <a:srgbClr val="002060"/>
                </a:solidFill>
                <a:latin typeface="Corbel" panose="020B0503020204020204" pitchFamily="34" charset="0"/>
              </a:rPr>
              <a:t>Books above 500 pages are returned late than books with less than 50 pages. Also, the price of books is seen to have an impact on the late returns of books as more customers checkout books within 100.00 and 500.00 price range</a:t>
            </a:r>
            <a:r>
              <a:rPr lang="en-US" sz="1200" dirty="0" smtClean="0">
                <a:solidFill>
                  <a:srgbClr val="002060"/>
                </a:solidFill>
                <a:latin typeface="Corbel" panose="020B0503020204020204" pitchFamily="34" charset="0"/>
              </a:rPr>
              <a:t>. However, 29% of customers who lives in Washington return books after 28 days which is considered late.</a:t>
            </a:r>
          </a:p>
          <a:p>
            <a:pPr marL="285750" indent="-285750" algn="ctr">
              <a:buFont typeface="Arial" panose="020B0604020202020204" pitchFamily="34" charset="0"/>
              <a:buChar char="•"/>
            </a:pPr>
            <a:r>
              <a:rPr lang="en-US" sz="1200" dirty="0" smtClean="0">
                <a:solidFill>
                  <a:srgbClr val="002060"/>
                </a:solidFill>
                <a:latin typeface="Corbel" panose="020B0503020204020204" pitchFamily="34" charset="0"/>
              </a:rPr>
              <a:t>Across Education level, college customers has the highest impact of late book returns compared to other levels. </a:t>
            </a:r>
          </a:p>
          <a:p>
            <a:pPr marL="285750" indent="-285750" algn="ctr">
              <a:buFont typeface="Arial" panose="020B0604020202020204" pitchFamily="34" charset="0"/>
              <a:buChar char="•"/>
            </a:pPr>
            <a:r>
              <a:rPr lang="en-US" sz="1200" dirty="0" smtClean="0">
                <a:solidFill>
                  <a:srgbClr val="002060"/>
                </a:solidFill>
                <a:latin typeface="Corbel" panose="020B0503020204020204" pitchFamily="34" charset="0"/>
              </a:rPr>
              <a:t>For customers across different occupations, the Business &amp; Finance customers pool the highest proportion of late returned books.</a:t>
            </a:r>
            <a:endParaRPr lang="en-US" sz="1200" dirty="0" smtClean="0">
              <a:solidFill>
                <a:srgbClr val="002060"/>
              </a:solidFill>
              <a:latin typeface="Corbel" panose="020B0503020204020204" pitchFamily="34" charset="0"/>
            </a:endParaRPr>
          </a:p>
        </p:txBody>
      </p:sp>
      <p:sp>
        <p:nvSpPr>
          <p:cNvPr id="55" name="TextBox 54"/>
          <p:cNvSpPr txBox="1"/>
          <p:nvPr/>
        </p:nvSpPr>
        <p:spPr>
          <a:xfrm flipH="1">
            <a:off x="180534" y="4083595"/>
            <a:ext cx="3734803" cy="276999"/>
          </a:xfrm>
          <a:prstGeom prst="rect">
            <a:avLst/>
          </a:prstGeom>
          <a:solidFill>
            <a:schemeClr val="tx1">
              <a:lumMod val="65000"/>
              <a:lumOff val="35000"/>
            </a:schemeClr>
          </a:solidFill>
        </p:spPr>
        <p:txBody>
          <a:bodyPr wrap="square" rtlCol="0">
            <a:spAutoFit/>
          </a:bodyPr>
          <a:lstStyle/>
          <a:p>
            <a:pPr algn="ctr"/>
            <a:r>
              <a:rPr lang="en-US" sz="1200" b="1" dirty="0" smtClean="0">
                <a:solidFill>
                  <a:schemeClr val="bg1"/>
                </a:solidFill>
                <a:latin typeface="Corbel" panose="020B0503020204020204" pitchFamily="34" charset="0"/>
              </a:rPr>
              <a:t>Count of </a:t>
            </a:r>
            <a:r>
              <a:rPr lang="en-US" sz="1200" b="1" dirty="0">
                <a:solidFill>
                  <a:schemeClr val="bg1"/>
                </a:solidFill>
                <a:latin typeface="Corbel" panose="020B0503020204020204" pitchFamily="34" charset="0"/>
              </a:rPr>
              <a:t>Customers by </a:t>
            </a:r>
            <a:r>
              <a:rPr lang="en-US" sz="1200" b="1" dirty="0" smtClean="0">
                <a:solidFill>
                  <a:schemeClr val="bg1"/>
                </a:solidFill>
                <a:latin typeface="Corbel" panose="020B0503020204020204" pitchFamily="34" charset="0"/>
              </a:rPr>
              <a:t>State </a:t>
            </a:r>
            <a:r>
              <a:rPr lang="en-US" sz="1200" b="1" dirty="0">
                <a:solidFill>
                  <a:schemeClr val="bg1"/>
                </a:solidFill>
                <a:latin typeface="Corbel" panose="020B0503020204020204" pitchFamily="34" charset="0"/>
              </a:rPr>
              <a:t>and Books Return Period</a:t>
            </a:r>
          </a:p>
        </p:txBody>
      </p:sp>
      <p:sp>
        <p:nvSpPr>
          <p:cNvPr id="8" name="Rectangle 7"/>
          <p:cNvSpPr/>
          <p:nvPr/>
        </p:nvSpPr>
        <p:spPr>
          <a:xfrm>
            <a:off x="7909412" y="1631022"/>
            <a:ext cx="3986024" cy="2376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7908696" y="4042986"/>
            <a:ext cx="3995188" cy="2609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029712" y="4042987"/>
            <a:ext cx="3766057" cy="2609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124274" y="4042986"/>
            <a:ext cx="3838419" cy="2609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124274" y="1629964"/>
            <a:ext cx="3838419" cy="23773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029712" y="1631022"/>
            <a:ext cx="3766057" cy="2376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8" name="Chart 267"/>
          <p:cNvGraphicFramePr/>
          <p:nvPr>
            <p:custDataLst>
              <p:tags r:id="rId3"/>
            </p:custDataLst>
            <p:extLst>
              <p:ext uri="{D42A27DB-BD31-4B8C-83A1-F6EECF244321}">
                <p14:modId xmlns:p14="http://schemas.microsoft.com/office/powerpoint/2010/main" val="1554782763"/>
              </p:ext>
            </p:extLst>
          </p:nvPr>
        </p:nvGraphicFramePr>
        <p:xfrm>
          <a:off x="982663" y="2224088"/>
          <a:ext cx="2824162" cy="1784350"/>
        </p:xfrm>
        <a:graphic>
          <a:graphicData uri="http://schemas.openxmlformats.org/drawingml/2006/chart">
            <c:chart xmlns:c="http://schemas.openxmlformats.org/drawingml/2006/chart" xmlns:r="http://schemas.openxmlformats.org/officeDocument/2006/relationships" r:id="rId54"/>
          </a:graphicData>
        </a:graphic>
      </p:graphicFrame>
      <p:sp useBgFill="1">
        <p:nvSpPr>
          <p:cNvPr id="476" name="Freeform 475"/>
          <p:cNvSpPr/>
          <p:nvPr>
            <p:custDataLst>
              <p:tags r:id="rId4"/>
            </p:custDataLst>
          </p:nvPr>
        </p:nvSpPr>
        <p:spPr bwMode="auto">
          <a:xfrm>
            <a:off x="1574800" y="2682875"/>
            <a:ext cx="115889" cy="219076"/>
          </a:xfrm>
          <a:custGeom>
            <a:avLst/>
            <a:gdLst/>
            <a:ahLst/>
            <a:cxnLst/>
            <a:rect l="0" t="0" r="0" b="0"/>
            <a:pathLst>
              <a:path w="115889" h="219076">
                <a:moveTo>
                  <a:pt x="115888" y="0"/>
                </a:moveTo>
                <a:lnTo>
                  <a:pt x="57150" y="219075"/>
                </a:lnTo>
                <a:lnTo>
                  <a:pt x="0" y="219075"/>
                </a:lnTo>
                <a:lnTo>
                  <a:pt x="58738"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8" name="Freeform 477"/>
          <p:cNvSpPr/>
          <p:nvPr>
            <p:custDataLst>
              <p:tags r:id="rId5"/>
            </p:custDataLst>
          </p:nvPr>
        </p:nvSpPr>
        <p:spPr bwMode="auto">
          <a:xfrm>
            <a:off x="1574800" y="3330575"/>
            <a:ext cx="115889" cy="219076"/>
          </a:xfrm>
          <a:custGeom>
            <a:avLst/>
            <a:gdLst/>
            <a:ahLst/>
            <a:cxnLst/>
            <a:rect l="0" t="0" r="0" b="0"/>
            <a:pathLst>
              <a:path w="115889" h="219076">
                <a:moveTo>
                  <a:pt x="115888" y="0"/>
                </a:moveTo>
                <a:lnTo>
                  <a:pt x="57150" y="219075"/>
                </a:lnTo>
                <a:lnTo>
                  <a:pt x="0" y="219075"/>
                </a:lnTo>
                <a:lnTo>
                  <a:pt x="58738"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6" name="Freeform 465"/>
          <p:cNvSpPr/>
          <p:nvPr>
            <p:custDataLst>
              <p:tags r:id="rId6"/>
            </p:custDataLst>
          </p:nvPr>
        </p:nvSpPr>
        <p:spPr bwMode="auto">
          <a:xfrm>
            <a:off x="3582988" y="2359025"/>
            <a:ext cx="115888" cy="219076"/>
          </a:xfrm>
          <a:custGeom>
            <a:avLst/>
            <a:gdLst/>
            <a:ahLst/>
            <a:cxnLst/>
            <a:rect l="0" t="0" r="0" b="0"/>
            <a:pathLst>
              <a:path w="115889" h="219076">
                <a:moveTo>
                  <a:pt x="115888" y="0"/>
                </a:moveTo>
                <a:lnTo>
                  <a:pt x="57150" y="219075"/>
                </a:lnTo>
                <a:lnTo>
                  <a:pt x="0" y="219075"/>
                </a:lnTo>
                <a:lnTo>
                  <a:pt x="58738"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7" name="Freeform 466"/>
          <p:cNvSpPr/>
          <p:nvPr>
            <p:custDataLst>
              <p:tags r:id="rId7"/>
            </p:custDataLst>
          </p:nvPr>
        </p:nvSpPr>
        <p:spPr bwMode="auto">
          <a:xfrm>
            <a:off x="3582988" y="2682875"/>
            <a:ext cx="115888" cy="219076"/>
          </a:xfrm>
          <a:custGeom>
            <a:avLst/>
            <a:gdLst/>
            <a:ahLst/>
            <a:cxnLst/>
            <a:rect l="0" t="0" r="0" b="0"/>
            <a:pathLst>
              <a:path w="115889" h="219076">
                <a:moveTo>
                  <a:pt x="115888" y="0"/>
                </a:moveTo>
                <a:lnTo>
                  <a:pt x="57150" y="219075"/>
                </a:lnTo>
                <a:lnTo>
                  <a:pt x="0" y="219075"/>
                </a:lnTo>
                <a:lnTo>
                  <a:pt x="58738"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8" name="Freeform 467"/>
          <p:cNvSpPr/>
          <p:nvPr>
            <p:custDataLst>
              <p:tags r:id="rId8"/>
            </p:custDataLst>
          </p:nvPr>
        </p:nvSpPr>
        <p:spPr bwMode="auto">
          <a:xfrm>
            <a:off x="3582988" y="3006725"/>
            <a:ext cx="115888" cy="219076"/>
          </a:xfrm>
          <a:custGeom>
            <a:avLst/>
            <a:gdLst/>
            <a:ahLst/>
            <a:cxnLst/>
            <a:rect l="0" t="0" r="0" b="0"/>
            <a:pathLst>
              <a:path w="115889" h="219076">
                <a:moveTo>
                  <a:pt x="115888" y="0"/>
                </a:moveTo>
                <a:lnTo>
                  <a:pt x="57150" y="219075"/>
                </a:lnTo>
                <a:lnTo>
                  <a:pt x="0" y="219075"/>
                </a:lnTo>
                <a:lnTo>
                  <a:pt x="58738"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9" name="Freeform 468"/>
          <p:cNvSpPr/>
          <p:nvPr>
            <p:custDataLst>
              <p:tags r:id="rId9"/>
            </p:custDataLst>
          </p:nvPr>
        </p:nvSpPr>
        <p:spPr bwMode="auto">
          <a:xfrm>
            <a:off x="3582988" y="3330575"/>
            <a:ext cx="115888" cy="219076"/>
          </a:xfrm>
          <a:custGeom>
            <a:avLst/>
            <a:gdLst/>
            <a:ahLst/>
            <a:cxnLst/>
            <a:rect l="0" t="0" r="0" b="0"/>
            <a:pathLst>
              <a:path w="115889" h="219076">
                <a:moveTo>
                  <a:pt x="115888" y="0"/>
                </a:moveTo>
                <a:lnTo>
                  <a:pt x="57150" y="219075"/>
                </a:lnTo>
                <a:lnTo>
                  <a:pt x="0" y="219075"/>
                </a:lnTo>
                <a:lnTo>
                  <a:pt x="58738"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5" name="Freeform 474"/>
          <p:cNvSpPr/>
          <p:nvPr>
            <p:custDataLst>
              <p:tags r:id="rId10"/>
            </p:custDataLst>
          </p:nvPr>
        </p:nvSpPr>
        <p:spPr bwMode="auto">
          <a:xfrm>
            <a:off x="1574800" y="2359025"/>
            <a:ext cx="115889" cy="219076"/>
          </a:xfrm>
          <a:custGeom>
            <a:avLst/>
            <a:gdLst/>
            <a:ahLst/>
            <a:cxnLst/>
            <a:rect l="0" t="0" r="0" b="0"/>
            <a:pathLst>
              <a:path w="115889" h="219076">
                <a:moveTo>
                  <a:pt x="115888" y="0"/>
                </a:moveTo>
                <a:lnTo>
                  <a:pt x="57150" y="219075"/>
                </a:lnTo>
                <a:lnTo>
                  <a:pt x="0" y="219075"/>
                </a:lnTo>
                <a:lnTo>
                  <a:pt x="58738"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0" name="Freeform 469"/>
          <p:cNvSpPr/>
          <p:nvPr>
            <p:custDataLst>
              <p:tags r:id="rId11"/>
            </p:custDataLst>
          </p:nvPr>
        </p:nvSpPr>
        <p:spPr bwMode="auto">
          <a:xfrm>
            <a:off x="3582988" y="3654425"/>
            <a:ext cx="115888" cy="219076"/>
          </a:xfrm>
          <a:custGeom>
            <a:avLst/>
            <a:gdLst/>
            <a:ahLst/>
            <a:cxnLst/>
            <a:rect l="0" t="0" r="0" b="0"/>
            <a:pathLst>
              <a:path w="115889" h="219076">
                <a:moveTo>
                  <a:pt x="115888" y="0"/>
                </a:moveTo>
                <a:lnTo>
                  <a:pt x="57150" y="219075"/>
                </a:lnTo>
                <a:lnTo>
                  <a:pt x="0" y="219075"/>
                </a:lnTo>
                <a:lnTo>
                  <a:pt x="58738"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7" name="Freeform 476"/>
          <p:cNvSpPr/>
          <p:nvPr>
            <p:custDataLst>
              <p:tags r:id="rId12"/>
            </p:custDataLst>
          </p:nvPr>
        </p:nvSpPr>
        <p:spPr bwMode="auto">
          <a:xfrm>
            <a:off x="1574800" y="3006725"/>
            <a:ext cx="115889" cy="219076"/>
          </a:xfrm>
          <a:custGeom>
            <a:avLst/>
            <a:gdLst/>
            <a:ahLst/>
            <a:cxnLst/>
            <a:rect l="0" t="0" r="0" b="0"/>
            <a:pathLst>
              <a:path w="115889" h="219076">
                <a:moveTo>
                  <a:pt x="115888" y="0"/>
                </a:moveTo>
                <a:lnTo>
                  <a:pt x="57150" y="219075"/>
                </a:lnTo>
                <a:lnTo>
                  <a:pt x="0" y="219075"/>
                </a:lnTo>
                <a:lnTo>
                  <a:pt x="58738"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9" name="Freeform 478"/>
          <p:cNvSpPr/>
          <p:nvPr>
            <p:custDataLst>
              <p:tags r:id="rId13"/>
            </p:custDataLst>
          </p:nvPr>
        </p:nvSpPr>
        <p:spPr bwMode="auto">
          <a:xfrm>
            <a:off x="1574800" y="3654425"/>
            <a:ext cx="115889" cy="219076"/>
          </a:xfrm>
          <a:custGeom>
            <a:avLst/>
            <a:gdLst/>
            <a:ahLst/>
            <a:cxnLst/>
            <a:rect l="0" t="0" r="0" b="0"/>
            <a:pathLst>
              <a:path w="115889" h="219076">
                <a:moveTo>
                  <a:pt x="115888" y="0"/>
                </a:moveTo>
                <a:lnTo>
                  <a:pt x="57150" y="219075"/>
                </a:lnTo>
                <a:lnTo>
                  <a:pt x="0" y="219075"/>
                </a:lnTo>
                <a:lnTo>
                  <a:pt x="58738"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Text Placeholder 2"/>
          <p:cNvSpPr>
            <a:spLocks noGrp="1"/>
          </p:cNvSpPr>
          <p:nvPr>
            <p:custDataLst>
              <p:tags r:id="rId14"/>
            </p:custDataLst>
          </p:nvPr>
        </p:nvSpPr>
        <p:spPr bwMode="gray">
          <a:xfrm>
            <a:off x="2287588" y="2393951"/>
            <a:ext cx="695325"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086A8328-FE0E-439B-B7A9-A3110CFF8DFC}" type="datetime'1'''''''''''''''''',''''''''''''''''''''''1''''8''''''1'''''">
              <a:rPr lang="en-US" altLang="en-US" sz="1100" smtClean="0">
                <a:latin typeface="Corbel" panose="020B0503020204020204" pitchFamily="34" charset="0"/>
              </a:rPr>
              <a:pPr/>
              <a:t>1,181</a:t>
            </a:fld>
            <a:r>
              <a:rPr lang="en-US" altLang="en-US" sz="1100" smtClean="0">
                <a:latin typeface="Corbel" panose="020B0503020204020204" pitchFamily="34" charset="0"/>
                <a:sym typeface="Corbel" panose="020B0503020204020204" pitchFamily="34" charset="0"/>
              </a:rPr>
              <a:t> (</a:t>
            </a:r>
            <a:fld id="{ABC6B4C0-766D-46A1-95DB-C2B3F4CDA25F}" type="datetime'''''''9''''''''''''''''''3''%'''''''''''''''">
              <a:rPr lang="en-US" altLang="en-US" sz="1100" smtClean="0">
                <a:latin typeface="Corbel" panose="020B0503020204020204" pitchFamily="34" charset="0"/>
              </a:rPr>
              <a:pPr/>
              <a:t>93%</a:t>
            </a:fld>
            <a:r>
              <a:rPr lang="en-US" altLang="en-US" sz="1100" smtClean="0">
                <a:latin typeface="Corbel" panose="020B0503020204020204" pitchFamily="34" charset="0"/>
                <a:sym typeface="Corbel" panose="020B0503020204020204" pitchFamily="34" charset="0"/>
              </a:rPr>
              <a:t>)</a:t>
            </a:r>
            <a:endParaRPr lang="en-US" sz="1100" dirty="0">
              <a:latin typeface="Corbel" panose="020B0503020204020204" pitchFamily="34" charset="0"/>
              <a:sym typeface="Corbel" panose="020B0503020204020204" pitchFamily="34" charset="0"/>
            </a:endParaRPr>
          </a:p>
        </p:txBody>
      </p:sp>
      <p:sp>
        <p:nvSpPr>
          <p:cNvPr id="148" name="Text Placeholder 2"/>
          <p:cNvSpPr>
            <a:spLocks noGrp="1"/>
          </p:cNvSpPr>
          <p:nvPr>
            <p:custDataLst>
              <p:tags r:id="rId15"/>
            </p:custDataLst>
          </p:nvPr>
        </p:nvSpPr>
        <p:spPr bwMode="auto">
          <a:xfrm>
            <a:off x="374650" y="3689351"/>
            <a:ext cx="598488"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75BE3B23-BBFA-4B40-8AD8-EC4B1AF4B566}" type="datetime'''''''''''''Be''''''a''v''''''e''''r''''''''''''to''''''''n'''">
              <a:rPr lang="en-US" altLang="en-US" sz="1100" smtClean="0">
                <a:latin typeface="Corbel" panose="020B0503020204020204" pitchFamily="34" charset="0"/>
                <a:sym typeface="Corbel" panose="020B0503020204020204" pitchFamily="34" charset="0"/>
              </a:rPr>
              <a:pPr marL="0" indent="0" algn="r">
                <a:spcBef>
                  <a:spcPct val="0"/>
                </a:spcBef>
                <a:spcAft>
                  <a:spcPct val="0"/>
                </a:spcAft>
                <a:buNone/>
              </a:pPr>
              <a:t>Beaverton</a:t>
            </a:fld>
            <a:endParaRPr lang="en-US" sz="1100" dirty="0">
              <a:latin typeface="Corbel" panose="020B0503020204020204" pitchFamily="34" charset="0"/>
              <a:sym typeface="Corbel" panose="020B0503020204020204" pitchFamily="34" charset="0"/>
            </a:endParaRPr>
          </a:p>
        </p:txBody>
      </p:sp>
      <p:sp>
        <p:nvSpPr>
          <p:cNvPr id="230" name="Text Placeholder 2"/>
          <p:cNvSpPr>
            <a:spLocks noGrp="1"/>
          </p:cNvSpPr>
          <p:nvPr>
            <p:custDataLst>
              <p:tags r:id="rId16"/>
            </p:custDataLst>
          </p:nvPr>
        </p:nvSpPr>
        <p:spPr bwMode="gray">
          <a:xfrm>
            <a:off x="2500313" y="3365501"/>
            <a:ext cx="508000"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D9E461AD-5554-4E33-BC22-87C47A3A0908}" type="datetime'''1''''''''''''''''7'''''''''''''">
              <a:rPr lang="en-US" altLang="en-US" sz="1100" smtClean="0">
                <a:latin typeface="Corbel" panose="020B0503020204020204" pitchFamily="34" charset="0"/>
              </a:rPr>
              <a:pPr/>
              <a:t>17</a:t>
            </a:fld>
            <a:r>
              <a:rPr lang="en-US" altLang="en-US" sz="1100" smtClean="0">
                <a:latin typeface="Corbel" panose="020B0503020204020204" pitchFamily="34" charset="0"/>
                <a:sym typeface="Corbel" panose="020B0503020204020204" pitchFamily="34" charset="0"/>
              </a:rPr>
              <a:t> (</a:t>
            </a:r>
            <a:fld id="{97954E05-064C-4252-9BD6-2D0236058C78}" type="datetime'7''''''''7''''''''''''%'''''''''''''''''''">
              <a:rPr lang="en-US" altLang="en-US" sz="1100" smtClean="0">
                <a:latin typeface="Corbel" panose="020B0503020204020204" pitchFamily="34" charset="0"/>
              </a:rPr>
              <a:pPr/>
              <a:t>77%</a:t>
            </a:fld>
            <a:r>
              <a:rPr lang="en-US" altLang="en-US" sz="1100" smtClean="0">
                <a:latin typeface="Corbel" panose="020B0503020204020204" pitchFamily="34" charset="0"/>
                <a:sym typeface="Corbel" panose="020B0503020204020204" pitchFamily="34" charset="0"/>
              </a:rPr>
              <a:t>)</a:t>
            </a:r>
            <a:endParaRPr lang="en-US" sz="1100" dirty="0">
              <a:latin typeface="Corbel" panose="020B0503020204020204" pitchFamily="34" charset="0"/>
              <a:sym typeface="Corbel" panose="020B0503020204020204" pitchFamily="34" charset="0"/>
            </a:endParaRPr>
          </a:p>
        </p:txBody>
      </p:sp>
      <p:sp>
        <p:nvSpPr>
          <p:cNvPr id="227" name="Text Placeholder 2"/>
          <p:cNvSpPr>
            <a:spLocks noGrp="1"/>
          </p:cNvSpPr>
          <p:nvPr>
            <p:custDataLst>
              <p:tags r:id="rId17"/>
            </p:custDataLst>
          </p:nvPr>
        </p:nvSpPr>
        <p:spPr bwMode="gray">
          <a:xfrm>
            <a:off x="2776538" y="2717801"/>
            <a:ext cx="554038"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B8B1F422-1337-423A-BD06-6AFD8E16B878}" type="datetime'''''''''''''''''''''''''2''''''0'''''''''''">
              <a:rPr lang="en-US" altLang="en-US" sz="1100" smtClean="0">
                <a:latin typeface="Corbel" panose="020B0503020204020204" pitchFamily="34" charset="0"/>
              </a:rPr>
              <a:pPr/>
              <a:t>20</a:t>
            </a:fld>
            <a:r>
              <a:rPr lang="en-US" altLang="en-US" sz="1100" smtClean="0">
                <a:latin typeface="Corbel" panose="020B0503020204020204" pitchFamily="34" charset="0"/>
                <a:sym typeface="Corbel" panose="020B0503020204020204" pitchFamily="34" charset="0"/>
              </a:rPr>
              <a:t> (</a:t>
            </a:r>
            <a:fld id="{84F9E259-9EB5-4CC0-9543-09826D6E7210}" type="datetime'''6''''''''9''''''''''''''''''''''''''%'''''''''">
              <a:rPr lang="en-US" altLang="en-US" sz="1100" smtClean="0">
                <a:latin typeface="Corbel" panose="020B0503020204020204" pitchFamily="34" charset="0"/>
              </a:rPr>
              <a:pPr/>
              <a:t>69%</a:t>
            </a:fld>
            <a:r>
              <a:rPr lang="en-US" altLang="en-US" sz="1100" smtClean="0">
                <a:latin typeface="Corbel" panose="020B0503020204020204" pitchFamily="34" charset="0"/>
                <a:sym typeface="Corbel" panose="020B0503020204020204" pitchFamily="34" charset="0"/>
              </a:rPr>
              <a:t>)</a:t>
            </a:r>
            <a:endParaRPr lang="en-US" sz="1100" dirty="0">
              <a:latin typeface="Corbel" panose="020B0503020204020204" pitchFamily="34" charset="0"/>
              <a:sym typeface="Corbel" panose="020B0503020204020204" pitchFamily="34" charset="0"/>
            </a:endParaRPr>
          </a:p>
        </p:txBody>
      </p:sp>
      <p:sp>
        <p:nvSpPr>
          <p:cNvPr id="263" name="Text Placeholder 2"/>
          <p:cNvSpPr>
            <a:spLocks noGrp="1"/>
          </p:cNvSpPr>
          <p:nvPr>
            <p:custDataLst>
              <p:tags r:id="rId18"/>
            </p:custDataLst>
          </p:nvPr>
        </p:nvSpPr>
        <p:spPr bwMode="gray">
          <a:xfrm>
            <a:off x="1074738" y="2393951"/>
            <a:ext cx="463550"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EF7A0818-4E98-4719-8D04-CB5A73565A6A}" type="datetime'''''''''''''''''''''''''''''''''''85'''">
              <a:rPr lang="en-US" altLang="en-US" sz="1100"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85</a:t>
            </a:fld>
            <a:r>
              <a:rPr lang="en-US" altLang="en-US" sz="1100" smtClean="0">
                <a:solidFill>
                  <a:schemeClr val="bg1"/>
                </a:solidFill>
                <a:latin typeface="Corbel" panose="020B0503020204020204" pitchFamily="34" charset="0"/>
                <a:sym typeface="Corbel" panose="020B0503020204020204" pitchFamily="34" charset="0"/>
              </a:rPr>
              <a:t> (</a:t>
            </a:r>
            <a:fld id="{72148DF7-7B14-49A4-96C1-470322295A7E}" type="datetime'''''''''''''''''''''''''''7''''''''''''''''''''%'">
              <a:rPr lang="en-US" altLang="en-US" sz="1100"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7%</a:t>
            </a:fld>
            <a:r>
              <a:rPr lang="en-US" sz="1100" smtClean="0">
                <a:solidFill>
                  <a:schemeClr val="bg1"/>
                </a:solidFill>
                <a:latin typeface="Corbel" panose="020B0503020204020204" pitchFamily="34" charset="0"/>
                <a:sym typeface="Corbel" panose="020B0503020204020204" pitchFamily="34" charset="0"/>
              </a:rPr>
              <a:t>)</a:t>
            </a:r>
            <a:endParaRPr lang="en-US" sz="1100" dirty="0">
              <a:solidFill>
                <a:schemeClr val="bg1"/>
              </a:solidFill>
              <a:latin typeface="Corbel" panose="020B0503020204020204" pitchFamily="34" charset="0"/>
              <a:sym typeface="Corbel" panose="020B0503020204020204" pitchFamily="34" charset="0"/>
            </a:endParaRPr>
          </a:p>
        </p:txBody>
      </p:sp>
      <p:sp>
        <p:nvSpPr>
          <p:cNvPr id="62" name="Text Placeholder 2"/>
          <p:cNvSpPr>
            <a:spLocks noGrp="1"/>
          </p:cNvSpPr>
          <p:nvPr>
            <p:custDataLst>
              <p:tags r:id="rId19"/>
            </p:custDataLst>
          </p:nvPr>
        </p:nvSpPr>
        <p:spPr bwMode="auto">
          <a:xfrm>
            <a:off x="476250" y="2393951"/>
            <a:ext cx="496888"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DE2C859E-E042-44C5-8DC7-77B419B5CF79}" type="datetime'''''''''''''''P''''or''''''tl''''a''''''''''''nd'''''''">
              <a:rPr lang="en-US" altLang="en-US" sz="1100" smtClean="0">
                <a:latin typeface="Corbel" panose="020B0503020204020204" pitchFamily="34" charset="0"/>
                <a:sym typeface="Corbel" panose="020B0503020204020204" pitchFamily="34" charset="0"/>
              </a:rPr>
              <a:pPr marL="0" indent="0" algn="r">
                <a:spcBef>
                  <a:spcPct val="0"/>
                </a:spcBef>
                <a:spcAft>
                  <a:spcPct val="0"/>
                </a:spcAft>
                <a:buNone/>
              </a:pPr>
              <a:t>Portland</a:t>
            </a:fld>
            <a:endParaRPr lang="en-US" sz="1100" dirty="0">
              <a:latin typeface="Corbel" panose="020B0503020204020204" pitchFamily="34" charset="0"/>
              <a:sym typeface="Corbel" panose="020B0503020204020204" pitchFamily="34" charset="0"/>
            </a:endParaRPr>
          </a:p>
        </p:txBody>
      </p:sp>
      <p:sp>
        <p:nvSpPr>
          <p:cNvPr id="246" name="Text Placeholder 2"/>
          <p:cNvSpPr>
            <a:spLocks noGrp="1"/>
          </p:cNvSpPr>
          <p:nvPr>
            <p:custDataLst>
              <p:tags r:id="rId20"/>
            </p:custDataLst>
          </p:nvPr>
        </p:nvSpPr>
        <p:spPr bwMode="gray">
          <a:xfrm>
            <a:off x="1735138" y="2717801"/>
            <a:ext cx="463550"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6044E096-E50E-4E5A-A537-C38D672BF27D}" type="datetime'''''''''''''''''9'''''''''''">
              <a:rPr lang="en-US" altLang="en-US" sz="1100" smtClean="0">
                <a:solidFill>
                  <a:schemeClr val="bg1"/>
                </a:solidFill>
                <a:latin typeface="Corbel" panose="020B0503020204020204" pitchFamily="34" charset="0"/>
              </a:rPr>
              <a:pPr/>
              <a:t>9</a:t>
            </a:fld>
            <a:r>
              <a:rPr lang="en-US" altLang="en-US" sz="1100" smtClean="0">
                <a:solidFill>
                  <a:schemeClr val="bg1"/>
                </a:solidFill>
                <a:latin typeface="Corbel" panose="020B0503020204020204" pitchFamily="34" charset="0"/>
                <a:sym typeface="Corbel" panose="020B0503020204020204" pitchFamily="34" charset="0"/>
              </a:rPr>
              <a:t> (</a:t>
            </a:r>
            <a:fld id="{D606E649-DAEF-4C0E-AFBD-9B6DD88E293D}" type="datetime'3''''''''''1''%'''">
              <a:rPr lang="en-US" altLang="en-US" sz="1100" smtClean="0">
                <a:solidFill>
                  <a:schemeClr val="bg1"/>
                </a:solidFill>
                <a:latin typeface="Corbel" panose="020B0503020204020204" pitchFamily="34" charset="0"/>
              </a:rPr>
              <a:pPr/>
              <a:t>31%</a:t>
            </a:fld>
            <a:r>
              <a:rPr lang="en-US" altLang="en-US" sz="1100" smtClean="0">
                <a:solidFill>
                  <a:schemeClr val="bg1"/>
                </a:solidFill>
                <a:latin typeface="Corbel" panose="020B0503020204020204" pitchFamily="34" charset="0"/>
                <a:sym typeface="Corbel" panose="020B0503020204020204" pitchFamily="34" charset="0"/>
              </a:rPr>
              <a:t>)</a:t>
            </a:r>
            <a:endParaRPr lang="en-US" sz="1100" dirty="0">
              <a:solidFill>
                <a:schemeClr val="bg1"/>
              </a:solidFill>
              <a:latin typeface="Corbel" panose="020B0503020204020204" pitchFamily="34" charset="0"/>
              <a:sym typeface="Corbel" panose="020B0503020204020204" pitchFamily="34" charset="0"/>
            </a:endParaRPr>
          </a:p>
        </p:txBody>
      </p:sp>
      <p:sp>
        <p:nvSpPr>
          <p:cNvPr id="250" name="Text Placeholder 2"/>
          <p:cNvSpPr>
            <a:spLocks noGrp="1"/>
          </p:cNvSpPr>
          <p:nvPr>
            <p:custDataLst>
              <p:tags r:id="rId21"/>
            </p:custDataLst>
          </p:nvPr>
        </p:nvSpPr>
        <p:spPr bwMode="gray">
          <a:xfrm>
            <a:off x="2076450" y="3689351"/>
            <a:ext cx="469900"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4649C688-D7DF-4C7C-9277-3BD120F83270}" type="datetime'''''''''9'''''''''''''''''''''''''''''''">
              <a:rPr lang="en-US" altLang="en-US" sz="1100" smtClean="0">
                <a:solidFill>
                  <a:schemeClr val="bg1"/>
                </a:solidFill>
                <a:latin typeface="Corbel" panose="020B0503020204020204" pitchFamily="34" charset="0"/>
              </a:rPr>
              <a:pPr/>
              <a:t>9</a:t>
            </a:fld>
            <a:r>
              <a:rPr lang="en-US" altLang="en-US" sz="1100" smtClean="0">
                <a:solidFill>
                  <a:schemeClr val="bg1"/>
                </a:solidFill>
                <a:latin typeface="Corbel" panose="020B0503020204020204" pitchFamily="34" charset="0"/>
                <a:sym typeface="Corbel" panose="020B0503020204020204" pitchFamily="34" charset="0"/>
              </a:rPr>
              <a:t> (</a:t>
            </a:r>
            <a:fld id="{FE67BF34-2CCC-4462-8008-17364EA45A39}" type="datetime'4''''''''''7''''''''''''''''''''''''''''''%'''''''''''''">
              <a:rPr lang="en-US" altLang="en-US" sz="1100" smtClean="0">
                <a:solidFill>
                  <a:schemeClr val="bg1"/>
                </a:solidFill>
                <a:latin typeface="Corbel" panose="020B0503020204020204" pitchFamily="34" charset="0"/>
              </a:rPr>
              <a:pPr/>
              <a:t>47%</a:t>
            </a:fld>
            <a:r>
              <a:rPr lang="en-US" altLang="en-US" sz="1100" smtClean="0">
                <a:solidFill>
                  <a:schemeClr val="bg1"/>
                </a:solidFill>
                <a:latin typeface="Corbel" panose="020B0503020204020204" pitchFamily="34" charset="0"/>
                <a:sym typeface="Corbel" panose="020B0503020204020204" pitchFamily="34" charset="0"/>
              </a:rPr>
              <a:t>)</a:t>
            </a:r>
            <a:endParaRPr lang="en-US" sz="1100" dirty="0">
              <a:solidFill>
                <a:schemeClr val="bg1"/>
              </a:solidFill>
              <a:latin typeface="Corbel" panose="020B0503020204020204" pitchFamily="34" charset="0"/>
              <a:sym typeface="Corbel" panose="020B0503020204020204" pitchFamily="34" charset="0"/>
            </a:endParaRPr>
          </a:p>
        </p:txBody>
      </p:sp>
      <p:sp>
        <p:nvSpPr>
          <p:cNvPr id="64" name="Text Placeholder 2"/>
          <p:cNvSpPr>
            <a:spLocks noGrp="1"/>
          </p:cNvSpPr>
          <p:nvPr>
            <p:custDataLst>
              <p:tags r:id="rId22"/>
            </p:custDataLst>
          </p:nvPr>
        </p:nvSpPr>
        <p:spPr bwMode="auto">
          <a:xfrm>
            <a:off x="357188" y="2717801"/>
            <a:ext cx="615950"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25294219-801E-4BB5-A7A1-3EB2D018B4B3}" type="datetime'V''''a''n''''''''''''''''''c''o''''''uv''er'''''''''">
              <a:rPr lang="en-US" altLang="en-US" sz="1100" smtClean="0">
                <a:latin typeface="Corbel" panose="020B0503020204020204" pitchFamily="34" charset="0"/>
                <a:sym typeface="Corbel" panose="020B0503020204020204" pitchFamily="34" charset="0"/>
              </a:rPr>
              <a:pPr marL="0" indent="0" algn="r">
                <a:spcBef>
                  <a:spcPct val="0"/>
                </a:spcBef>
                <a:spcAft>
                  <a:spcPct val="0"/>
                </a:spcAft>
                <a:buNone/>
              </a:pPr>
              <a:t>Vancouver</a:t>
            </a:fld>
            <a:endParaRPr lang="en-US" sz="1100" dirty="0">
              <a:latin typeface="Corbel" panose="020B0503020204020204" pitchFamily="34" charset="0"/>
              <a:sym typeface="Corbel" panose="020B0503020204020204" pitchFamily="34" charset="0"/>
            </a:endParaRPr>
          </a:p>
        </p:txBody>
      </p:sp>
      <p:sp>
        <p:nvSpPr>
          <p:cNvPr id="228" name="Text Placeholder 2"/>
          <p:cNvSpPr>
            <a:spLocks noGrp="1"/>
          </p:cNvSpPr>
          <p:nvPr>
            <p:custDataLst>
              <p:tags r:id="rId23"/>
            </p:custDataLst>
          </p:nvPr>
        </p:nvSpPr>
        <p:spPr bwMode="gray">
          <a:xfrm>
            <a:off x="2454275" y="3041651"/>
            <a:ext cx="530225"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CE1963D2-703C-4679-9339-CE59417914AA}" type="datetime'''''''''''''''''''''1''8'''''''''''''''''''''''''''''''''''''">
              <a:rPr lang="en-US" altLang="en-US" sz="1100" smtClean="0">
                <a:latin typeface="Corbel" panose="020B0503020204020204" pitchFamily="34" charset="0"/>
              </a:rPr>
              <a:pPr/>
              <a:t>18</a:t>
            </a:fld>
            <a:r>
              <a:rPr lang="en-US" altLang="en-US" sz="1100" smtClean="0">
                <a:latin typeface="Corbel" panose="020B0503020204020204" pitchFamily="34" charset="0"/>
                <a:sym typeface="Corbel" panose="020B0503020204020204" pitchFamily="34" charset="0"/>
              </a:rPr>
              <a:t> (</a:t>
            </a:r>
            <a:fld id="{9F986E86-AA61-49EF-9CDE-9834EA7FCC07}" type="datetime'''''''''''''''''7''''''''''''''''''8''%'''">
              <a:rPr lang="en-US" altLang="en-US" sz="1100" smtClean="0">
                <a:latin typeface="Corbel" panose="020B0503020204020204" pitchFamily="34" charset="0"/>
              </a:rPr>
              <a:pPr/>
              <a:t>78%</a:t>
            </a:fld>
            <a:r>
              <a:rPr lang="en-US" altLang="en-US" sz="1100" smtClean="0">
                <a:latin typeface="Corbel" panose="020B0503020204020204" pitchFamily="34" charset="0"/>
                <a:sym typeface="Corbel" panose="020B0503020204020204" pitchFamily="34" charset="0"/>
              </a:rPr>
              <a:t>)</a:t>
            </a:r>
            <a:endParaRPr lang="en-US" sz="1100" dirty="0">
              <a:latin typeface="Corbel" panose="020B0503020204020204" pitchFamily="34" charset="0"/>
              <a:sym typeface="Corbel" panose="020B0503020204020204" pitchFamily="34" charset="0"/>
            </a:endParaRPr>
          </a:p>
        </p:txBody>
      </p:sp>
      <p:sp>
        <p:nvSpPr>
          <p:cNvPr id="248" name="Text Placeholder 2"/>
          <p:cNvSpPr>
            <a:spLocks noGrp="1"/>
          </p:cNvSpPr>
          <p:nvPr>
            <p:custDataLst>
              <p:tags r:id="rId24"/>
            </p:custDataLst>
          </p:nvPr>
        </p:nvSpPr>
        <p:spPr bwMode="gray">
          <a:xfrm>
            <a:off x="1098550" y="3041651"/>
            <a:ext cx="474663"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A00683F-31CF-4015-ABCE-3B2936199815}" type="datetime'''''''''''''''''''''''5'''''''''">
              <a:rPr lang="en-US" altLang="en-US" sz="1100" smtClean="0">
                <a:solidFill>
                  <a:schemeClr val="bg1"/>
                </a:solidFill>
                <a:latin typeface="Corbel" panose="020B0503020204020204" pitchFamily="34" charset="0"/>
              </a:rPr>
              <a:pPr/>
              <a:t>5</a:t>
            </a:fld>
            <a:r>
              <a:rPr lang="en-US" altLang="en-US" sz="1100" smtClean="0">
                <a:solidFill>
                  <a:schemeClr val="bg1"/>
                </a:solidFill>
                <a:latin typeface="Corbel" panose="020B0503020204020204" pitchFamily="34" charset="0"/>
                <a:sym typeface="Corbel" panose="020B0503020204020204" pitchFamily="34" charset="0"/>
              </a:rPr>
              <a:t> (</a:t>
            </a:r>
            <a:fld id="{19653140-304E-48C2-A3CB-CE8973E34D59}" type="datetime'''''''''''''''''''''''''''''''2''''''2''''''''%'''''''''''''">
              <a:rPr lang="en-US" altLang="en-US" sz="1100" smtClean="0">
                <a:solidFill>
                  <a:schemeClr val="bg1"/>
                </a:solidFill>
                <a:latin typeface="Corbel" panose="020B0503020204020204" pitchFamily="34" charset="0"/>
              </a:rPr>
              <a:pPr/>
              <a:t>22%</a:t>
            </a:fld>
            <a:r>
              <a:rPr lang="en-US" altLang="en-US" sz="1100" smtClean="0">
                <a:solidFill>
                  <a:schemeClr val="bg1"/>
                </a:solidFill>
                <a:latin typeface="Corbel" panose="020B0503020204020204" pitchFamily="34" charset="0"/>
                <a:sym typeface="Corbel" panose="020B0503020204020204" pitchFamily="34" charset="0"/>
              </a:rPr>
              <a:t>)</a:t>
            </a:r>
            <a:endParaRPr lang="en-US" sz="1100" dirty="0">
              <a:solidFill>
                <a:schemeClr val="bg1"/>
              </a:solidFill>
              <a:latin typeface="Corbel" panose="020B0503020204020204" pitchFamily="34" charset="0"/>
              <a:sym typeface="Corbel" panose="020B0503020204020204" pitchFamily="34" charset="0"/>
            </a:endParaRPr>
          </a:p>
        </p:txBody>
      </p:sp>
      <p:sp>
        <p:nvSpPr>
          <p:cNvPr id="137" name="Text Placeholder 2"/>
          <p:cNvSpPr>
            <a:spLocks noGrp="1"/>
          </p:cNvSpPr>
          <p:nvPr>
            <p:custDataLst>
              <p:tags r:id="rId25"/>
            </p:custDataLst>
          </p:nvPr>
        </p:nvSpPr>
        <p:spPr bwMode="auto">
          <a:xfrm>
            <a:off x="187325" y="3041651"/>
            <a:ext cx="785813"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C13218A9-C3A2-4541-86E1-5266E76A6631}" type="datetime'''''''L''''''''a''''k''e O''''''s''''''''we''''''''''go'''">
              <a:rPr lang="en-US" altLang="en-US" sz="1100" smtClean="0">
                <a:latin typeface="Corbel" panose="020B0503020204020204" pitchFamily="34" charset="0"/>
                <a:sym typeface="Corbel" panose="020B0503020204020204" pitchFamily="34" charset="0"/>
              </a:rPr>
              <a:pPr marL="0" indent="0" algn="r">
                <a:spcBef>
                  <a:spcPct val="0"/>
                </a:spcBef>
                <a:spcAft>
                  <a:spcPct val="0"/>
                </a:spcAft>
                <a:buNone/>
              </a:pPr>
              <a:t>Lake Oswego</a:t>
            </a:fld>
            <a:endParaRPr lang="en-US" sz="1100" dirty="0">
              <a:latin typeface="Corbel" panose="020B0503020204020204" pitchFamily="34" charset="0"/>
              <a:sym typeface="Corbel" panose="020B0503020204020204" pitchFamily="34" charset="0"/>
            </a:endParaRPr>
          </a:p>
        </p:txBody>
      </p:sp>
      <p:sp>
        <p:nvSpPr>
          <p:cNvPr id="249" name="Text Placeholder 2"/>
          <p:cNvSpPr>
            <a:spLocks noGrp="1"/>
          </p:cNvSpPr>
          <p:nvPr>
            <p:custDataLst>
              <p:tags r:id="rId26"/>
            </p:custDataLst>
          </p:nvPr>
        </p:nvSpPr>
        <p:spPr bwMode="gray">
          <a:xfrm>
            <a:off x="1103313" y="3365501"/>
            <a:ext cx="466725"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E3D6DC4-6C71-4465-9D56-91EDA76061A1}" type="datetime'''''''5'''''''''''''''''''">
              <a:rPr lang="en-US" altLang="en-US" sz="1100" smtClean="0">
                <a:solidFill>
                  <a:schemeClr val="bg1"/>
                </a:solidFill>
                <a:latin typeface="Corbel" panose="020B0503020204020204" pitchFamily="34" charset="0"/>
              </a:rPr>
              <a:pPr/>
              <a:t>5</a:t>
            </a:fld>
            <a:r>
              <a:rPr lang="en-US" altLang="en-US" sz="1100" smtClean="0">
                <a:solidFill>
                  <a:schemeClr val="bg1"/>
                </a:solidFill>
                <a:latin typeface="Corbel" panose="020B0503020204020204" pitchFamily="34" charset="0"/>
                <a:sym typeface="Corbel" panose="020B0503020204020204" pitchFamily="34" charset="0"/>
              </a:rPr>
              <a:t> (</a:t>
            </a:r>
            <a:fld id="{88E4DE47-7621-4347-9777-683CFA765E4D}" type="datetime'''''''2''''''''''''''''''''3''''''''%'''''''''''">
              <a:rPr lang="en-US" altLang="en-US" sz="1100" smtClean="0">
                <a:solidFill>
                  <a:schemeClr val="bg1"/>
                </a:solidFill>
                <a:latin typeface="Corbel" panose="020B0503020204020204" pitchFamily="34" charset="0"/>
              </a:rPr>
              <a:pPr/>
              <a:t>23%</a:t>
            </a:fld>
            <a:r>
              <a:rPr lang="en-US" altLang="en-US" sz="1100" smtClean="0">
                <a:solidFill>
                  <a:schemeClr val="bg1"/>
                </a:solidFill>
                <a:latin typeface="Corbel" panose="020B0503020204020204" pitchFamily="34" charset="0"/>
                <a:sym typeface="Corbel" panose="020B0503020204020204" pitchFamily="34" charset="0"/>
              </a:rPr>
              <a:t>)</a:t>
            </a:r>
            <a:endParaRPr lang="en-US" sz="1100" dirty="0">
              <a:solidFill>
                <a:schemeClr val="bg1"/>
              </a:solidFill>
              <a:latin typeface="Corbel" panose="020B0503020204020204" pitchFamily="34" charset="0"/>
              <a:sym typeface="Corbel" panose="020B0503020204020204" pitchFamily="34" charset="0"/>
            </a:endParaRPr>
          </a:p>
        </p:txBody>
      </p:sp>
      <p:sp>
        <p:nvSpPr>
          <p:cNvPr id="143" name="Text Placeholder 2"/>
          <p:cNvSpPr>
            <a:spLocks noGrp="1"/>
          </p:cNvSpPr>
          <p:nvPr>
            <p:custDataLst>
              <p:tags r:id="rId27"/>
            </p:custDataLst>
          </p:nvPr>
        </p:nvSpPr>
        <p:spPr bwMode="auto">
          <a:xfrm>
            <a:off x="214313" y="3365501"/>
            <a:ext cx="758825"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9C76EC24-F8D5-4F0A-AC44-478B501DAC9E}" type="datetime'''''H''a''''''p''''p''y'''''''' V''''a''ll''''''''''''''''ey'">
              <a:rPr lang="en-US" altLang="en-US" sz="1100" smtClean="0">
                <a:latin typeface="Corbel" panose="020B0503020204020204" pitchFamily="34" charset="0"/>
                <a:sym typeface="Corbel" panose="020B0503020204020204" pitchFamily="34" charset="0"/>
              </a:rPr>
              <a:pPr marL="0" indent="0" algn="r">
                <a:spcBef>
                  <a:spcPct val="0"/>
                </a:spcBef>
                <a:spcAft>
                  <a:spcPct val="0"/>
                </a:spcAft>
                <a:buNone/>
              </a:pPr>
              <a:t>Happy Valley</a:t>
            </a:fld>
            <a:endParaRPr lang="en-US" sz="1100" dirty="0">
              <a:latin typeface="Corbel" panose="020B0503020204020204" pitchFamily="34" charset="0"/>
              <a:sym typeface="Corbel" panose="020B0503020204020204" pitchFamily="34" charset="0"/>
            </a:endParaRPr>
          </a:p>
        </p:txBody>
      </p:sp>
      <p:sp>
        <p:nvSpPr>
          <p:cNvPr id="232" name="Text Placeholder 2"/>
          <p:cNvSpPr>
            <a:spLocks noGrp="1"/>
          </p:cNvSpPr>
          <p:nvPr>
            <p:custDataLst>
              <p:tags r:id="rId28"/>
            </p:custDataLst>
          </p:nvPr>
        </p:nvSpPr>
        <p:spPr bwMode="gray">
          <a:xfrm>
            <a:off x="3376612" y="3689351"/>
            <a:ext cx="528638" cy="150813"/>
          </a:xfrm>
          <a:prstGeom prst="rect">
            <a:avLst/>
          </a:prstGeom>
          <a:solidFill>
            <a:srgbClr val="BED5B4"/>
          </a:solidFill>
          <a:ln>
            <a:noFill/>
          </a:ln>
          <a:effec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8B3FD584-9EDC-4328-99F8-4597F6A7D524}" type="datetime'''''''''''''''''''''''''''1''''0'''''''''''''''''">
              <a:rPr lang="en-US" altLang="en-US" sz="1100" smtClean="0">
                <a:latin typeface="Corbel" panose="020B0503020204020204" pitchFamily="34" charset="0"/>
              </a:rPr>
              <a:pPr/>
              <a:t>10</a:t>
            </a:fld>
            <a:r>
              <a:rPr lang="en-US" altLang="en-US" sz="1100" smtClean="0">
                <a:latin typeface="Corbel" panose="020B0503020204020204" pitchFamily="34" charset="0"/>
                <a:sym typeface="Corbel" panose="020B0503020204020204" pitchFamily="34" charset="0"/>
              </a:rPr>
              <a:t> (</a:t>
            </a:r>
            <a:fld id="{A5CCA598-A4F2-4BFB-9E0B-F51116FB166C}" type="datetime'''''''''''5''''3''''''''''%'">
              <a:rPr lang="en-US" altLang="en-US" sz="1100" smtClean="0">
                <a:latin typeface="Corbel" panose="020B0503020204020204" pitchFamily="34" charset="0"/>
              </a:rPr>
              <a:pPr/>
              <a:t>53%</a:t>
            </a:fld>
            <a:r>
              <a:rPr lang="en-US" altLang="en-US" sz="1100" smtClean="0">
                <a:latin typeface="Corbel" panose="020B0503020204020204" pitchFamily="34" charset="0"/>
                <a:sym typeface="Corbel" panose="020B0503020204020204" pitchFamily="34" charset="0"/>
              </a:rPr>
              <a:t>)</a:t>
            </a:r>
            <a:endParaRPr lang="en-US" sz="1100" dirty="0">
              <a:latin typeface="Corbel" panose="020B0503020204020204" pitchFamily="34" charset="0"/>
              <a:sym typeface="Corbel" panose="020B0503020204020204" pitchFamily="34" charset="0"/>
            </a:endParaRPr>
          </a:p>
        </p:txBody>
      </p:sp>
      <p:sp>
        <p:nvSpPr>
          <p:cNvPr id="459" name="Rectangle 458"/>
          <p:cNvSpPr/>
          <p:nvPr>
            <p:custDataLst>
              <p:tags r:id="rId29"/>
            </p:custDataLst>
          </p:nvPr>
        </p:nvSpPr>
        <p:spPr bwMode="auto">
          <a:xfrm>
            <a:off x="546100" y="2054225"/>
            <a:ext cx="196850" cy="147638"/>
          </a:xfrm>
          <a:prstGeom prst="rect">
            <a:avLst/>
          </a:prstGeom>
          <a:solidFill>
            <a:srgbClr val="06486E"/>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Rectangle 459"/>
          <p:cNvSpPr/>
          <p:nvPr>
            <p:custDataLst>
              <p:tags r:id="rId30"/>
            </p:custDataLst>
          </p:nvPr>
        </p:nvSpPr>
        <p:spPr bwMode="auto">
          <a:xfrm>
            <a:off x="2170113" y="2054225"/>
            <a:ext cx="196850" cy="147638"/>
          </a:xfrm>
          <a:prstGeom prst="rect">
            <a:avLst/>
          </a:prstGeom>
          <a:solidFill>
            <a:srgbClr val="BED5B4"/>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Text Placeholder 2"/>
          <p:cNvSpPr>
            <a:spLocks noGrp="1"/>
          </p:cNvSpPr>
          <p:nvPr>
            <p:custDataLst>
              <p:tags r:id="rId31"/>
            </p:custDataLst>
          </p:nvPr>
        </p:nvSpPr>
        <p:spPr bwMode="auto">
          <a:xfrm>
            <a:off x="793750" y="2062163"/>
            <a:ext cx="1274763"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4B526A5E-ED10-445E-A04B-8BABEF406539}" type="datetime'''''&gt;28da''ys'''''' ''''''(''L''''a''''''''te Re''tu''''rn'')'">
              <a:rPr lang="en-US" altLang="en-US" sz="1100" smtClean="0">
                <a:latin typeface="Corbel" panose="020B0503020204020204" pitchFamily="34" charset="0"/>
                <a:sym typeface="Corbel" panose="020B0503020204020204" pitchFamily="34" charset="0"/>
              </a:rPr>
              <a:pPr marL="0" indent="0">
                <a:spcBef>
                  <a:spcPct val="0"/>
                </a:spcBef>
                <a:spcAft>
                  <a:spcPct val="0"/>
                </a:spcAft>
                <a:buNone/>
              </a:pPr>
              <a:t>&gt;28days (Late Return)</a:t>
            </a:fld>
            <a:endParaRPr lang="en-US" sz="1100" dirty="0">
              <a:latin typeface="Corbel" panose="020B0503020204020204" pitchFamily="34" charset="0"/>
              <a:sym typeface="Corbel" panose="020B0503020204020204" pitchFamily="34" charset="0"/>
            </a:endParaRPr>
          </a:p>
        </p:txBody>
      </p:sp>
      <p:sp>
        <p:nvSpPr>
          <p:cNvPr id="203" name="Text Placeholder 2"/>
          <p:cNvSpPr>
            <a:spLocks noGrp="1"/>
          </p:cNvSpPr>
          <p:nvPr>
            <p:custDataLst>
              <p:tags r:id="rId32"/>
            </p:custDataLst>
          </p:nvPr>
        </p:nvSpPr>
        <p:spPr bwMode="auto">
          <a:xfrm>
            <a:off x="2417763" y="2062163"/>
            <a:ext cx="1376363"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C374BF48-49B1-49F5-A0F7-1468B623A3E7}" type="datetime'&lt;''''''=2''8days ''''''(''''''E''a''''rl''''''y'' Ret''urn)'">
              <a:rPr lang="en-US" altLang="en-US" sz="1100" smtClean="0">
                <a:latin typeface="Corbel" panose="020B0503020204020204" pitchFamily="34" charset="0"/>
                <a:sym typeface="Corbel" panose="020B0503020204020204" pitchFamily="34" charset="0"/>
              </a:rPr>
              <a:pPr marL="0" indent="0">
                <a:spcBef>
                  <a:spcPct val="0"/>
                </a:spcBef>
                <a:spcAft>
                  <a:spcPct val="0"/>
                </a:spcAft>
                <a:buNone/>
              </a:pPr>
              <a:t>&lt;=28days (Early Return)</a:t>
            </a:fld>
            <a:endParaRPr lang="en-US" sz="1100" dirty="0">
              <a:latin typeface="Corbel" panose="020B0503020204020204" pitchFamily="34" charset="0"/>
              <a:sym typeface="Corbel" panose="020B0503020204020204" pitchFamily="34" charset="0"/>
            </a:endParaRPr>
          </a:p>
        </p:txBody>
      </p:sp>
      <p:graphicFrame>
        <p:nvGraphicFramePr>
          <p:cNvPr id="355" name="Chart 354"/>
          <p:cNvGraphicFramePr/>
          <p:nvPr>
            <p:custDataLst>
              <p:tags r:id="rId33"/>
            </p:custDataLst>
            <p:extLst>
              <p:ext uri="{D42A27DB-BD31-4B8C-83A1-F6EECF244321}">
                <p14:modId xmlns:p14="http://schemas.microsoft.com/office/powerpoint/2010/main" val="2885626800"/>
              </p:ext>
            </p:extLst>
          </p:nvPr>
        </p:nvGraphicFramePr>
        <p:xfrm>
          <a:off x="814388" y="4621213"/>
          <a:ext cx="2530475" cy="1733550"/>
        </p:xfrm>
        <a:graphic>
          <a:graphicData uri="http://schemas.openxmlformats.org/drawingml/2006/chart">
            <c:chart xmlns:c="http://schemas.openxmlformats.org/drawingml/2006/chart" xmlns:r="http://schemas.openxmlformats.org/officeDocument/2006/relationships" r:id="rId55"/>
          </a:graphicData>
        </a:graphic>
      </p:graphicFrame>
      <p:sp useBgFill="1">
        <p:nvSpPr>
          <p:cNvPr id="86" name="Freeform 85"/>
          <p:cNvSpPr/>
          <p:nvPr>
            <p:custDataLst>
              <p:tags r:id="rId34"/>
            </p:custDataLst>
          </p:nvPr>
        </p:nvSpPr>
        <p:spPr bwMode="auto">
          <a:xfrm>
            <a:off x="1139825" y="4729163"/>
            <a:ext cx="695326" cy="244476"/>
          </a:xfrm>
          <a:custGeom>
            <a:avLst/>
            <a:gdLst/>
            <a:ahLst/>
            <a:cxnLst/>
            <a:rect l="0" t="0" r="0" b="0"/>
            <a:pathLst>
              <a:path w="695326" h="244476">
                <a:moveTo>
                  <a:pt x="0" y="187325"/>
                </a:moveTo>
                <a:lnTo>
                  <a:pt x="695325" y="0"/>
                </a:lnTo>
                <a:lnTo>
                  <a:pt x="695325" y="57150"/>
                </a:lnTo>
                <a:lnTo>
                  <a:pt x="0" y="244475"/>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7" name="Freeform 86"/>
          <p:cNvSpPr/>
          <p:nvPr>
            <p:custDataLst>
              <p:tags r:id="rId35"/>
            </p:custDataLst>
          </p:nvPr>
        </p:nvSpPr>
        <p:spPr bwMode="auto">
          <a:xfrm>
            <a:off x="2322513" y="4729163"/>
            <a:ext cx="695326" cy="244476"/>
          </a:xfrm>
          <a:custGeom>
            <a:avLst/>
            <a:gdLst/>
            <a:ahLst/>
            <a:cxnLst/>
            <a:rect l="0" t="0" r="0" b="0"/>
            <a:pathLst>
              <a:path w="695326" h="244476">
                <a:moveTo>
                  <a:pt x="0" y="187325"/>
                </a:moveTo>
                <a:lnTo>
                  <a:pt x="695325" y="0"/>
                </a:lnTo>
                <a:lnTo>
                  <a:pt x="695325" y="57150"/>
                </a:lnTo>
                <a:lnTo>
                  <a:pt x="0" y="244475"/>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8" name="Freeform 87"/>
          <p:cNvSpPr/>
          <p:nvPr>
            <p:custDataLst>
              <p:tags r:id="rId36"/>
            </p:custDataLst>
          </p:nvPr>
        </p:nvSpPr>
        <p:spPr bwMode="auto">
          <a:xfrm>
            <a:off x="1139825" y="6002338"/>
            <a:ext cx="695326" cy="244476"/>
          </a:xfrm>
          <a:custGeom>
            <a:avLst/>
            <a:gdLst/>
            <a:ahLst/>
            <a:cxnLst/>
            <a:rect l="0" t="0" r="0" b="0"/>
            <a:pathLst>
              <a:path w="695326" h="244476">
                <a:moveTo>
                  <a:pt x="0" y="187325"/>
                </a:moveTo>
                <a:lnTo>
                  <a:pt x="695325" y="0"/>
                </a:lnTo>
                <a:lnTo>
                  <a:pt x="695325" y="57150"/>
                </a:lnTo>
                <a:lnTo>
                  <a:pt x="0" y="244475"/>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9" name="Freeform 88"/>
          <p:cNvSpPr/>
          <p:nvPr>
            <p:custDataLst>
              <p:tags r:id="rId37"/>
            </p:custDataLst>
          </p:nvPr>
        </p:nvSpPr>
        <p:spPr bwMode="auto">
          <a:xfrm>
            <a:off x="2322513" y="6002338"/>
            <a:ext cx="695326" cy="244476"/>
          </a:xfrm>
          <a:custGeom>
            <a:avLst/>
            <a:gdLst/>
            <a:ahLst/>
            <a:cxnLst/>
            <a:rect l="0" t="0" r="0" b="0"/>
            <a:pathLst>
              <a:path w="695326" h="244476">
                <a:moveTo>
                  <a:pt x="0" y="187325"/>
                </a:moveTo>
                <a:lnTo>
                  <a:pt x="695325" y="0"/>
                </a:lnTo>
                <a:lnTo>
                  <a:pt x="695325" y="57150"/>
                </a:lnTo>
                <a:lnTo>
                  <a:pt x="0" y="244475"/>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Text Placeholder 2"/>
          <p:cNvSpPr>
            <a:spLocks noGrp="1"/>
          </p:cNvSpPr>
          <p:nvPr>
            <p:custDataLst>
              <p:tags r:id="rId38"/>
            </p:custDataLst>
          </p:nvPr>
        </p:nvSpPr>
        <p:spPr bwMode="auto">
          <a:xfrm>
            <a:off x="1247775" y="6318250"/>
            <a:ext cx="481013"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C1BC9B8-47D2-410E-8E70-9C97EF8F1D00}" type="datetime''''' ''''''O''''''''''''''r''''e''''''''g''o''''''''n'">
              <a:rPr lang="en-US" altLang="en-US" sz="1100" smtClean="0">
                <a:latin typeface="Corbel" panose="020B0503020204020204" pitchFamily="34" charset="0"/>
              </a:rPr>
              <a:pPr marL="0" indent="0" algn="ctr">
                <a:spcBef>
                  <a:spcPct val="0"/>
                </a:spcBef>
                <a:spcAft>
                  <a:spcPct val="0"/>
                </a:spcAft>
                <a:buNone/>
              </a:pPr>
              <a:t> Oregon</a:t>
            </a:fld>
            <a:endParaRPr lang="en-US" sz="1100" dirty="0">
              <a:latin typeface="Corbel" panose="020B0503020204020204" pitchFamily="34" charset="0"/>
              <a:sym typeface="Corbel" panose="020B0503020204020204" pitchFamily="34" charset="0"/>
            </a:endParaRPr>
          </a:p>
        </p:txBody>
      </p:sp>
      <p:sp>
        <p:nvSpPr>
          <p:cNvPr id="289" name="Text Placeholder 2"/>
          <p:cNvSpPr>
            <a:spLocks noGrp="1"/>
          </p:cNvSpPr>
          <p:nvPr>
            <p:custDataLst>
              <p:tags r:id="rId39"/>
            </p:custDataLst>
          </p:nvPr>
        </p:nvSpPr>
        <p:spPr bwMode="gray">
          <a:xfrm>
            <a:off x="2405063" y="4776788"/>
            <a:ext cx="530225" cy="150813"/>
          </a:xfrm>
          <a:prstGeom prst="rect">
            <a:avLst/>
          </a:prstGeom>
          <a:solidFill>
            <a:srgbClr val="BED5B4"/>
          </a:solidFill>
          <a:ln>
            <a:noFill/>
          </a:ln>
          <a:effec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2E1D3D43-EBEF-4FAA-B738-AF1184275FA5}" type="datetime'''''''''''''''''''2''''''''''''''''''''''''''0'''''">
              <a:rPr lang="en-US" altLang="en-US" sz="1100" smtClean="0">
                <a:latin typeface="Corbel" panose="020B0503020204020204" pitchFamily="34" charset="0"/>
              </a:rPr>
              <a:pPr/>
              <a:t>20</a:t>
            </a:fld>
            <a:r>
              <a:rPr lang="en-US" altLang="en-US" sz="1100" smtClean="0">
                <a:latin typeface="Corbel" panose="020B0503020204020204" pitchFamily="34" charset="0"/>
                <a:sym typeface="Corbel" panose="020B0503020204020204" pitchFamily="34" charset="0"/>
              </a:rPr>
              <a:t> (</a:t>
            </a:r>
            <a:fld id="{03CC18BC-3120-4EA6-AB7C-548FC7F60516}" type="datetime'''''7''''''''1''''''%'''''''''''''''">
              <a:rPr lang="en-US" altLang="en-US" sz="1100" smtClean="0">
                <a:latin typeface="Corbel" panose="020B0503020204020204" pitchFamily="34" charset="0"/>
              </a:rPr>
              <a:pPr/>
              <a:t>71%</a:t>
            </a:fld>
            <a:r>
              <a:rPr lang="en-US" altLang="en-US" sz="1100" smtClean="0">
                <a:latin typeface="Corbel" panose="020B0503020204020204" pitchFamily="34" charset="0"/>
                <a:sym typeface="Corbel" panose="020B0503020204020204" pitchFamily="34" charset="0"/>
              </a:rPr>
              <a:t>)</a:t>
            </a:r>
            <a:endParaRPr lang="en-US" sz="1100" dirty="0">
              <a:latin typeface="Corbel" panose="020B0503020204020204" pitchFamily="34" charset="0"/>
              <a:sym typeface="Corbel" panose="020B0503020204020204" pitchFamily="34" charset="0"/>
            </a:endParaRPr>
          </a:p>
        </p:txBody>
      </p:sp>
      <p:sp>
        <p:nvSpPr>
          <p:cNvPr id="288" name="Text Placeholder 2"/>
          <p:cNvSpPr>
            <a:spLocks noGrp="1"/>
          </p:cNvSpPr>
          <p:nvPr>
            <p:custDataLst>
              <p:tags r:id="rId40"/>
            </p:custDataLst>
          </p:nvPr>
        </p:nvSpPr>
        <p:spPr bwMode="gray">
          <a:xfrm>
            <a:off x="1139825" y="5265738"/>
            <a:ext cx="696913" cy="150813"/>
          </a:xfrm>
          <a:prstGeom prst="rect">
            <a:avLst/>
          </a:prstGeom>
          <a:noFill/>
          <a:ln>
            <a:noFill/>
          </a:ln>
          <a:effectLst/>
          <a:extLst>
            <a:ext uri="{909E8E84-426E-40DD-AFC4-6F175D3DCCD1}">
              <a14:hiddenFill xmlns:a14="http://schemas.microsoft.com/office/drawing/2010/main">
                <a:solidFill>
                  <a:srgbClr val="BED5B4"/>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FE9340F1-CBD5-4024-9F0D-4DEABD79315D}" type="datetime'''''''''''''''1'''''''''',''''''''''''2''33'''''''''''''''''">
              <a:rPr lang="en-US" altLang="en-US" sz="1100" smtClean="0">
                <a:latin typeface="Corbel" panose="020B0503020204020204" pitchFamily="34" charset="0"/>
              </a:rPr>
              <a:pPr marL="0" indent="0" algn="ctr">
                <a:spcBef>
                  <a:spcPct val="0"/>
                </a:spcBef>
                <a:spcAft>
                  <a:spcPct val="0"/>
                </a:spcAft>
                <a:buNone/>
              </a:pPr>
              <a:t>1,233</a:t>
            </a:fld>
            <a:r>
              <a:rPr lang="en-US" altLang="en-US" sz="1100" smtClean="0">
                <a:latin typeface="Corbel" panose="020B0503020204020204" pitchFamily="34" charset="0"/>
                <a:sym typeface="Corbel" panose="020B0503020204020204" pitchFamily="34" charset="0"/>
              </a:rPr>
              <a:t> (</a:t>
            </a:r>
            <a:fld id="{15BE0462-B66C-4FAE-B7A8-9C05BEFBB347}" type="datetime'''''9''''''''1''''''''''''''''''''''''%'''''''">
              <a:rPr lang="en-US" altLang="en-US" sz="1100" smtClean="0">
                <a:latin typeface="Corbel" panose="020B0503020204020204" pitchFamily="34" charset="0"/>
              </a:rPr>
              <a:pPr marL="0" indent="0" algn="ctr">
                <a:spcBef>
                  <a:spcPct val="0"/>
                </a:spcBef>
                <a:spcAft>
                  <a:spcPct val="0"/>
                </a:spcAft>
                <a:buNone/>
              </a:pPr>
              <a:t>91%</a:t>
            </a:fld>
            <a:r>
              <a:rPr lang="en-US" altLang="en-US" sz="1100" smtClean="0">
                <a:latin typeface="Corbel" panose="020B0503020204020204" pitchFamily="34" charset="0"/>
                <a:sym typeface="Corbel" panose="020B0503020204020204" pitchFamily="34" charset="0"/>
              </a:rPr>
              <a:t>)</a:t>
            </a:r>
            <a:endParaRPr lang="en-US" sz="1100" dirty="0">
              <a:latin typeface="Corbel" panose="020B0503020204020204" pitchFamily="34" charset="0"/>
              <a:sym typeface="Corbel" panose="020B0503020204020204" pitchFamily="34" charset="0"/>
            </a:endParaRPr>
          </a:p>
        </p:txBody>
      </p:sp>
      <p:sp>
        <p:nvSpPr>
          <p:cNvPr id="285" name="Text Placeholder 2"/>
          <p:cNvSpPr>
            <a:spLocks noGrp="1"/>
          </p:cNvSpPr>
          <p:nvPr>
            <p:custDataLst>
              <p:tags r:id="rId41"/>
            </p:custDataLst>
          </p:nvPr>
        </p:nvSpPr>
        <p:spPr bwMode="gray">
          <a:xfrm>
            <a:off x="1220788" y="6049963"/>
            <a:ext cx="534988" cy="150813"/>
          </a:xfrm>
          <a:prstGeom prst="rect">
            <a:avLst/>
          </a:prstGeom>
          <a:solidFill>
            <a:srgbClr val="06486E"/>
          </a:solidFill>
          <a:ln>
            <a:noFill/>
          </a:ln>
          <a:effec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FF2943F0-BDFF-4894-9335-B6F021D274A4}" type="datetime'1''''''''''''''''''''''''''1''6'''''''''''''''''''''">
              <a:rPr lang="en-US" altLang="en-US" sz="1100" smtClean="0">
                <a:solidFill>
                  <a:schemeClr val="bg1"/>
                </a:solidFill>
                <a:latin typeface="Corbel" panose="020B0503020204020204" pitchFamily="34" charset="0"/>
              </a:rPr>
              <a:pPr/>
              <a:t>116</a:t>
            </a:fld>
            <a:r>
              <a:rPr lang="en-US" altLang="en-US" sz="1100" smtClean="0">
                <a:solidFill>
                  <a:schemeClr val="bg1"/>
                </a:solidFill>
                <a:latin typeface="Corbel" panose="020B0503020204020204" pitchFamily="34" charset="0"/>
                <a:sym typeface="Corbel" panose="020B0503020204020204" pitchFamily="34" charset="0"/>
              </a:rPr>
              <a:t> (</a:t>
            </a:r>
            <a:fld id="{82C55E64-19D6-454A-B90B-60F593DE282D}" type="datetime'''9''''''''''''''%'''">
              <a:rPr lang="en-US" altLang="en-US" sz="1100" smtClean="0">
                <a:solidFill>
                  <a:schemeClr val="bg1"/>
                </a:solidFill>
                <a:latin typeface="Corbel" panose="020B0503020204020204" pitchFamily="34" charset="0"/>
              </a:rPr>
              <a:pPr/>
              <a:t>9%</a:t>
            </a:fld>
            <a:r>
              <a:rPr lang="en-US" sz="1100" smtClean="0">
                <a:solidFill>
                  <a:schemeClr val="bg1"/>
                </a:solidFill>
                <a:latin typeface="Corbel" panose="020B0503020204020204" pitchFamily="34" charset="0"/>
                <a:sym typeface="Corbel" panose="020B0503020204020204" pitchFamily="34" charset="0"/>
              </a:rPr>
              <a:t>)</a:t>
            </a:r>
            <a:endParaRPr lang="en-US" sz="1100" dirty="0">
              <a:solidFill>
                <a:schemeClr val="bg1"/>
              </a:solidFill>
              <a:latin typeface="Corbel" panose="020B0503020204020204" pitchFamily="34" charset="0"/>
              <a:sym typeface="Corbel" panose="020B0503020204020204" pitchFamily="34" charset="0"/>
            </a:endParaRPr>
          </a:p>
        </p:txBody>
      </p:sp>
      <p:sp>
        <p:nvSpPr>
          <p:cNvPr id="287" name="Text Placeholder 2"/>
          <p:cNvSpPr>
            <a:spLocks noGrp="1"/>
          </p:cNvSpPr>
          <p:nvPr>
            <p:custDataLst>
              <p:tags r:id="rId42"/>
            </p:custDataLst>
          </p:nvPr>
        </p:nvSpPr>
        <p:spPr bwMode="gray">
          <a:xfrm>
            <a:off x="2430463" y="5561013"/>
            <a:ext cx="481013"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44405DB3-62C4-4F07-B18E-0B112909DD10}" type="datetime'''''''''''''8'">
              <a:rPr lang="en-US" altLang="en-US" sz="1100" smtClean="0">
                <a:solidFill>
                  <a:schemeClr val="bg1"/>
                </a:solidFill>
                <a:latin typeface="Corbel" panose="020B0503020204020204" pitchFamily="34" charset="0"/>
              </a:rPr>
              <a:pPr/>
              <a:t>8</a:t>
            </a:fld>
            <a:r>
              <a:rPr lang="en-US" altLang="en-US" sz="1100" smtClean="0">
                <a:solidFill>
                  <a:schemeClr val="bg1"/>
                </a:solidFill>
                <a:latin typeface="Corbel" panose="020B0503020204020204" pitchFamily="34" charset="0"/>
                <a:sym typeface="Corbel" panose="020B0503020204020204" pitchFamily="34" charset="0"/>
              </a:rPr>
              <a:t> (</a:t>
            </a:r>
            <a:fld id="{A3F881A0-C941-4B45-B3D8-AC7618395A09}" type="datetime'2''''''''''''''''''9%'''''''''''''''''">
              <a:rPr lang="en-US" altLang="en-US" sz="1100" smtClean="0">
                <a:solidFill>
                  <a:schemeClr val="bg1"/>
                </a:solidFill>
                <a:latin typeface="Corbel" panose="020B0503020204020204" pitchFamily="34" charset="0"/>
              </a:rPr>
              <a:pPr/>
              <a:t>29%</a:t>
            </a:fld>
            <a:r>
              <a:rPr lang="en-US" altLang="en-US" sz="1100" smtClean="0">
                <a:solidFill>
                  <a:schemeClr val="bg1"/>
                </a:solidFill>
                <a:latin typeface="Corbel" panose="020B0503020204020204" pitchFamily="34" charset="0"/>
                <a:sym typeface="Corbel" panose="020B0503020204020204" pitchFamily="34" charset="0"/>
              </a:rPr>
              <a:t>)</a:t>
            </a:r>
            <a:endParaRPr lang="en-US" sz="1100" dirty="0">
              <a:solidFill>
                <a:schemeClr val="bg1"/>
              </a:solidFill>
              <a:latin typeface="Corbel" panose="020B0503020204020204" pitchFamily="34" charset="0"/>
              <a:sym typeface="Corbel" panose="020B0503020204020204" pitchFamily="34" charset="0"/>
            </a:endParaRPr>
          </a:p>
        </p:txBody>
      </p:sp>
      <p:sp>
        <p:nvSpPr>
          <p:cNvPr id="281" name="Text Placeholder 2"/>
          <p:cNvSpPr>
            <a:spLocks noGrp="1"/>
          </p:cNvSpPr>
          <p:nvPr>
            <p:custDataLst>
              <p:tags r:id="rId43"/>
            </p:custDataLst>
          </p:nvPr>
        </p:nvSpPr>
        <p:spPr bwMode="auto">
          <a:xfrm>
            <a:off x="2300288" y="6318250"/>
            <a:ext cx="741363"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2A5E3F08-2D0C-4EFF-823C-FC277BCAA63E}" type="datetime''''''''''''' W''''''ash''''''in''''''''''''g''''''''''''''ton'">
              <a:rPr lang="en-US" altLang="en-US" sz="1100" smtClean="0">
                <a:latin typeface="Corbel" panose="020B0503020204020204" pitchFamily="34" charset="0"/>
              </a:rPr>
              <a:pPr marL="0" indent="0" algn="ctr">
                <a:spcBef>
                  <a:spcPct val="0"/>
                </a:spcBef>
                <a:spcAft>
                  <a:spcPct val="0"/>
                </a:spcAft>
                <a:buNone/>
              </a:pPr>
              <a:t> Washington</a:t>
            </a:fld>
            <a:endParaRPr lang="en-US" sz="1100" dirty="0">
              <a:latin typeface="Corbel" panose="020B0503020204020204" pitchFamily="34" charset="0"/>
              <a:sym typeface="Corbel" panose="020B0503020204020204" pitchFamily="34" charset="0"/>
            </a:endParaRPr>
          </a:p>
        </p:txBody>
      </p:sp>
      <p:sp>
        <p:nvSpPr>
          <p:cNvPr id="296" name="Rectangle 295"/>
          <p:cNvSpPr/>
          <p:nvPr>
            <p:custDataLst>
              <p:tags r:id="rId44"/>
            </p:custDataLst>
          </p:nvPr>
        </p:nvSpPr>
        <p:spPr bwMode="auto">
          <a:xfrm>
            <a:off x="523875" y="4406900"/>
            <a:ext cx="196850" cy="147638"/>
          </a:xfrm>
          <a:prstGeom prst="rect">
            <a:avLst/>
          </a:prstGeom>
          <a:solidFill>
            <a:srgbClr val="BED5B4"/>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custDataLst>
              <p:tags r:id="rId45"/>
            </p:custDataLst>
          </p:nvPr>
        </p:nvSpPr>
        <p:spPr bwMode="auto">
          <a:xfrm>
            <a:off x="2249488" y="4406900"/>
            <a:ext cx="196850" cy="147638"/>
          </a:xfrm>
          <a:prstGeom prst="rect">
            <a:avLst/>
          </a:prstGeom>
          <a:solidFill>
            <a:srgbClr val="06486E"/>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Text Placeholder 2"/>
          <p:cNvSpPr>
            <a:spLocks noGrp="1"/>
          </p:cNvSpPr>
          <p:nvPr>
            <p:custDataLst>
              <p:tags r:id="rId46"/>
            </p:custDataLst>
          </p:nvPr>
        </p:nvSpPr>
        <p:spPr bwMode="auto">
          <a:xfrm>
            <a:off x="771525" y="4414838"/>
            <a:ext cx="1376363"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53833A1E-9B52-42E1-AE4D-5AA8F7999172}" type="datetime'&lt;=''2''8''d''ays (Ear''ly'' Re''t''''u''''''r''''''''n'''''')'">
              <a:rPr lang="en-US" altLang="en-US" sz="1100" smtClean="0">
                <a:latin typeface="Corbel" panose="020B0503020204020204" pitchFamily="34" charset="0"/>
              </a:rPr>
              <a:pPr/>
              <a:t>&lt;=28days (Early Return)</a:t>
            </a:fld>
            <a:endParaRPr lang="en-US" sz="1100" dirty="0">
              <a:latin typeface="Corbel" panose="020B0503020204020204" pitchFamily="34" charset="0"/>
              <a:sym typeface="Corbel" panose="020B0503020204020204" pitchFamily="34" charset="0"/>
            </a:endParaRPr>
          </a:p>
        </p:txBody>
      </p:sp>
      <p:sp>
        <p:nvSpPr>
          <p:cNvPr id="297" name="Text Placeholder 2"/>
          <p:cNvSpPr>
            <a:spLocks noGrp="1"/>
          </p:cNvSpPr>
          <p:nvPr>
            <p:custDataLst>
              <p:tags r:id="rId47"/>
            </p:custDataLst>
          </p:nvPr>
        </p:nvSpPr>
        <p:spPr bwMode="auto">
          <a:xfrm>
            <a:off x="2497138" y="4414838"/>
            <a:ext cx="1274763"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8368BCB5-2CDF-41B2-97F6-0728C4B6A9F6}" type="datetime'''''''''''&gt;28d''''ay''''s ''''''''''(''L''''at''''e Return)'">
              <a:rPr lang="en-US" altLang="en-US" sz="1100" smtClean="0">
                <a:latin typeface="Corbel" panose="020B0503020204020204" pitchFamily="34" charset="0"/>
              </a:rPr>
              <a:pPr/>
              <a:t>&gt;28days (Late Return)</a:t>
            </a:fld>
            <a:endParaRPr lang="en-US" sz="1100" dirty="0">
              <a:latin typeface="Corbel" panose="020B0503020204020204" pitchFamily="34" charset="0"/>
              <a:sym typeface="Corbel" panose="020B0503020204020204" pitchFamily="34" charset="0"/>
            </a:endParaRPr>
          </a:p>
        </p:txBody>
      </p:sp>
    </p:spTree>
    <p:extLst>
      <p:ext uri="{BB962C8B-B14F-4D97-AF65-F5344CB8AC3E}">
        <p14:creationId xmlns:p14="http://schemas.microsoft.com/office/powerpoint/2010/main" val="11307189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2740326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73" name="think-cell Slide" r:id="rId5" imgW="444" imgH="443" progId="TCLayout.ActiveDocument.1">
                  <p:embed/>
                </p:oleObj>
              </mc:Choice>
              <mc:Fallback>
                <p:oleObj name="think-cell Slide" r:id="rId5" imgW="444" imgH="443"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extBox 1"/>
          <p:cNvSpPr txBox="1"/>
          <p:nvPr/>
        </p:nvSpPr>
        <p:spPr>
          <a:xfrm>
            <a:off x="551328" y="569159"/>
            <a:ext cx="11120719" cy="2708434"/>
          </a:xfrm>
          <a:prstGeom prst="rect">
            <a:avLst/>
          </a:prstGeom>
          <a:noFill/>
        </p:spPr>
        <p:txBody>
          <a:bodyPr wrap="square" rtlCol="0">
            <a:spAutoFit/>
          </a:bodyPr>
          <a:lstStyle/>
          <a:p>
            <a:pPr marL="285750" indent="-285750" algn="just">
              <a:buFont typeface="Arial" panose="020B0604020202020204" pitchFamily="34" charset="0"/>
              <a:buChar char="•"/>
            </a:pPr>
            <a:r>
              <a:rPr lang="en-US" sz="1700" dirty="0">
                <a:solidFill>
                  <a:srgbClr val="002060"/>
                </a:solidFill>
                <a:latin typeface="Corbel" panose="020B0503020204020204" pitchFamily="34" charset="0"/>
              </a:rPr>
              <a:t>Male customers (70) return checked out books late compared to the female (60) customers.</a:t>
            </a:r>
          </a:p>
          <a:p>
            <a:pPr marL="285750" indent="-285750" algn="just">
              <a:buFont typeface="Arial" panose="020B0604020202020204" pitchFamily="34" charset="0"/>
              <a:buChar char="•"/>
            </a:pPr>
            <a:r>
              <a:rPr lang="en-US" sz="1700" dirty="0" smtClean="0">
                <a:solidFill>
                  <a:srgbClr val="002060"/>
                </a:solidFill>
                <a:latin typeface="Corbel" panose="020B0503020204020204" pitchFamily="34" charset="0"/>
              </a:rPr>
              <a:t>Customers </a:t>
            </a:r>
            <a:r>
              <a:rPr lang="en-US" sz="1700" dirty="0">
                <a:solidFill>
                  <a:srgbClr val="002060"/>
                </a:solidFill>
                <a:latin typeface="Corbel" panose="020B0503020204020204" pitchFamily="34" charset="0"/>
              </a:rPr>
              <a:t>above age 50 (&gt;50 Years) return checked out books late compared to customers within other age range</a:t>
            </a:r>
            <a:r>
              <a:rPr lang="en-US" sz="1700" dirty="0" smtClean="0">
                <a:solidFill>
                  <a:srgbClr val="002060"/>
                </a:solidFill>
                <a:latin typeface="Corbel" panose="020B0503020204020204" pitchFamily="34" charset="0"/>
              </a:rPr>
              <a:t>.</a:t>
            </a:r>
          </a:p>
          <a:p>
            <a:pPr marL="285750" indent="-285750" algn="just">
              <a:buFont typeface="Arial" panose="020B0604020202020204" pitchFamily="34" charset="0"/>
              <a:buChar char="•"/>
            </a:pPr>
            <a:r>
              <a:rPr lang="en-US" sz="1700" dirty="0">
                <a:solidFill>
                  <a:srgbClr val="002060"/>
                </a:solidFill>
                <a:latin typeface="Corbel" panose="020B0503020204020204" pitchFamily="34" charset="0"/>
              </a:rPr>
              <a:t>Books above 500 pages are returned late than books with less than 50 pages. Also, the price of books is seen to have an impact on the late returns of books as more customers checkout books within 100.00 and 500.00 price range. However, 29% of customers who lives in Washington return books after 28 days which is considered late.</a:t>
            </a:r>
          </a:p>
          <a:p>
            <a:pPr marL="285750" indent="-285750" algn="just">
              <a:buFont typeface="Arial" panose="020B0604020202020204" pitchFamily="34" charset="0"/>
              <a:buChar char="•"/>
            </a:pPr>
            <a:r>
              <a:rPr lang="en-US" sz="1700" dirty="0">
                <a:solidFill>
                  <a:srgbClr val="002060"/>
                </a:solidFill>
                <a:latin typeface="Corbel" panose="020B0503020204020204" pitchFamily="34" charset="0"/>
              </a:rPr>
              <a:t>Across Education level, college customers has the highest impact of late book returns compared to other levels. </a:t>
            </a:r>
          </a:p>
          <a:p>
            <a:pPr marL="285750" indent="-285750" algn="just">
              <a:buFont typeface="Arial" panose="020B0604020202020204" pitchFamily="34" charset="0"/>
              <a:buChar char="•"/>
            </a:pPr>
            <a:r>
              <a:rPr lang="en-US" sz="1700" dirty="0">
                <a:solidFill>
                  <a:srgbClr val="002060"/>
                </a:solidFill>
                <a:latin typeface="Corbel" panose="020B0503020204020204" pitchFamily="34" charset="0"/>
              </a:rPr>
              <a:t>For customers across different occupations, the Business &amp; Finance customers pool the highest proportion of late returned books</a:t>
            </a:r>
            <a:r>
              <a:rPr lang="en-US" sz="1700" dirty="0" smtClean="0">
                <a:solidFill>
                  <a:srgbClr val="002060"/>
                </a:solidFill>
                <a:latin typeface="Corbel" panose="020B0503020204020204" pitchFamily="34" charset="0"/>
              </a:rPr>
              <a:t>.</a:t>
            </a:r>
          </a:p>
          <a:p>
            <a:pPr marL="285750" indent="-285750" algn="just">
              <a:buFont typeface="Arial" panose="020B0604020202020204" pitchFamily="34" charset="0"/>
              <a:buChar char="•"/>
            </a:pPr>
            <a:r>
              <a:rPr lang="en-US" sz="1700" dirty="0" smtClean="0">
                <a:solidFill>
                  <a:srgbClr val="002060"/>
                </a:solidFill>
                <a:latin typeface="Corbel" panose="020B0503020204020204" pitchFamily="34" charset="0"/>
              </a:rPr>
              <a:t>Customers who lives in Beaverton has the highest proportion of late returned books. However, Portland has the largest count of customers which if proportional to the number of late returned books.</a:t>
            </a:r>
            <a:endParaRPr lang="en-US" sz="1700" dirty="0">
              <a:solidFill>
                <a:srgbClr val="002060"/>
              </a:solidFill>
              <a:latin typeface="Corbel" panose="020B0503020204020204" pitchFamily="34" charset="0"/>
            </a:endParaRPr>
          </a:p>
        </p:txBody>
      </p:sp>
      <p:sp>
        <p:nvSpPr>
          <p:cNvPr id="3" name="TextBox 2"/>
          <p:cNvSpPr txBox="1"/>
          <p:nvPr/>
        </p:nvSpPr>
        <p:spPr>
          <a:xfrm>
            <a:off x="391886" y="195943"/>
            <a:ext cx="3840480" cy="400110"/>
          </a:xfrm>
          <a:prstGeom prst="rect">
            <a:avLst/>
          </a:prstGeom>
          <a:noFill/>
        </p:spPr>
        <p:txBody>
          <a:bodyPr wrap="square" rtlCol="0">
            <a:spAutoFit/>
          </a:bodyPr>
          <a:lstStyle/>
          <a:p>
            <a:r>
              <a:rPr lang="en-US" sz="2000" b="1" dirty="0" smtClean="0">
                <a:solidFill>
                  <a:schemeClr val="tx2"/>
                </a:solidFill>
                <a:latin typeface="Corbel" panose="020B0503020204020204" pitchFamily="34" charset="0"/>
              </a:rPr>
              <a:t>Observation</a:t>
            </a:r>
            <a:endParaRPr lang="en-US" sz="2000" b="1" dirty="0">
              <a:solidFill>
                <a:schemeClr val="tx2"/>
              </a:solidFill>
              <a:latin typeface="Corbel" panose="020B0503020204020204" pitchFamily="34" charset="0"/>
            </a:endParaRPr>
          </a:p>
        </p:txBody>
      </p:sp>
      <p:sp>
        <p:nvSpPr>
          <p:cNvPr id="84" name="TextBox 83"/>
          <p:cNvSpPr txBox="1"/>
          <p:nvPr/>
        </p:nvSpPr>
        <p:spPr>
          <a:xfrm>
            <a:off x="391886" y="3329731"/>
            <a:ext cx="3840480" cy="400110"/>
          </a:xfrm>
          <a:prstGeom prst="rect">
            <a:avLst/>
          </a:prstGeom>
          <a:noFill/>
        </p:spPr>
        <p:txBody>
          <a:bodyPr wrap="square" rtlCol="0">
            <a:spAutoFit/>
          </a:bodyPr>
          <a:lstStyle/>
          <a:p>
            <a:r>
              <a:rPr lang="en-US" sz="2000" b="1" dirty="0" smtClean="0">
                <a:solidFill>
                  <a:schemeClr val="tx2"/>
                </a:solidFill>
                <a:latin typeface="Corbel" panose="020B0503020204020204" pitchFamily="34" charset="0"/>
              </a:rPr>
              <a:t>Recommendation</a:t>
            </a:r>
            <a:endParaRPr lang="en-US" sz="2000" b="1" dirty="0">
              <a:solidFill>
                <a:schemeClr val="tx2"/>
              </a:solidFill>
              <a:latin typeface="Corbel" panose="020B0503020204020204" pitchFamily="34" charset="0"/>
            </a:endParaRPr>
          </a:p>
        </p:txBody>
      </p:sp>
      <p:cxnSp>
        <p:nvCxnSpPr>
          <p:cNvPr id="6" name="Straight Connector 5"/>
          <p:cNvCxnSpPr/>
          <p:nvPr/>
        </p:nvCxnSpPr>
        <p:spPr>
          <a:xfrm>
            <a:off x="190181" y="3715182"/>
            <a:ext cx="11818043"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551328" y="3706808"/>
            <a:ext cx="11120719" cy="2708434"/>
          </a:xfrm>
          <a:prstGeom prst="rect">
            <a:avLst/>
          </a:prstGeom>
          <a:noFill/>
        </p:spPr>
        <p:txBody>
          <a:bodyPr wrap="square" rtlCol="0">
            <a:spAutoFit/>
          </a:bodyPr>
          <a:lstStyle/>
          <a:p>
            <a:pPr marL="285750" indent="-285750" algn="just">
              <a:buFont typeface="Arial" panose="020B0604020202020204" pitchFamily="34" charset="0"/>
              <a:buChar char="•"/>
            </a:pPr>
            <a:r>
              <a:rPr lang="en-US" sz="1700" dirty="0" smtClean="0">
                <a:solidFill>
                  <a:srgbClr val="002060"/>
                </a:solidFill>
                <a:latin typeface="Corbel" panose="020B0503020204020204" pitchFamily="34" charset="0"/>
              </a:rPr>
              <a:t>For the all factors connected with the late return of books, minimum of 20p and £</a:t>
            </a:r>
            <a:r>
              <a:rPr lang="en-US" sz="1700" dirty="0">
                <a:solidFill>
                  <a:srgbClr val="002060"/>
                </a:solidFill>
                <a:latin typeface="Corbel" panose="020B0503020204020204" pitchFamily="34" charset="0"/>
              </a:rPr>
              <a:t>5</a:t>
            </a:r>
            <a:r>
              <a:rPr lang="en-US" sz="1700" dirty="0" smtClean="0">
                <a:solidFill>
                  <a:srgbClr val="002060"/>
                </a:solidFill>
                <a:latin typeface="Corbel" panose="020B0503020204020204" pitchFamily="34" charset="0"/>
              </a:rPr>
              <a:t> maximum per day charge (according to the age group, education and occupation) for an overdue book should automatically be applied to customers’ profile/account and borrowing privileges suspended if charges accumulates to £20 and above. These </a:t>
            </a:r>
            <a:r>
              <a:rPr lang="en-US" sz="1700" dirty="0">
                <a:solidFill>
                  <a:srgbClr val="002060"/>
                </a:solidFill>
                <a:latin typeface="Corbel" panose="020B0503020204020204" pitchFamily="34" charset="0"/>
              </a:rPr>
              <a:t>conditions </a:t>
            </a:r>
            <a:r>
              <a:rPr lang="en-US" sz="1700" dirty="0" smtClean="0">
                <a:solidFill>
                  <a:srgbClr val="002060"/>
                </a:solidFill>
                <a:latin typeface="Corbel" panose="020B0503020204020204" pitchFamily="34" charset="0"/>
              </a:rPr>
              <a:t>should be applied to customers across all segments (i.e. gender, age, occupation, education, and location).</a:t>
            </a:r>
          </a:p>
          <a:p>
            <a:pPr marL="285750" indent="-285750" algn="just">
              <a:buFont typeface="Arial" panose="020B0604020202020204" pitchFamily="34" charset="0"/>
              <a:buChar char="•"/>
            </a:pPr>
            <a:r>
              <a:rPr lang="en-US" sz="1700" dirty="0" smtClean="0">
                <a:solidFill>
                  <a:srgbClr val="002060"/>
                </a:solidFill>
                <a:latin typeface="Corbel" panose="020B0503020204020204" pitchFamily="34" charset="0"/>
              </a:rPr>
              <a:t>The more pages a book has, the longer a customer takes to return after checkout time. Return period of books should be based on the number of pages; books with 500 pages and above should be given more time of return than books with fewer pages.</a:t>
            </a:r>
          </a:p>
          <a:p>
            <a:pPr marL="285750" indent="-285750" algn="just">
              <a:buFont typeface="Arial" panose="020B0604020202020204" pitchFamily="34" charset="0"/>
              <a:buChar char="•"/>
            </a:pPr>
            <a:r>
              <a:rPr lang="en-US" sz="1700" dirty="0" smtClean="0">
                <a:solidFill>
                  <a:srgbClr val="002060"/>
                </a:solidFill>
                <a:latin typeface="Corbel" panose="020B0503020204020204" pitchFamily="34" charset="0"/>
              </a:rPr>
              <a:t>Customer engage/intervention should be adopted towards borrowed book due dates. A “kind reminder” mail should be send to customers few days to their due date, stating the implication of overdue books and the charges incurred daily after their due dates.</a:t>
            </a:r>
            <a:endParaRPr lang="en-US" sz="1700" dirty="0">
              <a:solidFill>
                <a:srgbClr val="002060"/>
              </a:solidFill>
              <a:latin typeface="Corbel" panose="020B0503020204020204" pitchFamily="34" charset="0"/>
            </a:endParaRPr>
          </a:p>
        </p:txBody>
      </p:sp>
    </p:spTree>
    <p:extLst>
      <p:ext uri="{BB962C8B-B14F-4D97-AF65-F5344CB8AC3E}">
        <p14:creationId xmlns:p14="http://schemas.microsoft.com/office/powerpoint/2010/main" val="1586283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7016701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7" name="think-cell Slide" r:id="rId5" imgW="444" imgH="443" progId="TCLayout.ActiveDocument.1">
                  <p:embed/>
                </p:oleObj>
              </mc:Choice>
              <mc:Fallback>
                <p:oleObj name="think-cell Slide" r:id="rId5" imgW="444" imgH="44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29256457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3256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lt;/m_strFormatTime&gt;&lt;m_yearfmt&gt;&lt;begin val=&quot;0&quot;/&gt;&lt;end val=&quot;0&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bNumberIsYear val=&quot;0&quot;/&gt;&lt;m_strFormatTime&gt;%Y&lt;/m_strFormatTime&gt;&lt;m_yearfmt&gt;&lt;begin val=&quot;0&quot;/&gt;&lt;end val=&quot;1&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13&quot;&gt;&lt;elem m_fUsage=&quot;2.52378314018962290888E+00&quot;&gt;&lt;m_msothmcolidx val=&quot;0&quot;/&gt;&lt;m_rgb r=&quot;06&quot; g=&quot;48&quot; b=&quot;6E&quot;/&gt;&lt;/elem&gt;&lt;elem m_fUsage=&quot;1.89999999999999991118E+00&quot;&gt;&lt;m_msothmcolidx val=&quot;0&quot;/&gt;&lt;m_rgb r=&quot;BE&quot; g=&quot;D5&quot; b=&quot;B4&quot;/&gt;&lt;/elem&gt;&lt;elem m_fUsage=&quot;1.37346495929096024113E+00&quot;&gt;&lt;m_msothmcolidx val=&quot;0&quot;/&gt;&lt;m_rgb r=&quot;2F&quot; g=&quot;68&quot; b=&quot;69&quot;/&gt;&lt;/elem&gt;&lt;elem m_fUsage=&quot;1.13462609876343067938E+00&quot;&gt;&lt;m_msothmcolidx val=&quot;0&quot;/&gt;&lt;m_rgb r=&quot;09&quot; g=&quot;66&quot; b=&quot;9D&quot;/&gt;&lt;/elem&gt;&lt;elem m_fUsage=&quot;9.08764110000000013834E-01&quot;&gt;&lt;m_msothmcolidx val=&quot;0&quot;/&gt;&lt;m_rgb r=&quot;3A&quot; g=&quot;5B&quot; b=&quot;24&quot;/&gt;&lt;/elem&gt;&lt;elem m_fUsage=&quot;3.87420489000000145552E-01&quot;&gt;&lt;m_msothmcolidx val=&quot;0&quot;/&gt;&lt;m_rgb r=&quot;62&quot; g=&quot;99&quot; b=&quot;3E&quot;/&gt;&lt;/elem&gt;&lt;elem m_fUsage=&quot;3.71058917677525135215E-01&quot;&gt;&lt;m_msothmcolidx val=&quot;0&quot;/&gt;&lt;m_rgb r=&quot;A3&quot; g=&quot;85&quot; b=&quot;10&quot;/&gt;&lt;/elem&gt;&lt;elem m_fUsage=&quot;3.13810596090000171188E-01&quot;&gt;&lt;m_msothmcolidx val=&quot;0&quot;/&gt;&lt;m_rgb r=&quot;7F&quot; g=&quot;60&quot; b=&quot;00&quot;/&gt;&lt;/elem&gt;&lt;elem m_fUsage=&quot;2.85179807064298407315E-01&quot;&gt;&lt;m_msothmcolidx val=&quot;0&quot;/&gt;&lt;m_rgb r=&quot;36&quot; g=&quot;C6&quot; b=&quot;AC&quot;/&gt;&lt;/elem&gt;&lt;elem m_fUsage=&quot;2.72898453968776211198E-01&quot;&gt;&lt;m_msothmcolidx val=&quot;0&quot;/&gt;&lt;m_rgb r=&quot;24&quot; g=&quot;24&quot; b=&quot;24&quot;/&gt;&lt;/elem&gt;&lt;elem m_fUsage=&quot;1.22157601352088765467E-01&quot;&gt;&lt;m_msothmcolidx val=&quot;0&quot;/&gt;&lt;m_rgb r=&quot;6F&quot; g=&quot;5A&quot; b=&quot;0B&quot;/&gt;&lt;/elem&gt;&lt;elem m_fUsage=&quot;1.09418989131512434110E-01&quot;&gt;&lt;m_msothmcolidx val=&quot;0&quot;/&gt;&lt;m_rgb r=&quot;ED&quot; g=&quot;BA&quot; b=&quot;47&quot;/&gt;&lt;/elem&gt;&lt;elem m_fUsage=&quot;4.71012869724624916312E-02&quot;&gt;&lt;m_msothmcolidx val=&quot;0&quot;/&gt;&lt;m_rgb r=&quot;37&quot; g=&quot;BB&quot; b=&quot;B9&quot;/&gt;&lt;/elem&gt;&lt;/m_vecMRU&gt;&lt;/m_mruColor&gt;&lt;m_eweekdayFirstOfWeek val=&quot;5&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y.mYw40U8u.em5UPhAtML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z7p1eCROmpeIighbYH6IB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vAIZIcZHdoe2j3ebvFyzs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uFF1eOGMJ6nKfRqPIuN10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Ap8fRFmrVmAxqWVRuKKRa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LU12OVM4jvQ.JiERI.tbc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VwKorKsxhrJek_n.KYgLB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j35.UulsgDumNjNPLMhvq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SqNkpvqK9KuDtH1TK6Id7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ufnUxinqNBHojyjwrlzIx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8FehXPJRNI0qXPmx2naM_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lF69_xyoATQBiujqpehlr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gP3pQOay257BmMs8jVOyr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RS.Fsv88Qw.V7sgEKIIWB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rk05vx1fNbD83z.oU8AqH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zxKZUj8RxuSMDtyNPfUfk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fc66A455nyEqhJKnGMvRM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ISt6IqasDvsyAI1BqmnHo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LRkbNVySfpzRgmccHD6wo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JRTUpcNdSyYsymWqsgdTo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2L.tFl45.p9m4qAiwtI4i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le0Vj4gT_EqhdQt7qmILy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AlrvrZH_.Jtak36kD8MIV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4.PeXhS64L0JEFSR0AanC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Z0RQvg3LgVfOXut2mdc1T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XjF5e7zW.GYhDSPjPyrtk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Au_fHE4qmWnfTErAWwaGZ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ybaSXeY_ENS2eHRhs.IuG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JyenkW0w8dS0k9FRKB3wt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tAsW6ObjIr7AfAe2PVJso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M_dWN4C.B1B1QAFW6l09M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ZQ5pVlazXOhF6HLuewRFH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4ZPBcQClA4fm4MAOrS05G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iHVUjt.23xsR5733eDjBf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vWPIwzCFvegWOC7uewwGw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ezjdQt8mjppXbD40VWBFk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RE6NEtRKbQ615TbmYpBCp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BLoCU_iYrRlkdiU4WeDk2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eJsUvrcJhjAgbSP_S76Gh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NLUZ6dMYIHNkFwwM61sX_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rgfHis6CRC_cfBHUa3HPS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Yd7L2bDRrMDrzMt4Soph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w11dr8I.sRf6DidKVCT2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xbSldH1YaYbjnPfDYxrBe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y6rYPoZxJxa_akBS3qBqD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GxiPt1B2KeEZcQGJPyPeM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GFqaLHzd2RVEzyR5H4.NE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igrnCbhVSaFYMaBwhaMJ6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Knb0a3yAb2wMOl.YurQLQ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JfV01aeqtz3Yx_7WWweVm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K9efiQbr8DQVUUYtFHjKP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W_0PPfhjdcN2c4VfvJGxF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_t9c77caELITLspIiP0Sw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MKCdxvWTQnQl.yQVI_RSJ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FVfnuz8yk.Dl1_SORipc4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GLiJJ.jhj0nVz_YQo9vko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sSyHNqEX2rb6rx4Dp1DWO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Z6QFj.7LVzVSgS76LM2bh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vQsltn2QcE5gdVjMzBId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05hdSV4GKXxaDQxnSs1hN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_Gke74JLeq2TOMmV1kBd7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xD.5Tch8Udsr2p8RIjk2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rn5Gh2x3rSiBU_gSZscLa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XTaWKy1dZWcsd5qm6WWO6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T8RojDKJzyFPKBfOFtuc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TS4lski3zU6OZ3djUGy9K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J9f0yjk7vuDZ9p3t.ABI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SIMNRpNPgRFvmysVPNof9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b2mQ6cmZ4wpmVO.sNniUw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uqrr23EeW2nRHG2aqFHCa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tZRdMOnV9b7qDLJJd313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utDx7j0E9zvIuAy.HOc1p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q6QcwidjcUn7QmrLzTcr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p5GQymW5MkW37jPOIlJse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JNOV9KcMX31.KONfdESU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niM.udUHYiQipxxQj0PKM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Je99BdS_hW7bWX_BlcHAP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1xRnj6n7cEcYgk_p7hk1C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oj6NezleTfM_8d28juQze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zSTuzeUUrfBwkZskMYMtl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OQkIhcuK1VnrHLQwnLUtK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fiRlV.94pFCBJ5BNOlbv8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lnvt6ZZkIY2HOECfUlzR6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2UqxJrShr0lGQJZ6VSJlP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uDNjZh6MSPpMesXdZt3lN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axmUCEKru7ay6RkLi0Uo7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qITco9PCs7ZRC78PTCiSA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c_clmWsptuuZN.7PPX9B3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6nJfZMDnRaiStYmmy.rqb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Mvk0kCep4MORdbqH6m0rE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FGLNZ7tK8wC2rPU20XU8a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rHTGEw0p8nYMHytree1X2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MjDiUrFla6bZ_GbifUBPT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NBiXVE6lATXrxtFeCio6W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Q.h8HrEVQTTEBm1rLXuBl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26YagHztfTed3vicMOKBu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C3Myjl99RmoUIZkRXZVF5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6OCFJPA9Y4Uf8MT4uKZZ3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PRCJuejDESxACj4637W8a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t_nOtF_UMizb0I0SoAowr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vg_vES8o8st1ajCxMN.c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4765</TotalTime>
  <Words>1022</Words>
  <Application>Microsoft Office PowerPoint</Application>
  <PresentationFormat>Widescreen</PresentationFormat>
  <Paragraphs>182</Paragraphs>
  <Slides>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2" baseType="lpstr">
      <vt:lpstr>Arial</vt:lpstr>
      <vt:lpstr>Calibri</vt:lpstr>
      <vt:lpstr>Calibri Light</vt:lpstr>
      <vt:lpstr>Corbel</vt:lpstr>
      <vt:lpstr>Gotham Medium</vt:lpstr>
      <vt:lpstr>Office Theme</vt:lpstr>
      <vt:lpstr>think-cell Slide</vt:lpstr>
      <vt:lpstr>PowerPoint Presentation</vt:lpstr>
      <vt:lpstr>PowerPoint Presentation</vt:lpstr>
      <vt:lpstr>PowerPoint Presentation</vt:lpstr>
      <vt:lpstr>PowerPoint Presentation</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114</cp:revision>
  <dcterms:created xsi:type="dcterms:W3CDTF">2021-09-15T19:27:14Z</dcterms:created>
  <dcterms:modified xsi:type="dcterms:W3CDTF">2021-09-20T11:50:21Z</dcterms:modified>
</cp:coreProperties>
</file>