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ppt/charts/chart11.xml" ContentType="application/vnd.openxmlformats-officedocument.drawingml.chart+xml"/>
  <Override PartName="/ppt/charts/style4.xml" ContentType="application/vnd.ms-office.chartstyle+xml"/>
  <Override PartName="/ppt/charts/colors4.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tags/tag1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63" r:id="rId4"/>
    <p:sldId id="264"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7EE"/>
    <a:srgbClr val="5B9BD5"/>
    <a:srgbClr val="BED5B4"/>
    <a:srgbClr val="90BB7A"/>
    <a:srgbClr val="68A242"/>
    <a:srgbClr val="568736"/>
    <a:srgbClr val="2CA48D"/>
    <a:srgbClr val="F3D081"/>
    <a:srgbClr val="F1C86B"/>
    <a:srgbClr val="EBB3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78" d="100"/>
          <a:sy n="78"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3.xml"/><Relationship Id="rId1" Type="http://schemas.microsoft.com/office/2011/relationships/chartStyle" Target="style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4.xml"/><Relationship Id="rId1" Type="http://schemas.microsoft.com/office/2011/relationships/chartStyle" Target="style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114754098360657"/>
          <c:y val="0.11659192825112108"/>
          <c:w val="0.53770491803278686"/>
          <c:h val="0.76681614349775784"/>
        </c:manualLayout>
      </c:layout>
      <c:barChart>
        <c:barDir val="bar"/>
        <c:grouping val="stacked"/>
        <c:varyColors val="0"/>
        <c:ser>
          <c:idx val="0"/>
          <c:order val="0"/>
          <c:spPr>
            <a:solidFill>
              <a:srgbClr val="06486E"/>
            </a:solidFill>
            <a:ln>
              <a:noFill/>
            </a:ln>
          </c:spPr>
          <c:invertIfNegative val="0"/>
          <c:dLbls>
            <c:dLbl>
              <c:idx val="0"/>
              <c:layout>
                <c:manualLayout>
                  <c:x val="0"/>
                  <c:y val="1.1210762331838564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5CAA-46C4-950F-E2FEFB516F3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18</c:v>
                </c:pt>
              </c:numCache>
            </c:numRef>
          </c:val>
          <c:extLst>
            <c:ext xmlns:c16="http://schemas.microsoft.com/office/drawing/2014/chart" uri="{C3380CC4-5D6E-409C-BE32-E72D297353CC}">
              <c16:uniqueId val="{00000001-5CAA-46C4-950F-E2FEFB516F3F}"/>
            </c:ext>
          </c:extLst>
        </c:ser>
        <c:dLbls>
          <c:showLegendKey val="0"/>
          <c:showVal val="0"/>
          <c:showCatName val="0"/>
          <c:showSerName val="0"/>
          <c:showPercent val="0"/>
          <c:showBubbleSize val="0"/>
        </c:dLbls>
        <c:gapWidth val="0"/>
        <c:overlap val="100"/>
        <c:axId val="1602164432"/>
        <c:axId val="1602159536"/>
      </c:barChart>
      <c:catAx>
        <c:axId val="1602164432"/>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59536"/>
        <c:crosses val="min"/>
        <c:auto val="0"/>
        <c:lblAlgn val="ctr"/>
        <c:lblOffset val="100"/>
        <c:noMultiLvlLbl val="0"/>
      </c:catAx>
      <c:valAx>
        <c:axId val="1602159536"/>
        <c:scaling>
          <c:orientation val="minMax"/>
          <c:max val="18"/>
          <c:min val="0"/>
        </c:scaling>
        <c:delete val="1"/>
        <c:axPos val="t"/>
        <c:numFmt formatCode="General" sourceLinked="1"/>
        <c:majorTickMark val="out"/>
        <c:minorTickMark val="none"/>
        <c:tickLblPos val="nextTo"/>
        <c:crossAx val="1602164432"/>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24598030792952"/>
          <c:y val="6.4952999018719357E-2"/>
          <c:w val="0.80658370592337625"/>
          <c:h val="0.55082769795449982"/>
        </c:manualLayout>
      </c:layout>
      <c:barChart>
        <c:barDir val="col"/>
        <c:grouping val="clustered"/>
        <c:varyColors val="0"/>
        <c:ser>
          <c:idx val="0"/>
          <c:order val="0"/>
          <c:tx>
            <c:strRef>
              <c:f>Sheet1!$B$1</c:f>
              <c:strCache>
                <c:ptCount val="1"/>
                <c:pt idx="0">
                  <c:v>&lt;100.00</c:v>
                </c:pt>
              </c:strCache>
            </c:strRef>
          </c:tx>
          <c:spPr>
            <a:solidFill>
              <a:schemeClr val="accent1"/>
            </a:solidFill>
            <a:ln>
              <a:noFill/>
            </a:ln>
            <a:effectLst/>
          </c:spPr>
          <c:invertIfNegative val="0"/>
          <c:cat>
            <c:strRef>
              <c:f>Sheet1!$A$2:$A$3</c:f>
              <c:strCache>
                <c:ptCount val="2"/>
                <c:pt idx="0">
                  <c:v>&lt;=28days (Early Return)</c:v>
                </c:pt>
                <c:pt idx="1">
                  <c:v>&gt;28days (Late Return)</c:v>
                </c:pt>
              </c:strCache>
            </c:strRef>
          </c:cat>
          <c:val>
            <c:numRef>
              <c:f>Sheet1!$B$2:$B$3</c:f>
              <c:numCache>
                <c:formatCode>General</c:formatCode>
                <c:ptCount val="2"/>
                <c:pt idx="0">
                  <c:v>22</c:v>
                </c:pt>
                <c:pt idx="1">
                  <c:v>3</c:v>
                </c:pt>
              </c:numCache>
            </c:numRef>
          </c:val>
          <c:extLst>
            <c:ext xmlns:c16="http://schemas.microsoft.com/office/drawing/2014/chart" uri="{C3380CC4-5D6E-409C-BE32-E72D297353CC}">
              <c16:uniqueId val="{00000000-C8CA-4C5E-9811-0A8A44700131}"/>
            </c:ext>
          </c:extLst>
        </c:ser>
        <c:ser>
          <c:idx val="1"/>
          <c:order val="1"/>
          <c:tx>
            <c:strRef>
              <c:f>Sheet1!$C$1</c:f>
              <c:strCache>
                <c:ptCount val="1"/>
                <c:pt idx="0">
                  <c:v>100.00 - 500.00</c:v>
                </c:pt>
              </c:strCache>
            </c:strRef>
          </c:tx>
          <c:spPr>
            <a:solidFill>
              <a:schemeClr val="accent1">
                <a:lumMod val="75000"/>
              </a:schemeClr>
            </a:solidFill>
            <a:ln>
              <a:noFill/>
            </a:ln>
            <a:effectLst/>
          </c:spPr>
          <c:invertIfNegative val="0"/>
          <c:cat>
            <c:strRef>
              <c:f>Sheet1!$A$2:$A$3</c:f>
              <c:strCache>
                <c:ptCount val="2"/>
                <c:pt idx="0">
                  <c:v>&lt;=28days (Early Return)</c:v>
                </c:pt>
                <c:pt idx="1">
                  <c:v>&gt;28days (Late Return)</c:v>
                </c:pt>
              </c:strCache>
            </c:strRef>
          </c:cat>
          <c:val>
            <c:numRef>
              <c:f>Sheet1!$C$2:$C$3</c:f>
              <c:numCache>
                <c:formatCode>General</c:formatCode>
                <c:ptCount val="2"/>
                <c:pt idx="0">
                  <c:v>189</c:v>
                </c:pt>
                <c:pt idx="1">
                  <c:v>66</c:v>
                </c:pt>
              </c:numCache>
            </c:numRef>
          </c:val>
          <c:extLst>
            <c:ext xmlns:c16="http://schemas.microsoft.com/office/drawing/2014/chart" uri="{C3380CC4-5D6E-409C-BE32-E72D297353CC}">
              <c16:uniqueId val="{00000001-C8CA-4C5E-9811-0A8A44700131}"/>
            </c:ext>
          </c:extLst>
        </c:ser>
        <c:ser>
          <c:idx val="2"/>
          <c:order val="2"/>
          <c:tx>
            <c:strRef>
              <c:f>Sheet1!$D$1</c:f>
              <c:strCache>
                <c:ptCount val="1"/>
                <c:pt idx="0">
                  <c:v>&gt;500.00</c:v>
                </c:pt>
              </c:strCache>
            </c:strRef>
          </c:tx>
          <c:spPr>
            <a:solidFill>
              <a:schemeClr val="accent1">
                <a:lumMod val="40000"/>
                <a:lumOff val="60000"/>
              </a:schemeClr>
            </a:solidFill>
            <a:ln>
              <a:noFill/>
            </a:ln>
            <a:effectLst/>
          </c:spPr>
          <c:invertIfNegative val="0"/>
          <c:cat>
            <c:strRef>
              <c:f>Sheet1!$A$2:$A$3</c:f>
              <c:strCache>
                <c:ptCount val="2"/>
                <c:pt idx="0">
                  <c:v>&lt;=28days (Early Return)</c:v>
                </c:pt>
                <c:pt idx="1">
                  <c:v>&gt;28days (Late Return)</c:v>
                </c:pt>
              </c:strCache>
            </c:strRef>
          </c:cat>
          <c:val>
            <c:numRef>
              <c:f>Sheet1!$D$2:$D$3</c:f>
              <c:numCache>
                <c:formatCode>General</c:formatCode>
                <c:ptCount val="2"/>
                <c:pt idx="0">
                  <c:v>26</c:v>
                </c:pt>
                <c:pt idx="1">
                  <c:v>18</c:v>
                </c:pt>
              </c:numCache>
            </c:numRef>
          </c:val>
          <c:extLst>
            <c:ext xmlns:c16="http://schemas.microsoft.com/office/drawing/2014/chart" uri="{C3380CC4-5D6E-409C-BE32-E72D297353CC}">
              <c16:uniqueId val="{00000002-C8CA-4C5E-9811-0A8A44700131}"/>
            </c:ext>
          </c:extLst>
        </c:ser>
        <c:dLbls>
          <c:showLegendKey val="0"/>
          <c:showVal val="0"/>
          <c:showCatName val="0"/>
          <c:showSerName val="0"/>
          <c:showPercent val="0"/>
          <c:showBubbleSize val="0"/>
        </c:dLbls>
        <c:gapWidth val="219"/>
        <c:overlap val="-27"/>
        <c:axId val="1939321856"/>
        <c:axId val="1939321312"/>
      </c:barChart>
      <c:catAx>
        <c:axId val="193932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321312"/>
        <c:crosses val="autoZero"/>
        <c:auto val="1"/>
        <c:lblAlgn val="ctr"/>
        <c:lblOffset val="100"/>
        <c:noMultiLvlLbl val="0"/>
      </c:catAx>
      <c:valAx>
        <c:axId val="1939321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321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11452384911993"/>
          <c:y val="4.7309397000958132E-2"/>
          <c:w val="0.88582883413496427"/>
          <c:h val="0.57435250064484822"/>
        </c:manualLayout>
      </c:layout>
      <c:barChart>
        <c:barDir val="col"/>
        <c:grouping val="clustered"/>
        <c:varyColors val="0"/>
        <c:ser>
          <c:idx val="0"/>
          <c:order val="0"/>
          <c:tx>
            <c:strRef>
              <c:f>Sheet1!$B$1</c:f>
              <c:strCache>
                <c:ptCount val="1"/>
                <c:pt idx="0">
                  <c:v>&lt;= 500 Pages</c:v>
                </c:pt>
              </c:strCache>
            </c:strRef>
          </c:tx>
          <c:spPr>
            <a:solidFill>
              <a:schemeClr val="accent1"/>
            </a:solidFill>
            <a:ln>
              <a:noFill/>
            </a:ln>
            <a:effectLst/>
          </c:spPr>
          <c:invertIfNegative val="0"/>
          <c:cat>
            <c:strRef>
              <c:f>Sheet1!$A$2:$A$3</c:f>
              <c:strCache>
                <c:ptCount val="2"/>
                <c:pt idx="0">
                  <c:v>&lt;=28days (Early Return)</c:v>
                </c:pt>
                <c:pt idx="1">
                  <c:v>&gt;28days (Late Return)</c:v>
                </c:pt>
              </c:strCache>
            </c:strRef>
          </c:cat>
          <c:val>
            <c:numRef>
              <c:f>Sheet1!$B$2:$B$3</c:f>
              <c:numCache>
                <c:formatCode>General</c:formatCode>
                <c:ptCount val="2"/>
                <c:pt idx="0">
                  <c:v>69</c:v>
                </c:pt>
                <c:pt idx="1">
                  <c:v>6</c:v>
                </c:pt>
              </c:numCache>
            </c:numRef>
          </c:val>
          <c:extLst>
            <c:ext xmlns:c16="http://schemas.microsoft.com/office/drawing/2014/chart" uri="{C3380CC4-5D6E-409C-BE32-E72D297353CC}">
              <c16:uniqueId val="{00000000-C0B8-4C99-A9E0-26A5B1723C63}"/>
            </c:ext>
          </c:extLst>
        </c:ser>
        <c:ser>
          <c:idx val="1"/>
          <c:order val="1"/>
          <c:tx>
            <c:strRef>
              <c:f>Sheet1!$C$1</c:f>
              <c:strCache>
                <c:ptCount val="1"/>
                <c:pt idx="0">
                  <c:v>&gt;500 Pages</c:v>
                </c:pt>
              </c:strCache>
            </c:strRef>
          </c:tx>
          <c:spPr>
            <a:solidFill>
              <a:schemeClr val="accent1">
                <a:lumMod val="75000"/>
              </a:schemeClr>
            </a:solidFill>
            <a:ln>
              <a:noFill/>
            </a:ln>
            <a:effectLst/>
          </c:spPr>
          <c:invertIfNegative val="0"/>
          <c:cat>
            <c:strRef>
              <c:f>Sheet1!$A$2:$A$3</c:f>
              <c:strCache>
                <c:ptCount val="2"/>
                <c:pt idx="0">
                  <c:v>&lt;=28days (Early Return)</c:v>
                </c:pt>
                <c:pt idx="1">
                  <c:v>&gt;28days (Late Return)</c:v>
                </c:pt>
              </c:strCache>
            </c:strRef>
          </c:cat>
          <c:val>
            <c:numRef>
              <c:f>Sheet1!$C$2:$C$3</c:f>
              <c:numCache>
                <c:formatCode>General</c:formatCode>
                <c:ptCount val="2"/>
                <c:pt idx="0">
                  <c:v>170</c:v>
                </c:pt>
                <c:pt idx="1">
                  <c:v>82</c:v>
                </c:pt>
              </c:numCache>
            </c:numRef>
          </c:val>
          <c:extLst>
            <c:ext xmlns:c16="http://schemas.microsoft.com/office/drawing/2014/chart" uri="{C3380CC4-5D6E-409C-BE32-E72D297353CC}">
              <c16:uniqueId val="{00000001-C0B8-4C99-A9E0-26A5B1723C63}"/>
            </c:ext>
          </c:extLst>
        </c:ser>
        <c:dLbls>
          <c:showLegendKey val="0"/>
          <c:showVal val="0"/>
          <c:showCatName val="0"/>
          <c:showSerName val="0"/>
          <c:showPercent val="0"/>
          <c:showBubbleSize val="0"/>
        </c:dLbls>
        <c:gapWidth val="219"/>
        <c:overlap val="-27"/>
        <c:axId val="1940078464"/>
        <c:axId val="1940079552"/>
      </c:barChart>
      <c:catAx>
        <c:axId val="194007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0079552"/>
        <c:crosses val="autoZero"/>
        <c:auto val="1"/>
        <c:lblAlgn val="ctr"/>
        <c:lblOffset val="100"/>
        <c:noMultiLvlLbl val="0"/>
      </c:catAx>
      <c:valAx>
        <c:axId val="1940079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0078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29904440697022E-2"/>
          <c:y val="4.6263345195729534E-2"/>
          <c:w val="0.94154019111860598"/>
          <c:h val="0.90747330960854089"/>
        </c:manualLayout>
      </c:layout>
      <c:barChart>
        <c:barDir val="bar"/>
        <c:grouping val="stacked"/>
        <c:varyColors val="0"/>
        <c:ser>
          <c:idx val="0"/>
          <c:order val="0"/>
          <c:spPr>
            <a:solidFill>
              <a:srgbClr val="06486E"/>
            </a:solidFill>
            <a:ln>
              <a:noFill/>
            </a:ln>
          </c:spPr>
          <c:invertIfNegative val="0"/>
          <c:val>
            <c:numRef>
              <c:f>Sheet1!$A$1:$E$1</c:f>
              <c:numCache>
                <c:formatCode>General</c:formatCode>
                <c:ptCount val="5"/>
                <c:pt idx="0">
                  <c:v>6.7140600315955767</c:v>
                </c:pt>
                <c:pt idx="1">
                  <c:v>18.327536463414329</c:v>
                </c:pt>
                <c:pt idx="2">
                  <c:v>9.0321841395762466</c:v>
                </c:pt>
                <c:pt idx="3">
                  <c:v>10.020326432066367</c:v>
                </c:pt>
                <c:pt idx="4">
                  <c:v>34.661474757425218</c:v>
                </c:pt>
              </c:numCache>
            </c:numRef>
          </c:val>
          <c:extLst>
            <c:ext xmlns:c16="http://schemas.microsoft.com/office/drawing/2014/chart" uri="{C3380CC4-5D6E-409C-BE32-E72D297353CC}">
              <c16:uniqueId val="{00000000-5428-409D-AEED-D8AFA0370210}"/>
            </c:ext>
          </c:extLst>
        </c:ser>
        <c:ser>
          <c:idx val="1"/>
          <c:order val="1"/>
          <c:spPr>
            <a:solidFill>
              <a:srgbClr val="BED5B4"/>
            </a:solidFill>
            <a:ln>
              <a:noFill/>
            </a:ln>
          </c:spPr>
          <c:invertIfNegative val="0"/>
          <c:val>
            <c:numRef>
              <c:f>Sheet1!$A$2:$E$2</c:f>
              <c:numCache>
                <c:formatCode>General</c:formatCode>
                <c:ptCount val="5"/>
                <c:pt idx="0">
                  <c:v>30.265538833810325</c:v>
                </c:pt>
                <c:pt idx="1">
                  <c:v>18.652062401991572</c:v>
                </c:pt>
                <c:pt idx="2">
                  <c:v>27.947414725829645</c:v>
                </c:pt>
                <c:pt idx="3">
                  <c:v>26.959272433339532</c:v>
                </c:pt>
                <c:pt idx="4">
                  <c:v>2.3181241079806849</c:v>
                </c:pt>
              </c:numCache>
            </c:numRef>
          </c:val>
          <c:extLst>
            <c:ext xmlns:c16="http://schemas.microsoft.com/office/drawing/2014/chart" uri="{C3380CC4-5D6E-409C-BE32-E72D297353CC}">
              <c16:uniqueId val="{00000001-5428-409D-AEED-D8AFA0370210}"/>
            </c:ext>
          </c:extLst>
        </c:ser>
        <c:dLbls>
          <c:showLegendKey val="0"/>
          <c:showVal val="0"/>
          <c:showCatName val="0"/>
          <c:showSerName val="0"/>
          <c:showPercent val="0"/>
          <c:showBubbleSize val="0"/>
        </c:dLbls>
        <c:gapWidth val="80"/>
        <c:overlap val="100"/>
        <c:axId val="1940082272"/>
        <c:axId val="1940072480"/>
      </c:barChart>
      <c:catAx>
        <c:axId val="1940082272"/>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940072480"/>
        <c:crosses val="min"/>
        <c:auto val="0"/>
        <c:lblAlgn val="ctr"/>
        <c:lblOffset val="100"/>
        <c:noMultiLvlLbl val="0"/>
      </c:catAx>
      <c:valAx>
        <c:axId val="1940072480"/>
        <c:scaling>
          <c:orientation val="minMax"/>
          <c:max val="36.979598865405897"/>
          <c:min val="0"/>
        </c:scaling>
        <c:delete val="1"/>
        <c:axPos val="t"/>
        <c:numFmt formatCode="General" sourceLinked="1"/>
        <c:majorTickMark val="out"/>
        <c:minorTickMark val="none"/>
        <c:tickLblPos val="nextTo"/>
        <c:crossAx val="1940082272"/>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62233375156838E-2"/>
          <c:y val="4.7619047619047616E-2"/>
          <c:w val="0.93475533249686327"/>
          <c:h val="0.90476190476190477"/>
        </c:manualLayout>
      </c:layout>
      <c:barChart>
        <c:barDir val="col"/>
        <c:grouping val="stacked"/>
        <c:varyColors val="0"/>
        <c:ser>
          <c:idx val="0"/>
          <c:order val="0"/>
          <c:spPr>
            <a:solidFill>
              <a:srgbClr val="06486E"/>
            </a:solidFill>
            <a:ln>
              <a:noFill/>
            </a:ln>
          </c:spPr>
          <c:invertIfNegative val="0"/>
          <c:val>
            <c:numRef>
              <c:f>Sheet1!$A$1:$B$1</c:f>
              <c:numCache>
                <c:formatCode>General</c:formatCode>
                <c:ptCount val="2"/>
                <c:pt idx="0">
                  <c:v>6.0306473151967213</c:v>
                </c:pt>
                <c:pt idx="1">
                  <c:v>26.003113692407354</c:v>
                </c:pt>
              </c:numCache>
            </c:numRef>
          </c:val>
          <c:extLst>
            <c:ext xmlns:c16="http://schemas.microsoft.com/office/drawing/2014/chart" uri="{C3380CC4-5D6E-409C-BE32-E72D297353CC}">
              <c16:uniqueId val="{00000000-75AB-41BD-B02D-923E3F84822F}"/>
            </c:ext>
          </c:extLst>
        </c:ser>
        <c:ser>
          <c:idx val="1"/>
          <c:order val="1"/>
          <c:spPr>
            <a:solidFill>
              <a:srgbClr val="BED5B4"/>
            </a:solidFill>
            <a:ln>
              <a:noFill/>
            </a:ln>
          </c:spPr>
          <c:invertIfNegative val="0"/>
          <c:val>
            <c:numRef>
              <c:f>Sheet1!$A$2:$B$2</c:f>
              <c:numCache>
                <c:formatCode>General</c:formatCode>
                <c:ptCount val="2"/>
                <c:pt idx="0">
                  <c:v>26.003113692407354</c:v>
                </c:pt>
                <c:pt idx="1">
                  <c:v>6.0306473151967133</c:v>
                </c:pt>
              </c:numCache>
            </c:numRef>
          </c:val>
          <c:extLst>
            <c:ext xmlns:c16="http://schemas.microsoft.com/office/drawing/2014/chart" uri="{C3380CC4-5D6E-409C-BE32-E72D297353CC}">
              <c16:uniqueId val="{00000001-75AB-41BD-B02D-923E3F84822F}"/>
            </c:ext>
          </c:extLst>
        </c:ser>
        <c:dLbls>
          <c:showLegendKey val="0"/>
          <c:showVal val="0"/>
          <c:showCatName val="0"/>
          <c:showSerName val="0"/>
          <c:showPercent val="0"/>
          <c:showBubbleSize val="0"/>
        </c:dLbls>
        <c:gapWidth val="80"/>
        <c:overlap val="100"/>
        <c:axId val="197624176"/>
        <c:axId val="197626896"/>
      </c:barChart>
      <c:catAx>
        <c:axId val="19762417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97626896"/>
        <c:crosses val="min"/>
        <c:auto val="0"/>
        <c:lblAlgn val="ctr"/>
        <c:lblOffset val="100"/>
        <c:noMultiLvlLbl val="0"/>
      </c:catAx>
      <c:valAx>
        <c:axId val="197626896"/>
        <c:scaling>
          <c:orientation val="minMax"/>
          <c:max val="32.033761007604078"/>
          <c:min val="0"/>
        </c:scaling>
        <c:delete val="1"/>
        <c:axPos val="l"/>
        <c:numFmt formatCode="General" sourceLinked="1"/>
        <c:majorTickMark val="out"/>
        <c:minorTickMark val="none"/>
        <c:tickLblPos val="nextTo"/>
        <c:crossAx val="197624176"/>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361391694725026E-2"/>
          <c:y val="0.08"/>
          <c:w val="0.88327721661054992"/>
          <c:h val="0.84"/>
        </c:manualLayout>
      </c:layout>
      <c:barChart>
        <c:barDir val="bar"/>
        <c:grouping val="stacked"/>
        <c:varyColors val="0"/>
        <c:ser>
          <c:idx val="0"/>
          <c:order val="0"/>
          <c:spPr>
            <a:solidFill>
              <a:srgbClr val="2F6869"/>
            </a:solidFill>
            <a:ln>
              <a:noFill/>
            </a:ln>
          </c:spPr>
          <c:invertIfNegative val="0"/>
          <c:val>
            <c:numRef>
              <c:f>Sheet1!$A$1:$C$1</c:f>
              <c:numCache>
                <c:formatCode>General</c:formatCode>
                <c:ptCount val="3"/>
                <c:pt idx="0">
                  <c:v>117.18832116788326</c:v>
                </c:pt>
                <c:pt idx="1">
                  <c:v>102</c:v>
                </c:pt>
                <c:pt idx="2">
                  <c:v>47</c:v>
                </c:pt>
              </c:numCache>
            </c:numRef>
          </c:val>
          <c:extLst>
            <c:ext xmlns:c16="http://schemas.microsoft.com/office/drawing/2014/chart" uri="{C3380CC4-5D6E-409C-BE32-E72D297353CC}">
              <c16:uniqueId val="{00000000-3DD4-4616-A2D8-C4D0935AC16B}"/>
            </c:ext>
          </c:extLst>
        </c:ser>
        <c:dLbls>
          <c:showLegendKey val="0"/>
          <c:showVal val="0"/>
          <c:showCatName val="0"/>
          <c:showSerName val="0"/>
          <c:showPercent val="0"/>
          <c:showBubbleSize val="0"/>
        </c:dLbls>
        <c:gapWidth val="80"/>
        <c:overlap val="100"/>
        <c:axId val="1602154640"/>
        <c:axId val="1602160080"/>
      </c:barChart>
      <c:catAx>
        <c:axId val="1602154640"/>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0080"/>
        <c:crosses val="min"/>
        <c:auto val="0"/>
        <c:lblAlgn val="ctr"/>
        <c:lblOffset val="100"/>
        <c:noMultiLvlLbl val="0"/>
      </c:catAx>
      <c:valAx>
        <c:axId val="1602160080"/>
        <c:scaling>
          <c:orientation val="minMax"/>
          <c:max val="117.18832116788326"/>
          <c:min val="0"/>
        </c:scaling>
        <c:delete val="1"/>
        <c:axPos val="t"/>
        <c:numFmt formatCode="General" sourceLinked="1"/>
        <c:majorTickMark val="out"/>
        <c:minorTickMark val="none"/>
        <c:tickLblPos val="nextTo"/>
        <c:crossAx val="160215464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142857142857143"/>
          <c:y val="0.11764705882352941"/>
          <c:w val="0.41650793650793649"/>
          <c:h val="0.76470588235294112"/>
        </c:manualLayout>
      </c:layout>
      <c:barChart>
        <c:barDir val="bar"/>
        <c:grouping val="stacked"/>
        <c:varyColors val="0"/>
        <c:ser>
          <c:idx val="0"/>
          <c:order val="0"/>
          <c:spPr>
            <a:solidFill>
              <a:srgbClr val="06486E"/>
            </a:solidFill>
            <a:ln>
              <a:noFill/>
            </a:ln>
          </c:spPr>
          <c:invertIfNegative val="0"/>
          <c:dLbls>
            <c:dLbl>
              <c:idx val="0"/>
              <c:layout>
                <c:manualLayout>
                  <c:x val="0"/>
                  <c:y val="1.1312217194570135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15DA-4C29-A5D9-FDCCA9881C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240</c:v>
                </c:pt>
              </c:numCache>
            </c:numRef>
          </c:val>
          <c:extLst>
            <c:ext xmlns:c16="http://schemas.microsoft.com/office/drawing/2014/chart" uri="{C3380CC4-5D6E-409C-BE32-E72D297353CC}">
              <c16:uniqueId val="{00000001-15DA-4C29-A5D9-FDCCA9881CD3}"/>
            </c:ext>
          </c:extLst>
        </c:ser>
        <c:dLbls>
          <c:showLegendKey val="0"/>
          <c:showVal val="0"/>
          <c:showCatName val="0"/>
          <c:showSerName val="0"/>
          <c:showPercent val="0"/>
          <c:showBubbleSize val="0"/>
        </c:dLbls>
        <c:gapWidth val="0"/>
        <c:overlap val="100"/>
        <c:axId val="1602155728"/>
        <c:axId val="1602167696"/>
      </c:barChart>
      <c:catAx>
        <c:axId val="1602155728"/>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7696"/>
        <c:crosses val="min"/>
        <c:auto val="0"/>
        <c:lblAlgn val="ctr"/>
        <c:lblOffset val="100"/>
        <c:noMultiLvlLbl val="0"/>
      </c:catAx>
      <c:valAx>
        <c:axId val="1602167696"/>
        <c:scaling>
          <c:orientation val="minMax"/>
          <c:max val="240"/>
          <c:min val="0"/>
        </c:scaling>
        <c:delete val="1"/>
        <c:axPos val="t"/>
        <c:numFmt formatCode="General" sourceLinked="1"/>
        <c:majorTickMark val="out"/>
        <c:minorTickMark val="none"/>
        <c:tickLblPos val="nextTo"/>
        <c:crossAx val="1602155728"/>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82678983833718"/>
          <c:y val="0.11764705882352941"/>
          <c:w val="0.30300230946882217"/>
          <c:h val="0.76470588235294112"/>
        </c:manualLayout>
      </c:layout>
      <c:barChart>
        <c:barDir val="bar"/>
        <c:grouping val="stacked"/>
        <c:varyColors val="0"/>
        <c:ser>
          <c:idx val="0"/>
          <c:order val="0"/>
          <c:spPr>
            <a:solidFill>
              <a:srgbClr val="06486E"/>
            </a:solidFill>
            <a:ln>
              <a:noFill/>
            </a:ln>
          </c:spPr>
          <c:invertIfNegative val="0"/>
          <c:dLbls>
            <c:dLbl>
              <c:idx val="0"/>
              <c:layout>
                <c:manualLayout>
                  <c:x val="0"/>
                  <c:y val="1.1312217194570135E-2"/>
                </c:manualLayout>
              </c:layout>
              <c:numFmt formatCode="#,##0;&quot;-&quot;#,##0" sourceLinked="0"/>
              <c:spPr>
                <a:noFill/>
                <a:ln>
                  <a:noFill/>
                </a:ln>
              </c:spPr>
              <c:txPr>
                <a:bodyPr wrap="none"/>
                <a:lstStyle/>
                <a:p>
                  <a:pPr>
                    <a:defRPr sz="1800" b="1"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0-E2B6-4B8D-80CD-1046AB12259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2000</c:v>
                </c:pt>
              </c:numCache>
            </c:numRef>
          </c:val>
          <c:extLst>
            <c:ext xmlns:c16="http://schemas.microsoft.com/office/drawing/2014/chart" uri="{C3380CC4-5D6E-409C-BE32-E72D297353CC}">
              <c16:uniqueId val="{00000001-E2B6-4B8D-80CD-1046AB12259B}"/>
            </c:ext>
          </c:extLst>
        </c:ser>
        <c:dLbls>
          <c:showLegendKey val="0"/>
          <c:showVal val="0"/>
          <c:showCatName val="0"/>
          <c:showSerName val="0"/>
          <c:showPercent val="0"/>
          <c:showBubbleSize val="0"/>
        </c:dLbls>
        <c:gapWidth val="0"/>
        <c:overlap val="100"/>
        <c:axId val="1602160624"/>
        <c:axId val="1602161712"/>
      </c:barChart>
      <c:catAx>
        <c:axId val="1602160624"/>
        <c:scaling>
          <c:orientation val="maxMin"/>
        </c:scaling>
        <c:delete val="0"/>
        <c:axPos val="l"/>
        <c:majorGridlines>
          <c:spPr>
            <a:ln>
              <a:noFill/>
            </a:ln>
          </c:spPr>
        </c:majorGridlines>
        <c:majorTickMark val="none"/>
        <c:minorTickMark val="none"/>
        <c:tickLblPos val="none"/>
        <c:spPr>
          <a:ln w="9525" cap="flat" algn="ctr">
            <a:solidFill>
              <a:schemeClr val="tx1"/>
            </a:solidFill>
            <a:prstDash val="solid"/>
          </a:ln>
        </c:spPr>
        <c:crossAx val="1602161712"/>
        <c:crosses val="min"/>
        <c:auto val="0"/>
        <c:lblAlgn val="ctr"/>
        <c:lblOffset val="100"/>
        <c:noMultiLvlLbl val="0"/>
      </c:catAx>
      <c:valAx>
        <c:axId val="1602161712"/>
        <c:scaling>
          <c:orientation val="minMax"/>
          <c:max val="2000"/>
          <c:min val="0"/>
        </c:scaling>
        <c:delete val="1"/>
        <c:axPos val="t"/>
        <c:numFmt formatCode="General" sourceLinked="1"/>
        <c:majorTickMark val="out"/>
        <c:minorTickMark val="none"/>
        <c:tickLblPos val="nextTo"/>
        <c:crossAx val="160216062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5936395759717315E-2"/>
          <c:y val="4.5936395759717315E-2"/>
          <c:w val="0.90812720848056538"/>
          <c:h val="0.90812720848056538"/>
        </c:manualLayout>
      </c:layout>
      <c:doughnutChart>
        <c:varyColors val="0"/>
        <c:ser>
          <c:idx val="0"/>
          <c:order val="0"/>
          <c:dPt>
            <c:idx val="0"/>
            <c:bubble3D val="0"/>
            <c:spPr>
              <a:solidFill>
                <a:schemeClr val="accent1"/>
              </a:solidFill>
              <a:ln>
                <a:noFill/>
              </a:ln>
            </c:spPr>
            <c:extLst>
              <c:ext xmlns:c16="http://schemas.microsoft.com/office/drawing/2014/chart" uri="{C3380CC4-5D6E-409C-BE32-E72D297353CC}">
                <c16:uniqueId val="{00000001-15B6-4DDB-AF53-CC01CA09A30B}"/>
              </c:ext>
            </c:extLst>
          </c:dPt>
          <c:dPt>
            <c:idx val="1"/>
            <c:bubble3D val="0"/>
            <c:spPr>
              <a:solidFill>
                <a:srgbClr val="2F6869"/>
              </a:solidFill>
              <a:ln>
                <a:noFill/>
              </a:ln>
            </c:spPr>
            <c:extLst>
              <c:ext xmlns:c16="http://schemas.microsoft.com/office/drawing/2014/chart" uri="{C3380CC4-5D6E-409C-BE32-E72D297353CC}">
                <c16:uniqueId val="{00000003-15B6-4DDB-AF53-CC01CA09A30B}"/>
              </c:ext>
            </c:extLst>
          </c:dPt>
          <c:dPt>
            <c:idx val="2"/>
            <c:bubble3D val="0"/>
            <c:spPr>
              <a:solidFill>
                <a:schemeClr val="hlink"/>
              </a:solidFill>
              <a:ln>
                <a:noFill/>
              </a:ln>
            </c:spPr>
            <c:extLst>
              <c:ext xmlns:c16="http://schemas.microsoft.com/office/drawing/2014/chart" uri="{C3380CC4-5D6E-409C-BE32-E72D297353CC}">
                <c16:uniqueId val="{00000005-15B6-4DDB-AF53-CC01CA09A30B}"/>
              </c:ext>
            </c:extLst>
          </c:dPt>
          <c:dPt>
            <c:idx val="3"/>
            <c:bubble3D val="0"/>
            <c:spPr>
              <a:solidFill>
                <a:srgbClr val="242424"/>
              </a:solidFill>
              <a:ln>
                <a:noFill/>
              </a:ln>
            </c:spPr>
            <c:extLst>
              <c:ext xmlns:c16="http://schemas.microsoft.com/office/drawing/2014/chart" uri="{C3380CC4-5D6E-409C-BE32-E72D297353CC}">
                <c16:uniqueId val="{00000007-15B6-4DDB-AF53-CC01CA09A30B}"/>
              </c:ext>
            </c:extLst>
          </c:dPt>
          <c:dPt>
            <c:idx val="4"/>
            <c:bubble3D val="0"/>
            <c:spPr>
              <a:solidFill>
                <a:schemeClr val="accent5"/>
              </a:solidFill>
              <a:ln>
                <a:noFill/>
              </a:ln>
            </c:spPr>
            <c:extLst>
              <c:ext xmlns:c16="http://schemas.microsoft.com/office/drawing/2014/chart" uri="{C3380CC4-5D6E-409C-BE32-E72D297353CC}">
                <c16:uniqueId val="{00000009-15B6-4DDB-AF53-CC01CA09A30B}"/>
              </c:ext>
            </c:extLst>
          </c:dPt>
          <c:val>
            <c:numRef>
              <c:f>Sheet1!$A$1:$A$5</c:f>
              <c:numCache>
                <c:formatCode>General</c:formatCode>
                <c:ptCount val="5"/>
                <c:pt idx="0">
                  <c:v>25.3</c:v>
                </c:pt>
                <c:pt idx="1">
                  <c:v>23.05</c:v>
                </c:pt>
                <c:pt idx="2">
                  <c:v>22.650000000000002</c:v>
                </c:pt>
                <c:pt idx="3">
                  <c:v>23.799999999999997</c:v>
                </c:pt>
                <c:pt idx="4">
                  <c:v>5.2</c:v>
                </c:pt>
              </c:numCache>
            </c:numRef>
          </c:val>
          <c:extLst>
            <c:ext xmlns:c16="http://schemas.microsoft.com/office/drawing/2014/chart" uri="{C3380CC4-5D6E-409C-BE32-E72D297353CC}">
              <c16:uniqueId val="{0000000A-15B6-4DDB-AF53-CC01CA09A30B}"/>
            </c:ext>
          </c:extLst>
        </c:ser>
        <c:dLbls>
          <c:showLegendKey val="0"/>
          <c:showVal val="0"/>
          <c:showCatName val="0"/>
          <c:showSerName val="0"/>
          <c:showPercent val="0"/>
          <c:showBubbleSize val="0"/>
          <c:showLeaderLines val="0"/>
        </c:dLbls>
        <c:firstSliceAng val="0"/>
        <c:holeSize val="50"/>
      </c:doughnutChart>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569444444444444E-2"/>
          <c:y val="8.7248322147651006E-2"/>
          <c:w val="0.95486111111111116"/>
          <c:h val="0.82550335570469802"/>
        </c:manualLayout>
      </c:layout>
      <c:barChart>
        <c:barDir val="col"/>
        <c:grouping val="stacked"/>
        <c:varyColors val="0"/>
        <c:ser>
          <c:idx val="0"/>
          <c:order val="0"/>
          <c:spPr>
            <a:noFill/>
            <a:ln>
              <a:noFill/>
            </a:ln>
          </c:spPr>
          <c:invertIfNegative val="0"/>
          <c:dPt>
            <c:idx val="0"/>
            <c:invertIfNegative val="0"/>
            <c:bubble3D val="0"/>
            <c:spPr>
              <a:solidFill>
                <a:srgbClr val="3A5B24"/>
              </a:solidFill>
              <a:ln>
                <a:noFill/>
              </a:ln>
            </c:spPr>
            <c:extLst>
              <c:ext xmlns:c16="http://schemas.microsoft.com/office/drawing/2014/chart" uri="{C3380CC4-5D6E-409C-BE32-E72D297353CC}">
                <c16:uniqueId val="{00000001-25B7-47B0-8BA8-99CE6EA8CE04}"/>
              </c:ext>
            </c:extLst>
          </c:dPt>
          <c:dPt>
            <c:idx val="3"/>
            <c:invertIfNegative val="0"/>
            <c:bubble3D val="0"/>
            <c:spPr>
              <a:solidFill>
                <a:srgbClr val="3A5B24"/>
              </a:solidFill>
              <a:ln>
                <a:noFill/>
              </a:ln>
            </c:spPr>
            <c:extLst>
              <c:ext xmlns:c16="http://schemas.microsoft.com/office/drawing/2014/chart" uri="{C3380CC4-5D6E-409C-BE32-E72D297353CC}">
                <c16:uniqueId val="{00000003-25B7-47B0-8BA8-99CE6EA8CE04}"/>
              </c:ext>
            </c:extLst>
          </c:dPt>
          <c:dLbls>
            <c:dLbl>
              <c:idx val="3"/>
              <c:layout>
                <c:manualLayout>
                  <c:x val="0"/>
                  <c:y val="-3.3557046979865771E-3"/>
                </c:manualLayout>
              </c:layout>
              <c:numFmt formatCode="#,##0;#,##0" sourceLinked="0"/>
              <c:spPr>
                <a:noFill/>
                <a:ln>
                  <a:noFill/>
                </a:ln>
              </c:spPr>
              <c:txPr>
                <a:bodyPr wrap="none"/>
                <a:lstStyle/>
                <a:p>
                  <a:pPr>
                    <a:defRPr sz="1100" kern="1200">
                      <a:solidFill>
                        <a:schemeClr val="bg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3-25B7-47B0-8BA8-99CE6EA8CE0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279.16853932584286</c:v>
                </c:pt>
                <c:pt idx="1">
                  <c:v>190.08426966292132</c:v>
                </c:pt>
                <c:pt idx="2">
                  <c:v>101</c:v>
                </c:pt>
                <c:pt idx="3">
                  <c:v>101</c:v>
                </c:pt>
              </c:numCache>
            </c:numRef>
          </c:val>
          <c:extLst>
            <c:ext xmlns:c16="http://schemas.microsoft.com/office/drawing/2014/chart" uri="{C3380CC4-5D6E-409C-BE32-E72D297353CC}">
              <c16:uniqueId val="{00000004-25B7-47B0-8BA8-99CE6EA8CE04}"/>
            </c:ext>
          </c:extLst>
        </c:ser>
        <c:ser>
          <c:idx val="1"/>
          <c:order val="1"/>
          <c:spPr>
            <a:solidFill>
              <a:srgbClr val="3A5B24"/>
            </a:solidFill>
            <a:ln>
              <a:noFill/>
            </a:ln>
          </c:spPr>
          <c:invertIfNegative val="0"/>
          <c:val>
            <c:numRef>
              <c:f>Sheet1!$A$2:$D$2</c:f>
              <c:numCache>
                <c:formatCode>General</c:formatCode>
                <c:ptCount val="4"/>
                <c:pt idx="1">
                  <c:v>89.084269662921542</c:v>
                </c:pt>
                <c:pt idx="2">
                  <c:v>89.084269662921315</c:v>
                </c:pt>
              </c:numCache>
            </c:numRef>
          </c:val>
          <c:extLst>
            <c:ext xmlns:c16="http://schemas.microsoft.com/office/drawing/2014/chart" uri="{C3380CC4-5D6E-409C-BE32-E72D297353CC}">
              <c16:uniqueId val="{00000005-25B7-47B0-8BA8-99CE6EA8CE04}"/>
            </c:ext>
          </c:extLst>
        </c:ser>
        <c:dLbls>
          <c:showLegendKey val="0"/>
          <c:showVal val="0"/>
          <c:showCatName val="0"/>
          <c:showSerName val="0"/>
          <c:showPercent val="0"/>
          <c:showBubbleSize val="0"/>
        </c:dLbls>
        <c:gapWidth val="80"/>
        <c:overlap val="100"/>
        <c:axId val="1602162256"/>
        <c:axId val="1602158992"/>
      </c:barChart>
      <c:catAx>
        <c:axId val="160216225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602158992"/>
        <c:crosses val="min"/>
        <c:auto val="0"/>
        <c:lblAlgn val="ctr"/>
        <c:lblOffset val="100"/>
        <c:noMultiLvlLbl val="0"/>
      </c:catAx>
      <c:valAx>
        <c:axId val="1602158992"/>
        <c:scaling>
          <c:orientation val="minMax"/>
          <c:max val="279.16853932584286"/>
          <c:min val="0"/>
        </c:scaling>
        <c:delete val="1"/>
        <c:axPos val="l"/>
        <c:numFmt formatCode="General" sourceLinked="1"/>
        <c:majorTickMark val="out"/>
        <c:minorTickMark val="none"/>
        <c:tickLblPos val="nextTo"/>
        <c:crossAx val="1602162256"/>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r>
              <a:rPr lang="en-US" sz="1050" b="1">
                <a:solidFill>
                  <a:schemeClr val="bg1"/>
                </a:solidFill>
              </a:rPr>
              <a:t>Distribution of Customers by Gender and Books Return Period</a:t>
            </a:r>
          </a:p>
        </c:rich>
      </c:tx>
      <c:layout/>
      <c:overlay val="0"/>
      <c:spPr>
        <a:solidFill>
          <a:srgbClr val="595959"/>
        </a:solidFill>
        <a:ln>
          <a:noFill/>
        </a:ln>
        <a:effectLst/>
      </c:spPr>
      <c:txPr>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628</c:v>
                </c:pt>
                <c:pt idx="1">
                  <c:v>70</c:v>
                </c:pt>
              </c:numCache>
            </c:numRef>
          </c:val>
          <c:extLst>
            <c:ext xmlns:c16="http://schemas.microsoft.com/office/drawing/2014/chart" uri="{C3380CC4-5D6E-409C-BE32-E72D297353CC}">
              <c16:uniqueId val="{00000000-9219-43B0-9DC0-FB6F89BF2132}"/>
            </c:ext>
          </c:extLst>
        </c:ser>
        <c:ser>
          <c:idx val="1"/>
          <c:order val="1"/>
          <c:tx>
            <c:strRef>
              <c:f>Sheet1!$C$1</c:f>
              <c:strCache>
                <c:ptCount val="1"/>
                <c:pt idx="0">
                  <c:v>Female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622</c:v>
                </c:pt>
                <c:pt idx="1">
                  <c:v>60</c:v>
                </c:pt>
              </c:numCache>
            </c:numRef>
          </c:val>
          <c:extLst>
            <c:ext xmlns:c16="http://schemas.microsoft.com/office/drawing/2014/chart" uri="{C3380CC4-5D6E-409C-BE32-E72D297353CC}">
              <c16:uniqueId val="{00000001-9219-43B0-9DC0-FB6F89BF2132}"/>
            </c:ext>
          </c:extLst>
        </c:ser>
        <c:ser>
          <c:idx val="2"/>
          <c:order val="2"/>
          <c:tx>
            <c:strRef>
              <c:f>Sheet1!$D$1</c:f>
              <c:strCache>
                <c:ptCount val="1"/>
                <c:pt idx="0">
                  <c:v>Undefined</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68</c:v>
                </c:pt>
                <c:pt idx="1">
                  <c:v>2</c:v>
                </c:pt>
              </c:numCache>
            </c:numRef>
          </c:val>
          <c:extLst>
            <c:ext xmlns:c16="http://schemas.microsoft.com/office/drawing/2014/chart" uri="{C3380CC4-5D6E-409C-BE32-E72D297353CC}">
              <c16:uniqueId val="{00000002-9219-43B0-9DC0-FB6F89BF2132}"/>
            </c:ext>
          </c:extLst>
        </c:ser>
        <c:dLbls>
          <c:dLblPos val="outEnd"/>
          <c:showLegendKey val="0"/>
          <c:showVal val="1"/>
          <c:showCatName val="0"/>
          <c:showSerName val="0"/>
          <c:showPercent val="0"/>
          <c:showBubbleSize val="0"/>
        </c:dLbls>
        <c:gapWidth val="219"/>
        <c:overlap val="-27"/>
        <c:axId val="1602167152"/>
        <c:axId val="1602164976"/>
      </c:barChart>
      <c:catAx>
        <c:axId val="160216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4976"/>
        <c:crosses val="autoZero"/>
        <c:auto val="1"/>
        <c:lblAlgn val="ctr"/>
        <c:lblOffset val="100"/>
        <c:noMultiLvlLbl val="0"/>
      </c:catAx>
      <c:valAx>
        <c:axId val="160216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71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569444444444444E-2"/>
          <c:y val="8.2802547770700632E-2"/>
          <c:w val="0.95486111111111116"/>
          <c:h val="0.83439490445859876"/>
        </c:manualLayout>
      </c:layout>
      <c:barChart>
        <c:barDir val="col"/>
        <c:grouping val="stacked"/>
        <c:varyColors val="0"/>
        <c:ser>
          <c:idx val="0"/>
          <c:order val="0"/>
          <c:spPr>
            <a:noFill/>
            <a:ln>
              <a:noFill/>
            </a:ln>
          </c:spPr>
          <c:invertIfNegative val="0"/>
          <c:dPt>
            <c:idx val="0"/>
            <c:invertIfNegative val="0"/>
            <c:bubble3D val="0"/>
            <c:spPr>
              <a:solidFill>
                <a:srgbClr val="3A5B24"/>
              </a:solidFill>
              <a:ln>
                <a:noFill/>
              </a:ln>
            </c:spPr>
            <c:extLst>
              <c:ext xmlns:c16="http://schemas.microsoft.com/office/drawing/2014/chart" uri="{C3380CC4-5D6E-409C-BE32-E72D297353CC}">
                <c16:uniqueId val="{00000001-F01B-4E4E-BDC6-F77F68DFDF26}"/>
              </c:ext>
            </c:extLst>
          </c:dPt>
          <c:dPt>
            <c:idx val="4"/>
            <c:invertIfNegative val="0"/>
            <c:bubble3D val="0"/>
            <c:spPr>
              <a:solidFill>
                <a:srgbClr val="3A5B24"/>
              </a:solidFill>
              <a:ln>
                <a:noFill/>
              </a:ln>
            </c:spPr>
            <c:extLst>
              <c:ext xmlns:c16="http://schemas.microsoft.com/office/drawing/2014/chart" uri="{C3380CC4-5D6E-409C-BE32-E72D297353CC}">
                <c16:uniqueId val="{00000003-F01B-4E4E-BDC6-F77F68DFDF26}"/>
              </c:ext>
            </c:extLst>
          </c:dPt>
          <c:dLbls>
            <c:dLbl>
              <c:idx val="4"/>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3-F01B-4E4E-BDC6-F77F68DFDF2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1984.104166666667</c:v>
                </c:pt>
                <c:pt idx="1">
                  <c:v>1462.104166666667</c:v>
                </c:pt>
                <c:pt idx="2">
                  <c:v>932</c:v>
                </c:pt>
                <c:pt idx="3">
                  <c:v>413</c:v>
                </c:pt>
                <c:pt idx="4">
                  <c:v>413</c:v>
                </c:pt>
              </c:numCache>
            </c:numRef>
          </c:val>
          <c:extLst>
            <c:ext xmlns:c16="http://schemas.microsoft.com/office/drawing/2014/chart" uri="{C3380CC4-5D6E-409C-BE32-E72D297353CC}">
              <c16:uniqueId val="{00000004-F01B-4E4E-BDC6-F77F68DFDF26}"/>
            </c:ext>
          </c:extLst>
        </c:ser>
        <c:ser>
          <c:idx val="1"/>
          <c:order val="1"/>
          <c:spPr>
            <a:solidFill>
              <a:srgbClr val="3A5B24"/>
            </a:solidFill>
            <a:ln>
              <a:noFill/>
            </a:ln>
          </c:spPr>
          <c:invertIfNegative val="0"/>
          <c:dLbls>
            <c:dLbl>
              <c:idx val="1"/>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5-F01B-4E4E-BDC6-F77F68DFDF26}"/>
                </c:ext>
              </c:extLst>
            </c:dLbl>
            <c:dLbl>
              <c:idx val="3"/>
              <c:layout>
                <c:manualLayout>
                  <c:x val="0"/>
                  <c:y val="-3.1847133757961785E-3"/>
                </c:manualLayout>
              </c:layout>
              <c:numFmt formatCode="#,##0;#,##0" sourceLinked="0"/>
              <c:spPr>
                <a:noFill/>
                <a:ln>
                  <a:noFill/>
                </a:ln>
              </c:spPr>
              <c:txPr>
                <a:bodyPr wrap="none"/>
                <a:lstStyle/>
                <a:p>
                  <a:pPr>
                    <a:defRPr sz="1100" kern="1200">
                      <a:solidFill>
                        <a:schemeClr val="bg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ext>
                <c:ext xmlns:c16="http://schemas.microsoft.com/office/drawing/2014/chart" uri="{C3380CC4-5D6E-409C-BE32-E72D297353CC}">
                  <c16:uniqueId val="{00000006-F01B-4E4E-BDC6-F77F68DFDF2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1">
                  <c:v>522</c:v>
                </c:pt>
                <c:pt idx="2">
                  <c:v>530.10416666666697</c:v>
                </c:pt>
                <c:pt idx="3">
                  <c:v>519</c:v>
                </c:pt>
              </c:numCache>
            </c:numRef>
          </c:val>
          <c:extLst>
            <c:ext xmlns:c16="http://schemas.microsoft.com/office/drawing/2014/chart" uri="{C3380CC4-5D6E-409C-BE32-E72D297353CC}">
              <c16:uniqueId val="{00000007-F01B-4E4E-BDC6-F77F68DFDF26}"/>
            </c:ext>
          </c:extLst>
        </c:ser>
        <c:dLbls>
          <c:showLegendKey val="0"/>
          <c:showVal val="0"/>
          <c:showCatName val="0"/>
          <c:showSerName val="0"/>
          <c:showPercent val="0"/>
          <c:showBubbleSize val="0"/>
        </c:dLbls>
        <c:gapWidth val="80"/>
        <c:overlap val="100"/>
        <c:axId val="1602161168"/>
        <c:axId val="1602162800"/>
      </c:barChart>
      <c:catAx>
        <c:axId val="1602161168"/>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602162800"/>
        <c:crosses val="min"/>
        <c:auto val="0"/>
        <c:lblAlgn val="ctr"/>
        <c:lblOffset val="100"/>
        <c:noMultiLvlLbl val="0"/>
      </c:catAx>
      <c:valAx>
        <c:axId val="1602162800"/>
        <c:scaling>
          <c:orientation val="minMax"/>
          <c:max val="1984.104166666667"/>
          <c:min val="0"/>
        </c:scaling>
        <c:delete val="1"/>
        <c:axPos val="l"/>
        <c:numFmt formatCode="General" sourceLinked="1"/>
        <c:majorTickMark val="out"/>
        <c:minorTickMark val="none"/>
        <c:tickLblPos val="nextTo"/>
        <c:crossAx val="1602161168"/>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r>
              <a:rPr lang="en-US" sz="1050" b="1" dirty="0">
                <a:solidFill>
                  <a:schemeClr val="bg1"/>
                </a:solidFill>
              </a:rPr>
              <a:t>Distribution of Customers by </a:t>
            </a:r>
            <a:endParaRPr lang="en-US" sz="1050" b="1" dirty="0" smtClean="0">
              <a:solidFill>
                <a:schemeClr val="bg1"/>
              </a:solidFill>
            </a:endParaRPr>
          </a:p>
          <a:p>
            <a:pPr algn="ctr" rtl="0">
              <a:defRPr sz="1050" b="1">
                <a:solidFill>
                  <a:schemeClr val="bg1"/>
                </a:solidFill>
              </a:defRPr>
            </a:pPr>
            <a:r>
              <a:rPr lang="en-US" sz="1050" b="1" dirty="0" smtClean="0">
                <a:solidFill>
                  <a:schemeClr val="bg1"/>
                </a:solidFill>
              </a:rPr>
              <a:t>Age Range and </a:t>
            </a:r>
            <a:r>
              <a:rPr lang="en-US" sz="1050" b="1" dirty="0">
                <a:solidFill>
                  <a:schemeClr val="bg1"/>
                </a:solidFill>
              </a:rPr>
              <a:t>Books Return Period</a:t>
            </a:r>
          </a:p>
        </c:rich>
      </c:tx>
      <c:layout>
        <c:manualLayout>
          <c:xMode val="edge"/>
          <c:yMode val="edge"/>
          <c:x val="0.12147308514630435"/>
          <c:y val="2.0604412318626416E-2"/>
        </c:manualLayout>
      </c:layout>
      <c:overlay val="0"/>
      <c:spPr>
        <a:solidFill>
          <a:srgbClr val="595959"/>
        </a:solidFill>
        <a:ln>
          <a:noFill/>
        </a:ln>
        <a:effectLst/>
      </c:spPr>
      <c:txPr>
        <a:bodyPr rot="0" spcFirstLastPara="1" vertOverflow="ellipsis" vert="horz" wrap="square" anchor="ctr" anchorCtr="1"/>
        <a:lstStyle/>
        <a:p>
          <a:pPr algn="ctr" rtl="0">
            <a:defRPr sz="1050" b="1" i="0" u="none" strike="noStrike" kern="1200" spc="0" baseline="0">
              <a:solidFill>
                <a:schemeClr val="bg1"/>
              </a:solidFill>
              <a:latin typeface="Corbel" panose="020B0503020204020204" pitchFamily="34" charset="0"/>
              <a:ea typeface="+mn-ea"/>
              <a:cs typeface="+mn-cs"/>
            </a:defRPr>
          </a:pPr>
          <a:endParaRPr lang="en-US"/>
        </a:p>
      </c:txPr>
    </c:title>
    <c:autoTitleDeleted val="0"/>
    <c:plotArea>
      <c:layout>
        <c:manualLayout>
          <c:layoutTarget val="inner"/>
          <c:xMode val="edge"/>
          <c:yMode val="edge"/>
          <c:x val="0.14377972116011339"/>
          <c:y val="0.16134282362109298"/>
          <c:w val="0.83272890047632475"/>
          <c:h val="0.71817111775151243"/>
        </c:manualLayout>
      </c:layout>
      <c:barChart>
        <c:barDir val="col"/>
        <c:grouping val="clustered"/>
        <c:varyColors val="0"/>
        <c:ser>
          <c:idx val="0"/>
          <c:order val="0"/>
          <c:tx>
            <c:strRef>
              <c:f>Sheet1!$B$1</c:f>
              <c:strCache>
                <c:ptCount val="1"/>
                <c:pt idx="0">
                  <c:v>&lt;30 Years</c:v>
                </c:pt>
              </c:strCache>
            </c:strRef>
          </c:tx>
          <c:spPr>
            <a:solidFill>
              <a:schemeClr val="accent6">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Sheet1!$B$2:$B$3</c:f>
              <c:numCache>
                <c:formatCode>General</c:formatCode>
                <c:ptCount val="2"/>
                <c:pt idx="0">
                  <c:v>392</c:v>
                </c:pt>
                <c:pt idx="1">
                  <c:v>41</c:v>
                </c:pt>
              </c:numCache>
            </c:numRef>
          </c:val>
          <c:extLst>
            <c:ext xmlns:c16="http://schemas.microsoft.com/office/drawing/2014/chart" uri="{C3380CC4-5D6E-409C-BE32-E72D297353CC}">
              <c16:uniqueId val="{00000000-2F99-4A28-B598-9836DD6DF563}"/>
            </c:ext>
          </c:extLst>
        </c:ser>
        <c:ser>
          <c:idx val="1"/>
          <c:order val="1"/>
          <c:tx>
            <c:strRef>
              <c:f>Sheet1!$C$1</c:f>
              <c:strCache>
                <c:ptCount val="1"/>
                <c:pt idx="0">
                  <c:v>30-50 Years</c:v>
                </c:pt>
              </c:strCache>
            </c:strRef>
          </c:tx>
          <c:spPr>
            <a:solidFill>
              <a:schemeClr val="accent6">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Sheet1!$C$2:$C$3</c:f>
              <c:numCache>
                <c:formatCode>General</c:formatCode>
                <c:ptCount val="2"/>
                <c:pt idx="0">
                  <c:v>397</c:v>
                </c:pt>
                <c:pt idx="1">
                  <c:v>35</c:v>
                </c:pt>
              </c:numCache>
            </c:numRef>
          </c:val>
          <c:extLst>
            <c:ext xmlns:c16="http://schemas.microsoft.com/office/drawing/2014/chart" uri="{C3380CC4-5D6E-409C-BE32-E72D297353CC}">
              <c16:uniqueId val="{00000001-2F99-4A28-B598-9836DD6DF563}"/>
            </c:ext>
          </c:extLst>
        </c:ser>
        <c:ser>
          <c:idx val="2"/>
          <c:order val="2"/>
          <c:tx>
            <c:strRef>
              <c:f>Sheet1!$D$1</c:f>
              <c:strCache>
                <c:ptCount val="1"/>
                <c:pt idx="0">
                  <c:v>&gt; 50 Years</c:v>
                </c:pt>
              </c:strCache>
            </c:strRef>
          </c:tx>
          <c:spPr>
            <a:solidFill>
              <a:schemeClr val="accent6">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Sheet1!$D$2:$D$3</c:f>
              <c:numCache>
                <c:formatCode>General</c:formatCode>
                <c:ptCount val="2"/>
                <c:pt idx="0">
                  <c:v>335</c:v>
                </c:pt>
                <c:pt idx="1">
                  <c:v>42</c:v>
                </c:pt>
              </c:numCache>
            </c:numRef>
          </c:val>
          <c:extLst>
            <c:ext xmlns:c16="http://schemas.microsoft.com/office/drawing/2014/chart" uri="{C3380CC4-5D6E-409C-BE32-E72D297353CC}">
              <c16:uniqueId val="{00000002-2F99-4A28-B598-9836DD6DF563}"/>
            </c:ext>
          </c:extLst>
        </c:ser>
        <c:ser>
          <c:idx val="3"/>
          <c:order val="3"/>
          <c:tx>
            <c:strRef>
              <c:f>Sheet1!$E$1</c:f>
              <c:strCache>
                <c:ptCount val="1"/>
                <c:pt idx="0">
                  <c:v>Undefined</c:v>
                </c:pt>
              </c:strCache>
            </c:strRef>
          </c:tx>
          <c:spPr>
            <a:solidFill>
              <a:schemeClr val="accent6">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&lt;=28days (Early Return)</c:v>
                </c:pt>
                <c:pt idx="1">
                  <c:v>&gt;28days (Late Return)</c:v>
                </c:pt>
              </c:strCache>
            </c:strRef>
          </c:cat>
          <c:val>
            <c:numRef>
              <c:f>Sheet1!$E$2:$E$3</c:f>
              <c:numCache>
                <c:formatCode>General</c:formatCode>
                <c:ptCount val="2"/>
                <c:pt idx="0">
                  <c:v>194</c:v>
                </c:pt>
                <c:pt idx="1">
                  <c:v>14</c:v>
                </c:pt>
              </c:numCache>
            </c:numRef>
          </c:val>
          <c:extLst>
            <c:ext xmlns:c16="http://schemas.microsoft.com/office/drawing/2014/chart" uri="{C3380CC4-5D6E-409C-BE32-E72D297353CC}">
              <c16:uniqueId val="{00000003-2F99-4A28-B598-9836DD6DF563}"/>
            </c:ext>
          </c:extLst>
        </c:ser>
        <c:dLbls>
          <c:dLblPos val="outEnd"/>
          <c:showLegendKey val="0"/>
          <c:showVal val="1"/>
          <c:showCatName val="0"/>
          <c:showSerName val="0"/>
          <c:showPercent val="0"/>
          <c:showBubbleSize val="0"/>
        </c:dLbls>
        <c:gapWidth val="219"/>
        <c:overlap val="-27"/>
        <c:axId val="1602163344"/>
        <c:axId val="1602156816"/>
      </c:barChart>
      <c:catAx>
        <c:axId val="160216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56816"/>
        <c:crosses val="autoZero"/>
        <c:auto val="1"/>
        <c:lblAlgn val="ctr"/>
        <c:lblOffset val="100"/>
        <c:noMultiLvlLbl val="0"/>
      </c:catAx>
      <c:valAx>
        <c:axId val="16021568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02163344"/>
        <c:crosses val="autoZero"/>
        <c:crossBetween val="between"/>
      </c:valAx>
      <c:spPr>
        <a:noFill/>
        <a:ln>
          <a:noFill/>
        </a:ln>
        <a:effectLst/>
      </c:spPr>
    </c:plotArea>
    <c:legend>
      <c:legendPos val="r"/>
      <c:layout>
        <c:manualLayout>
          <c:xMode val="edge"/>
          <c:yMode val="edge"/>
          <c:x val="0.61815573720269013"/>
          <c:y val="2.1732517413026797E-2"/>
          <c:w val="0.34660719525196698"/>
          <c:h val="0.2650506173617320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legend>
    <c:plotVisOnly val="1"/>
    <c:dispBlanksAs val="gap"/>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B15BE-06DF-48A8-831B-E8B537469839}"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61977-2ABF-48CA-B862-4835CB33917C}" type="slidenum">
              <a:rPr lang="en-US" smtClean="0"/>
              <a:t>‹#›</a:t>
            </a:fld>
            <a:endParaRPr lang="en-US"/>
          </a:p>
        </p:txBody>
      </p:sp>
    </p:spTree>
    <p:extLst>
      <p:ext uri="{BB962C8B-B14F-4D97-AF65-F5344CB8AC3E}">
        <p14:creationId xmlns:p14="http://schemas.microsoft.com/office/powerpoint/2010/main" val="296715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90547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83720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4854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9679A-5BAB-426D-A7FE-68F3C2ED4E4E}"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75730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59679A-5BAB-426D-A7FE-68F3C2ED4E4E}"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26356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59679A-5BAB-426D-A7FE-68F3C2ED4E4E}"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98618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59679A-5BAB-426D-A7FE-68F3C2ED4E4E}"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279810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59679A-5BAB-426D-A7FE-68F3C2ED4E4E}"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27104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9679A-5BAB-426D-A7FE-68F3C2ED4E4E}"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427833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9679A-5BAB-426D-A7FE-68F3C2ED4E4E}"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376652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9679A-5BAB-426D-A7FE-68F3C2ED4E4E}"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527AD-57D1-464D-9E0A-67E38AE45A21}" type="slidenum">
              <a:rPr lang="en-US" smtClean="0"/>
              <a:t>‹#›</a:t>
            </a:fld>
            <a:endParaRPr lang="en-US"/>
          </a:p>
        </p:txBody>
      </p:sp>
    </p:spTree>
    <p:extLst>
      <p:ext uri="{BB962C8B-B14F-4D97-AF65-F5344CB8AC3E}">
        <p14:creationId xmlns:p14="http://schemas.microsoft.com/office/powerpoint/2010/main" val="104310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14"/>
            </p:custDataLst>
            <p:extLst>
              <p:ext uri="{D42A27DB-BD31-4B8C-83A1-F6EECF244321}">
                <p14:modId xmlns:p14="http://schemas.microsoft.com/office/powerpoint/2010/main" val="173070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4" name="think-cell Slide" r:id="rId15" imgW="444" imgH="443" progId="TCLayout.ActiveDocument.1">
                  <p:embed/>
                </p:oleObj>
              </mc:Choice>
              <mc:Fallback>
                <p:oleObj name="think-cell Slide" r:id="rId15" imgW="444" imgH="443"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9679A-5BAB-426D-A7FE-68F3C2ED4E4E}" type="datetimeFigureOut">
              <a:rPr lang="en-US" smtClean="0"/>
              <a:t>9/17/2021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527AD-57D1-464D-9E0A-67E38AE45A21}" type="slidenum">
              <a:rPr lang="en-US" smtClean="0"/>
              <a:t>‹#›</a:t>
            </a:fld>
            <a:endParaRPr lang="en-US"/>
          </a:p>
        </p:txBody>
      </p:sp>
    </p:spTree>
    <p:extLst>
      <p:ext uri="{BB962C8B-B14F-4D97-AF65-F5344CB8AC3E}">
        <p14:creationId xmlns:p14="http://schemas.microsoft.com/office/powerpoint/2010/main" val="1505245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chart" Target="../charts/chart1.xml"/><Relationship Id="rId68" Type="http://schemas.openxmlformats.org/officeDocument/2006/relationships/image" Target="../media/image7.png"/><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image" Target="../media/image5.png"/><Relationship Id="rId74" Type="http://schemas.openxmlformats.org/officeDocument/2006/relationships/chart" Target="../charts/chart9.xml"/><Relationship Id="rId5" Type="http://schemas.openxmlformats.org/officeDocument/2006/relationships/tags" Target="../tags/tag7.xml"/><Relationship Id="rId61" Type="http://schemas.openxmlformats.org/officeDocument/2006/relationships/oleObject" Target="../embeddings/oleObject3.bin"/><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chart" Target="../charts/chart2.xml"/><Relationship Id="rId69" Type="http://schemas.openxmlformats.org/officeDocument/2006/relationships/chart" Target="../charts/chart4.xml"/><Relationship Id="rId8" Type="http://schemas.openxmlformats.org/officeDocument/2006/relationships/tags" Target="../tags/tag10.xml"/><Relationship Id="rId51" Type="http://schemas.openxmlformats.org/officeDocument/2006/relationships/tags" Target="../tags/tag53.xml"/><Relationship Id="rId72" Type="http://schemas.openxmlformats.org/officeDocument/2006/relationships/chart" Target="../charts/chart7.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slideLayout" Target="../slideLayouts/slideLayout2.xml"/><Relationship Id="rId67" Type="http://schemas.openxmlformats.org/officeDocument/2006/relationships/image" Target="../media/image6.png"/><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image" Target="../media/image1.emf"/><Relationship Id="rId70" Type="http://schemas.openxmlformats.org/officeDocument/2006/relationships/chart" Target="../charts/chart5.xml"/><Relationship Id="rId1" Type="http://schemas.openxmlformats.org/officeDocument/2006/relationships/vmlDrawing" Target="../drawings/vmlDrawing3.v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image" Target="../media/image4.png"/><Relationship Id="rId65" Type="http://schemas.openxmlformats.org/officeDocument/2006/relationships/chart" Target="../charts/chart3.xml"/><Relationship Id="rId73" Type="http://schemas.openxmlformats.org/officeDocument/2006/relationships/chart" Target="../charts/chart8.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 Id="rId7" Type="http://schemas.openxmlformats.org/officeDocument/2006/relationships/tags" Target="../tags/tag9.xml"/><Relationship Id="rId71" Type="http://schemas.openxmlformats.org/officeDocument/2006/relationships/chart" Target="../charts/chart6.xml"/></Relationships>
</file>

<file path=ppt/slides/_rels/slide3.xml.rels><?xml version="1.0" encoding="UTF-8" standalone="yes"?>
<Relationships xmlns="http://schemas.openxmlformats.org/package/2006/relationships"><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9" Type="http://schemas.openxmlformats.org/officeDocument/2006/relationships/tags" Target="../tags/tag98.xml"/><Relationship Id="rId21" Type="http://schemas.openxmlformats.org/officeDocument/2006/relationships/tags" Target="../tags/tag80.xml"/><Relationship Id="rId34" Type="http://schemas.openxmlformats.org/officeDocument/2006/relationships/tags" Target="../tags/tag93.xml"/><Relationship Id="rId42" Type="http://schemas.openxmlformats.org/officeDocument/2006/relationships/tags" Target="../tags/tag101.xml"/><Relationship Id="rId47" Type="http://schemas.openxmlformats.org/officeDocument/2006/relationships/tags" Target="../tags/tag106.xml"/><Relationship Id="rId50" Type="http://schemas.openxmlformats.org/officeDocument/2006/relationships/oleObject" Target="../embeddings/oleObject4.bin"/><Relationship Id="rId55" Type="http://schemas.openxmlformats.org/officeDocument/2006/relationships/chart" Target="../charts/chart13.xml"/><Relationship Id="rId7" Type="http://schemas.openxmlformats.org/officeDocument/2006/relationships/tags" Target="../tags/tag66.xml"/><Relationship Id="rId2" Type="http://schemas.openxmlformats.org/officeDocument/2006/relationships/tags" Target="../tags/tag61.xml"/><Relationship Id="rId16" Type="http://schemas.openxmlformats.org/officeDocument/2006/relationships/tags" Target="../tags/tag75.xml"/><Relationship Id="rId29" Type="http://schemas.openxmlformats.org/officeDocument/2006/relationships/tags" Target="../tags/tag88.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tags" Target="../tags/tag91.xml"/><Relationship Id="rId37" Type="http://schemas.openxmlformats.org/officeDocument/2006/relationships/tags" Target="../tags/tag96.xml"/><Relationship Id="rId40" Type="http://schemas.openxmlformats.org/officeDocument/2006/relationships/tags" Target="../tags/tag99.xml"/><Relationship Id="rId45" Type="http://schemas.openxmlformats.org/officeDocument/2006/relationships/tags" Target="../tags/tag104.xml"/><Relationship Id="rId53" Type="http://schemas.openxmlformats.org/officeDocument/2006/relationships/chart" Target="../charts/chart11.xml"/><Relationship Id="rId5" Type="http://schemas.openxmlformats.org/officeDocument/2006/relationships/tags" Target="../tags/tag64.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tags" Target="../tags/tag90.xml"/><Relationship Id="rId44" Type="http://schemas.openxmlformats.org/officeDocument/2006/relationships/tags" Target="../tags/tag103.xml"/><Relationship Id="rId52" Type="http://schemas.openxmlformats.org/officeDocument/2006/relationships/chart" Target="../charts/chart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tags" Target="../tags/tag94.xml"/><Relationship Id="rId43" Type="http://schemas.openxmlformats.org/officeDocument/2006/relationships/tags" Target="../tags/tag102.xml"/><Relationship Id="rId48" Type="http://schemas.openxmlformats.org/officeDocument/2006/relationships/slideLayout" Target="../slideLayouts/slideLayout2.xml"/><Relationship Id="rId8" Type="http://schemas.openxmlformats.org/officeDocument/2006/relationships/tags" Target="../tags/tag67.xml"/><Relationship Id="rId51" Type="http://schemas.openxmlformats.org/officeDocument/2006/relationships/image" Target="../media/image1.emf"/><Relationship Id="rId3" Type="http://schemas.openxmlformats.org/officeDocument/2006/relationships/tags" Target="../tags/tag62.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46" Type="http://schemas.openxmlformats.org/officeDocument/2006/relationships/tags" Target="../tags/tag105.xml"/><Relationship Id="rId20" Type="http://schemas.openxmlformats.org/officeDocument/2006/relationships/tags" Target="../tags/tag79.xml"/><Relationship Id="rId41" Type="http://schemas.openxmlformats.org/officeDocument/2006/relationships/tags" Target="../tags/tag100.xml"/><Relationship Id="rId54" Type="http://schemas.openxmlformats.org/officeDocument/2006/relationships/chart" Target="../charts/chart12.xml"/><Relationship Id="rId1" Type="http://schemas.openxmlformats.org/officeDocument/2006/relationships/vmlDrawing" Target="../drawings/vmlDrawing4.vml"/><Relationship Id="rId6" Type="http://schemas.openxmlformats.org/officeDocument/2006/relationships/tags" Target="../tags/tag65.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4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580170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8" name="think-cell Slide" r:id="rId5" imgW="444" imgH="443" progId="TCLayout.ActiveDocument.1">
                  <p:embed/>
                </p:oleObj>
              </mc:Choice>
              <mc:Fallback>
                <p:oleObj name="think-cell Slide" r:id="rId5" imgW="444" imgH="44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2" name="Group 1"/>
          <p:cNvGrpSpPr/>
          <p:nvPr/>
        </p:nvGrpSpPr>
        <p:grpSpPr>
          <a:xfrm>
            <a:off x="0" y="535581"/>
            <a:ext cx="12192000" cy="5090862"/>
            <a:chOff x="0" y="535581"/>
            <a:chExt cx="12192000" cy="5090862"/>
          </a:xfrm>
        </p:grpSpPr>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16841" t="39461" r="17185" b="18999"/>
            <a:stretch/>
          </p:blipFill>
          <p:spPr>
            <a:xfrm>
              <a:off x="9862457" y="535581"/>
              <a:ext cx="1750423" cy="313506"/>
            </a:xfrm>
            <a:prstGeom prst="rect">
              <a:avLst/>
            </a:prstGeom>
          </p:spPr>
        </p:pic>
        <p:sp>
          <p:nvSpPr>
            <p:cNvPr id="9" name="Rectangle 8"/>
            <p:cNvSpPr/>
            <p:nvPr/>
          </p:nvSpPr>
          <p:spPr>
            <a:xfrm>
              <a:off x="1959429" y="2913017"/>
              <a:ext cx="8177348" cy="2651761"/>
            </a:xfrm>
            <a:prstGeom prst="rect">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50423" y="2037804"/>
              <a:ext cx="8595360" cy="875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913017"/>
              <a:ext cx="12192000" cy="271342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651504" y="3563426"/>
              <a:ext cx="6426926" cy="1200329"/>
            </a:xfrm>
            <a:prstGeom prst="rect">
              <a:avLst/>
            </a:prstGeom>
            <a:noFill/>
          </p:spPr>
          <p:txBody>
            <a:bodyPr wrap="square" rtlCol="0">
              <a:spAutoFit/>
            </a:bodyPr>
            <a:lstStyle/>
            <a:p>
              <a:pPr lvl="0" algn="ctr"/>
              <a:r>
                <a:rPr lang="en-US" sz="3600" dirty="0" smtClean="0">
                  <a:solidFill>
                    <a:srgbClr val="37D8A5"/>
                  </a:solidFill>
                  <a:latin typeface="Corbel" panose="020B0503020204020204" pitchFamily="34" charset="0"/>
                </a:rPr>
                <a:t>LIBRARY BOOKS LATE RETURN ANALYTICS REPORT</a:t>
              </a:r>
              <a:endParaRPr lang="en-US" sz="3600" dirty="0">
                <a:solidFill>
                  <a:srgbClr val="37D8A5"/>
                </a:solidFill>
                <a:latin typeface="Corbel" panose="020B0503020204020204" pitchFamily="34" charset="0"/>
              </a:endParaRPr>
            </a:p>
          </p:txBody>
        </p:sp>
      </p:grpSp>
    </p:spTree>
    <p:extLst>
      <p:ext uri="{BB962C8B-B14F-4D97-AF65-F5344CB8AC3E}">
        <p14:creationId xmlns:p14="http://schemas.microsoft.com/office/powerpoint/2010/main" val="3111754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60">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467098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1" name="think-cell Slide" r:id="rId61" imgW="444" imgH="443" progId="TCLayout.ActiveDocument.1">
                  <p:embed/>
                </p:oleObj>
              </mc:Choice>
              <mc:Fallback>
                <p:oleObj name="think-cell Slide" r:id="rId61" imgW="444" imgH="443" progId="TCLayout.ActiveDocument.1">
                  <p:embed/>
                  <p:pic>
                    <p:nvPicPr>
                      <p:cNvPr id="0" name=""/>
                      <p:cNvPicPr/>
                      <p:nvPr/>
                    </p:nvPicPr>
                    <p:blipFill>
                      <a:blip r:embed="rId62"/>
                      <a:stretch>
                        <a:fillRect/>
                      </a:stretch>
                    </p:blipFill>
                    <p:spPr>
                      <a:xfrm>
                        <a:off x="1588" y="1588"/>
                        <a:ext cx="1588" cy="1588"/>
                      </a:xfrm>
                      <a:prstGeom prst="rect">
                        <a:avLst/>
                      </a:prstGeom>
                    </p:spPr>
                  </p:pic>
                </p:oleObj>
              </mc:Fallback>
            </mc:AlternateContent>
          </a:graphicData>
        </a:graphic>
      </p:graphicFrame>
      <p:cxnSp>
        <p:nvCxnSpPr>
          <p:cNvPr id="546" name="Elbow Connector 545"/>
          <p:cNvCxnSpPr/>
          <p:nvPr/>
        </p:nvCxnSpPr>
        <p:spPr>
          <a:xfrm>
            <a:off x="8452219" y="1684931"/>
            <a:ext cx="327782" cy="1815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aphicFrame>
        <p:nvGraphicFramePr>
          <p:cNvPr id="607" name="Chart 606"/>
          <p:cNvGraphicFramePr/>
          <p:nvPr>
            <p:custDataLst>
              <p:tags r:id="rId3"/>
            </p:custDataLst>
            <p:extLst>
              <p:ext uri="{D42A27DB-BD31-4B8C-83A1-F6EECF244321}">
                <p14:modId xmlns:p14="http://schemas.microsoft.com/office/powerpoint/2010/main" val="1860989593"/>
              </p:ext>
            </p:extLst>
          </p:nvPr>
        </p:nvGraphicFramePr>
        <p:xfrm>
          <a:off x="877888" y="1317625"/>
          <a:ext cx="1936750" cy="708025"/>
        </p:xfrm>
        <a:graphic>
          <a:graphicData uri="http://schemas.openxmlformats.org/drawingml/2006/chart">
            <c:chart xmlns:c="http://schemas.openxmlformats.org/drawingml/2006/chart" xmlns:r="http://schemas.openxmlformats.org/officeDocument/2006/relationships" r:id="rId63"/>
          </a:graphicData>
        </a:graphic>
      </p:graphicFrame>
      <p:graphicFrame>
        <p:nvGraphicFramePr>
          <p:cNvPr id="217" name="Chart 216"/>
          <p:cNvGraphicFramePr/>
          <p:nvPr>
            <p:custDataLst>
              <p:tags r:id="rId4"/>
            </p:custDataLst>
            <p:extLst>
              <p:ext uri="{D42A27DB-BD31-4B8C-83A1-F6EECF244321}">
                <p14:modId xmlns:p14="http://schemas.microsoft.com/office/powerpoint/2010/main" val="3939741074"/>
              </p:ext>
            </p:extLst>
          </p:nvPr>
        </p:nvGraphicFramePr>
        <p:xfrm>
          <a:off x="6670675" y="2035175"/>
          <a:ext cx="1414463" cy="1031875"/>
        </p:xfrm>
        <a:graphic>
          <a:graphicData uri="http://schemas.openxmlformats.org/drawingml/2006/chart">
            <c:chart xmlns:c="http://schemas.openxmlformats.org/drawingml/2006/chart" xmlns:r="http://schemas.openxmlformats.org/officeDocument/2006/relationships" r:id="rId64"/>
          </a:graphicData>
        </a:graphic>
      </p:graphicFrame>
      <p:sp useBgFill="1">
        <p:nvSpPr>
          <p:cNvPr id="47" name="Freeform 46"/>
          <p:cNvSpPr/>
          <p:nvPr>
            <p:custDataLst>
              <p:tags r:id="rId5"/>
            </p:custDataLst>
          </p:nvPr>
        </p:nvSpPr>
        <p:spPr bwMode="auto">
          <a:xfrm>
            <a:off x="7866063" y="2162175"/>
            <a:ext cx="111126" cy="200026"/>
          </a:xfrm>
          <a:custGeom>
            <a:avLst/>
            <a:gdLst/>
            <a:ahLst/>
            <a:cxnLst/>
            <a:rect l="0" t="0" r="0" b="0"/>
            <a:pathLst>
              <a:path w="111126" h="200026">
                <a:moveTo>
                  <a:pt x="111125" y="0"/>
                </a:moveTo>
                <a:lnTo>
                  <a:pt x="57150" y="200025"/>
                </a:lnTo>
                <a:lnTo>
                  <a:pt x="0" y="200025"/>
                </a:lnTo>
                <a:lnTo>
                  <a:pt x="53975"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3FD692A4-7DC9-4A09-BEA2-3D667A3316F4}"/>
              </a:ext>
            </a:extLst>
          </p:cNvPr>
          <p:cNvSpPr/>
          <p:nvPr>
            <p:custDataLst>
              <p:tags r:id="rId6"/>
            </p:custDataLst>
          </p:nvPr>
        </p:nvSpPr>
        <p:spPr bwMode="gray">
          <a:xfrm>
            <a:off x="7027863" y="2476500"/>
            <a:ext cx="536575"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24B216DC-8EA2-4336-9925-0FD7B2ABD46B}" type="datetime'''''''''1''0''''''''''''''2'''''''''''''''''''''''''">
              <a:rPr lang="en-US" altLang="en-US" sz="1100" smtClean="0">
                <a:solidFill>
                  <a:srgbClr val="FFFFFF"/>
                </a:solidFill>
                <a:latin typeface="Corbel" panose="020B0503020204020204" pitchFamily="34" charset="0"/>
                <a:sym typeface="Corbel" panose="020B0503020204020204" pitchFamily="34" charset="0"/>
              </a:rPr>
              <a:pPr/>
              <a:t>102</a:t>
            </a:fld>
            <a:r>
              <a:rPr lang="en-US" altLang="en-US" sz="1100" dirty="0" smtClean="0">
                <a:solidFill>
                  <a:srgbClr val="FFFFFF"/>
                </a:solidFill>
                <a:latin typeface="Corbel" panose="020B0503020204020204" pitchFamily="34" charset="0"/>
                <a:sym typeface="Corbel" panose="020B0503020204020204" pitchFamily="34" charset="0"/>
              </a:rPr>
              <a:t> (</a:t>
            </a:r>
            <a:fld id="{0B8C4E28-B2A2-4839-BDB8-538F38B4BFA1}" type="datetime'''''''''''''''''''''''''''''5''''''%'''''''''''''''''''">
              <a:rPr lang="en-US" altLang="en-US" sz="1100" smtClean="0">
                <a:solidFill>
                  <a:srgbClr val="FFFFFF"/>
                </a:solidFill>
                <a:latin typeface="Corbel" panose="020B0503020204020204" pitchFamily="34" charset="0"/>
                <a:sym typeface="Corbel" panose="020B0503020204020204" pitchFamily="34" charset="0"/>
              </a:rPr>
              <a:pPr/>
              <a:t>5%</a:t>
            </a:fld>
            <a:r>
              <a:rPr lang="en-US" sz="1100" u="none" strike="noStrike" normalizeH="0" noProof="0" dirty="0" smtClean="0">
                <a:ln>
                  <a:noFill/>
                </a:ln>
                <a:solidFill>
                  <a:srgbClr val="FFFFFF"/>
                </a:solidFill>
                <a:effectLst/>
                <a:uLnTx/>
                <a:uFillTx/>
                <a:latin typeface="Corbel" panose="020B0503020204020204" pitchFamily="34" charset="0"/>
                <a:sym typeface="Corbel" panose="020B0503020204020204" pitchFamily="34" charset="0"/>
              </a:rPr>
              <a:t>)</a:t>
            </a:r>
            <a:endParaRPr lang="en-US" sz="11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143" name="Rectangle 142">
            <a:extLst>
              <a:ext uri="{FF2B5EF4-FFF2-40B4-BE49-F238E27FC236}">
                <a16:creationId xmlns:a16="http://schemas.microsoft.com/office/drawing/2014/main" id="{3FD692A4-7DC9-4A09-BEA2-3D667A3316F4}"/>
              </a:ext>
            </a:extLst>
          </p:cNvPr>
          <p:cNvSpPr/>
          <p:nvPr>
            <p:custDataLst>
              <p:tags r:id="rId7"/>
            </p:custDataLst>
          </p:nvPr>
        </p:nvSpPr>
        <p:spPr bwMode="gray">
          <a:xfrm>
            <a:off x="7027863" y="2187575"/>
            <a:ext cx="700088"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66D22080-6B19-4A99-A1F9-84FC7F090F42}" type="datetime'1'''''',''''''8''''''''''''''''''''''''''5''''''1'''''''''''">
              <a:rPr lang="en-US" altLang="en-US" sz="1100" smtClean="0">
                <a:solidFill>
                  <a:srgbClr val="FFFFFF"/>
                </a:solidFill>
                <a:latin typeface="Corbel" panose="020B0503020204020204" pitchFamily="34" charset="0"/>
                <a:sym typeface="Corbel" panose="020B0503020204020204" pitchFamily="34" charset="0"/>
              </a:rPr>
              <a:pPr lvl="0" algn="ctr">
                <a:lnSpc>
                  <a:spcPct val="90000"/>
                </a:lnSpc>
                <a:defRPr/>
              </a:pPr>
              <a:t>1,851</a:t>
            </a:fld>
            <a:r>
              <a:rPr kumimoji="0" lang="en-US" altLang="en-US" sz="1100" i="0" u="none" strike="noStrike" kern="1200" cap="none" spc="0" normalizeH="0" baseline="0" noProof="0" smtClean="0">
                <a:ln>
                  <a:noFill/>
                </a:ln>
                <a:solidFill>
                  <a:srgbClr val="FFFFFF"/>
                </a:solidFill>
                <a:effectLst/>
                <a:uLnTx/>
                <a:uFillTx/>
                <a:latin typeface="Corbel" panose="020B0503020204020204" pitchFamily="34" charset="0"/>
                <a:sym typeface="Corbel" panose="020B0503020204020204" pitchFamily="34" charset="0"/>
              </a:rPr>
              <a:t> (</a:t>
            </a:r>
            <a:fld id="{086D89B7-7D41-4A9A-99B3-B41BBC9CF94F}" type="datetime'9''''''''3''''''''''''''''''''''''%'''''''''''''''''''''''">
              <a:rPr lang="en-US" altLang="en-US" sz="1100" smtClean="0">
                <a:solidFill>
                  <a:srgbClr val="FFFFFF"/>
                </a:solidFill>
                <a:latin typeface="Corbel" panose="020B0503020204020204" pitchFamily="34" charset="0"/>
                <a:sym typeface="Corbel" panose="020B0503020204020204" pitchFamily="34" charset="0"/>
              </a:rPr>
              <a:pPr lvl="0" algn="ctr">
                <a:lnSpc>
                  <a:spcPct val="90000"/>
                </a:lnSpc>
                <a:defRPr/>
              </a:pPr>
              <a:t>93%</a:t>
            </a:fld>
            <a:r>
              <a:rPr kumimoji="0" lang="en-US" sz="1100" i="0" u="none" strike="noStrike" kern="1200" cap="none" spc="0" normalizeH="0" baseline="0" noProof="0" smtClean="0">
                <a:ln>
                  <a:noFill/>
                </a:ln>
                <a:solidFill>
                  <a:srgbClr val="FFFFFF"/>
                </a:solidFill>
                <a:effectLst/>
                <a:uLnTx/>
                <a:uFillTx/>
                <a:latin typeface="Corbel" panose="020B0503020204020204" pitchFamily="34" charset="0"/>
                <a:sym typeface="Corbel" panose="020B0503020204020204" pitchFamily="34" charset="0"/>
              </a:rPr>
              <a:t>)</a:t>
            </a:r>
            <a:endParaRPr kumimoji="0" lang="en-US" sz="110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505" name="Text Placeholder 2"/>
          <p:cNvSpPr>
            <a:spLocks noGrp="1"/>
          </p:cNvSpPr>
          <p:nvPr>
            <p:custDataLst>
              <p:tags r:id="rId8"/>
            </p:custDataLst>
          </p:nvPr>
        </p:nvSpPr>
        <p:spPr bwMode="auto">
          <a:xfrm>
            <a:off x="5888038" y="2757488"/>
            <a:ext cx="76358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C189377-4A90-4D34-8F9A-1AAE142BFFA9}" type="datetime'''''''W''''''''a''shi''''''''''n''''''gt''''''''''on'''">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Washington</a:t>
            </a:fld>
            <a:endParaRPr lang="en-US" sz="1200" dirty="0">
              <a:solidFill>
                <a:srgbClr val="06486E"/>
              </a:solidFill>
              <a:latin typeface="Corbel" panose="020B0503020204020204" pitchFamily="34" charset="0"/>
              <a:sym typeface="Corbel" panose="020B0503020204020204" pitchFamily="34" charset="0"/>
            </a:endParaRPr>
          </a:p>
        </p:txBody>
      </p:sp>
      <p:sp>
        <p:nvSpPr>
          <p:cNvPr id="502" name="Text Placeholder 2"/>
          <p:cNvSpPr>
            <a:spLocks noGrp="1"/>
          </p:cNvSpPr>
          <p:nvPr>
            <p:custDataLst>
              <p:tags r:id="rId9"/>
            </p:custDataLst>
          </p:nvPr>
        </p:nvSpPr>
        <p:spPr bwMode="auto">
          <a:xfrm>
            <a:off x="6170613" y="2179638"/>
            <a:ext cx="48101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65EDBC5-6131-4489-8B2F-D73E2145082A}" type="datetime'''O''''''''''''r''''e''''g''''''''o''''''''''''''''n'">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Oregon</a:t>
            </a:fld>
            <a:endParaRPr lang="en-US" sz="1200" dirty="0">
              <a:solidFill>
                <a:srgbClr val="06486E"/>
              </a:solidFill>
              <a:latin typeface="Corbel" panose="020B0503020204020204" pitchFamily="34" charset="0"/>
              <a:sym typeface="Corbel" panose="020B0503020204020204" pitchFamily="34" charset="0"/>
            </a:endParaRPr>
          </a:p>
        </p:txBody>
      </p:sp>
      <p:sp>
        <p:nvSpPr>
          <p:cNvPr id="504" name="Text Placeholder 2"/>
          <p:cNvSpPr>
            <a:spLocks noGrp="1"/>
          </p:cNvSpPr>
          <p:nvPr>
            <p:custDataLst>
              <p:tags r:id="rId10"/>
            </p:custDataLst>
          </p:nvPr>
        </p:nvSpPr>
        <p:spPr bwMode="auto">
          <a:xfrm>
            <a:off x="5989638" y="2468563"/>
            <a:ext cx="66198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149CDBA-BB92-4D88-9758-F928ED60F6E0}" type="datetime'''''''U''n''d''''''''''ef''i''''''''n''ed'''''''''''''''">
              <a:rPr lang="en-US" altLang="en-US" sz="1200" smtClean="0">
                <a:solidFill>
                  <a:srgbClr val="06486E"/>
                </a:solidFill>
                <a:latin typeface="Corbel" panose="020B0503020204020204" pitchFamily="34" charset="0"/>
                <a:sym typeface="Corbel" panose="020B0503020204020204" pitchFamily="34" charset="0"/>
              </a:rPr>
              <a:pPr marL="0" indent="0" algn="r">
                <a:spcBef>
                  <a:spcPct val="0"/>
                </a:spcBef>
                <a:spcAft>
                  <a:spcPct val="0"/>
                </a:spcAft>
                <a:buNone/>
              </a:pPr>
              <a:t>Undefined</a:t>
            </a:fld>
            <a:endParaRPr lang="en-US" sz="1200" dirty="0">
              <a:solidFill>
                <a:srgbClr val="06486E"/>
              </a:solidFill>
              <a:latin typeface="Corbel" panose="020B0503020204020204" pitchFamily="34" charset="0"/>
              <a:sym typeface="Corbel" panose="020B0503020204020204" pitchFamily="34" charset="0"/>
            </a:endParaRPr>
          </a:p>
        </p:txBody>
      </p:sp>
      <p:sp>
        <p:nvSpPr>
          <p:cNvPr id="436" name="Rectangle 435">
            <a:extLst>
              <a:ext uri="{FF2B5EF4-FFF2-40B4-BE49-F238E27FC236}">
                <a16:creationId xmlns:a16="http://schemas.microsoft.com/office/drawing/2014/main" id="{3FD692A4-7DC9-4A09-BEA2-3D667A3316F4}"/>
              </a:ext>
            </a:extLst>
          </p:cNvPr>
          <p:cNvSpPr/>
          <p:nvPr>
            <p:custDataLst>
              <p:tags r:id="rId11"/>
            </p:custDataLst>
          </p:nvPr>
        </p:nvSpPr>
        <p:spPr bwMode="gray">
          <a:xfrm>
            <a:off x="6770688" y="2765425"/>
            <a:ext cx="468313" cy="1508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0638" tIns="0" rIns="20638" bIns="0" rtlCol="0" anchor="ctr"/>
          <a:lstStyle/>
          <a:p>
            <a:pPr lvl="0" algn="ctr">
              <a:lnSpc>
                <a:spcPct val="90000"/>
              </a:lnSpc>
              <a:defRPr/>
            </a:pPr>
            <a:fld id="{8515DC99-30C2-4E94-92F1-6D817AEED5AB}" type="datetime'''''''''4''7'">
              <a:rPr lang="en-US" altLang="en-US" sz="1100" smtClean="0">
                <a:solidFill>
                  <a:srgbClr val="FFFFFF"/>
                </a:solidFill>
                <a:latin typeface="Corbel" panose="020B0503020204020204" pitchFamily="34" charset="0"/>
                <a:sym typeface="Corbel" panose="020B0503020204020204" pitchFamily="34" charset="0"/>
              </a:rPr>
              <a:pPr/>
              <a:t>47</a:t>
            </a:fld>
            <a:r>
              <a:rPr lang="en-US" altLang="en-US" sz="1100" smtClean="0">
                <a:solidFill>
                  <a:srgbClr val="FFFFFF"/>
                </a:solidFill>
                <a:latin typeface="Corbel" panose="020B0503020204020204" pitchFamily="34" charset="0"/>
                <a:sym typeface="Corbel" panose="020B0503020204020204" pitchFamily="34" charset="0"/>
              </a:rPr>
              <a:t> (</a:t>
            </a:r>
            <a:fld id="{65169CA2-5C45-480D-B668-36F030556FDB}" type="datetime'''''''''''''''''''''''''''''''''''''2''''''''%'''''''''''''''">
              <a:rPr lang="en-US" altLang="en-US" sz="1100" smtClean="0">
                <a:solidFill>
                  <a:srgbClr val="FFFFFF"/>
                </a:solidFill>
                <a:latin typeface="Corbel" panose="020B0503020204020204" pitchFamily="34" charset="0"/>
                <a:sym typeface="Corbel" panose="020B0503020204020204" pitchFamily="34" charset="0"/>
              </a:rPr>
              <a:pPr/>
              <a:t>2%</a:t>
            </a:fld>
            <a:r>
              <a:rPr lang="en-US" sz="1100" u="none" strike="noStrike" normalizeH="0" noProof="0" smtClean="0">
                <a:ln>
                  <a:noFill/>
                </a:ln>
                <a:solidFill>
                  <a:srgbClr val="FFFFFF"/>
                </a:solidFill>
                <a:effectLst/>
                <a:uLnTx/>
                <a:uFillTx/>
                <a:latin typeface="Corbel" panose="020B0503020204020204" pitchFamily="34" charset="0"/>
                <a:sym typeface="Corbel" panose="020B0503020204020204" pitchFamily="34" charset="0"/>
              </a:rPr>
              <a:t>)</a:t>
            </a:r>
            <a:endParaRPr lang="en-US" sz="11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147" name="Isosceles Triangle 146">
            <a:extLst>
              <a:ext uri="{FF2B5EF4-FFF2-40B4-BE49-F238E27FC236}">
                <a16:creationId xmlns:a16="http://schemas.microsoft.com/office/drawing/2014/main" id="{E3489957-30DB-4B6A-8B18-3AAA091CDB17}"/>
              </a:ext>
            </a:extLst>
          </p:cNvPr>
          <p:cNvSpPr/>
          <p:nvPr/>
        </p:nvSpPr>
        <p:spPr>
          <a:xfrm rot="5400000">
            <a:off x="7080669" y="1551118"/>
            <a:ext cx="649288" cy="115610"/>
          </a:xfrm>
          <a:prstGeom prst="triangl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accent6">
                  <a:lumMod val="20000"/>
                  <a:lumOff val="80000"/>
                </a:schemeClr>
              </a:solidFill>
              <a:effectLst/>
              <a:uLnTx/>
              <a:uFillTx/>
              <a:latin typeface="Gotham Medium"/>
              <a:ea typeface="+mn-ea"/>
              <a:cs typeface="+mn-cs"/>
            </a:endParaRPr>
          </a:p>
        </p:txBody>
      </p:sp>
      <p:sp>
        <p:nvSpPr>
          <p:cNvPr id="153" name="Rectangle 152">
            <a:extLst>
              <a:ext uri="{FF2B5EF4-FFF2-40B4-BE49-F238E27FC236}">
                <a16:creationId xmlns:a16="http://schemas.microsoft.com/office/drawing/2014/main" id="{F340A27E-20BB-48B7-84A0-89E4225906F5}"/>
              </a:ext>
            </a:extLst>
          </p:cNvPr>
          <p:cNvSpPr/>
          <p:nvPr/>
        </p:nvSpPr>
        <p:spPr>
          <a:xfrm>
            <a:off x="243280" y="2139295"/>
            <a:ext cx="3790339" cy="4597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sp>
        <p:nvSpPr>
          <p:cNvPr id="167" name="Rectangle 166">
            <a:extLst>
              <a:ext uri="{FF2B5EF4-FFF2-40B4-BE49-F238E27FC236}">
                <a16:creationId xmlns:a16="http://schemas.microsoft.com/office/drawing/2014/main" id="{F6041BF7-803B-4E15-AD7D-A48E0F0EBEDF}"/>
              </a:ext>
            </a:extLst>
          </p:cNvPr>
          <p:cNvSpPr/>
          <p:nvPr/>
        </p:nvSpPr>
        <p:spPr>
          <a:xfrm>
            <a:off x="200489" y="104382"/>
            <a:ext cx="1418781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6486E"/>
                </a:solidFill>
                <a:effectLst/>
                <a:uLnTx/>
                <a:uFillTx/>
                <a:latin typeface="Corbel" panose="020B0503020204020204" pitchFamily="34" charset="0"/>
                <a:ea typeface="+mn-ea"/>
                <a:cs typeface="+mn-cs"/>
              </a:rPr>
              <a:t>Customer Checkouts Analysis</a:t>
            </a:r>
            <a:endParaRPr kumimoji="0" lang="en-US" sz="24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pSp>
        <p:nvGrpSpPr>
          <p:cNvPr id="235" name="Group 234"/>
          <p:cNvGrpSpPr/>
          <p:nvPr/>
        </p:nvGrpSpPr>
        <p:grpSpPr>
          <a:xfrm>
            <a:off x="259633" y="1071926"/>
            <a:ext cx="2206084" cy="959368"/>
            <a:chOff x="410635" y="1071926"/>
            <a:chExt cx="2365396" cy="959368"/>
          </a:xfrm>
        </p:grpSpPr>
        <p:sp>
          <p:nvSpPr>
            <p:cNvPr id="164" name="TextBox 163">
              <a:extLst>
                <a:ext uri="{FF2B5EF4-FFF2-40B4-BE49-F238E27FC236}">
                  <a16:creationId xmlns:a16="http://schemas.microsoft.com/office/drawing/2014/main" id="{AB34F37D-BA3A-4E41-BB6E-484C8F9342DB}"/>
                </a:ext>
              </a:extLst>
            </p:cNvPr>
            <p:cNvSpPr txBox="1"/>
            <p:nvPr/>
          </p:nvSpPr>
          <p:spPr>
            <a:xfrm>
              <a:off x="410635" y="1075692"/>
              <a:ext cx="2365396" cy="254734"/>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LIBRARIES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sp>
          <p:nvSpPr>
            <p:cNvPr id="190" name="Rectangle 189"/>
            <p:cNvSpPr/>
            <p:nvPr/>
          </p:nvSpPr>
          <p:spPr>
            <a:xfrm>
              <a:off x="410635" y="1071926"/>
              <a:ext cx="2365396" cy="95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9" name="Chart 118"/>
          <p:cNvGraphicFramePr/>
          <p:nvPr>
            <p:custDataLst>
              <p:tags r:id="rId12"/>
            </p:custDataLst>
            <p:extLst>
              <p:ext uri="{D42A27DB-BD31-4B8C-83A1-F6EECF244321}">
                <p14:modId xmlns:p14="http://schemas.microsoft.com/office/powerpoint/2010/main" val="1269722725"/>
              </p:ext>
            </p:extLst>
          </p:nvPr>
        </p:nvGraphicFramePr>
        <p:xfrm>
          <a:off x="2763838" y="1320800"/>
          <a:ext cx="2500312" cy="701675"/>
        </p:xfrm>
        <a:graphic>
          <a:graphicData uri="http://schemas.openxmlformats.org/drawingml/2006/chart">
            <c:chart xmlns:c="http://schemas.openxmlformats.org/drawingml/2006/chart" xmlns:r="http://schemas.openxmlformats.org/officeDocument/2006/relationships" r:id="rId65"/>
          </a:graphicData>
        </a:graphic>
      </p:graphicFrame>
      <p:grpSp>
        <p:nvGrpSpPr>
          <p:cNvPr id="207" name="Group 206"/>
          <p:cNvGrpSpPr/>
          <p:nvPr/>
        </p:nvGrpSpPr>
        <p:grpSpPr>
          <a:xfrm>
            <a:off x="4883944" y="1071926"/>
            <a:ext cx="2410453" cy="953723"/>
            <a:chOff x="306302" y="1148832"/>
            <a:chExt cx="2365396" cy="982305"/>
          </a:xfrm>
        </p:grpSpPr>
        <p:sp>
          <p:nvSpPr>
            <p:cNvPr id="208" name="TextBox 207">
              <a:extLst>
                <a:ext uri="{FF2B5EF4-FFF2-40B4-BE49-F238E27FC236}">
                  <a16:creationId xmlns:a16="http://schemas.microsoft.com/office/drawing/2014/main" id="{AB34F37D-BA3A-4E41-BB6E-484C8F9342DB}"/>
                </a:ext>
              </a:extLst>
            </p:cNvPr>
            <p:cNvSpPr txBox="1"/>
            <p:nvPr/>
          </p:nvSpPr>
          <p:spPr>
            <a:xfrm>
              <a:off x="306302" y="1148832"/>
              <a:ext cx="2365396" cy="259109"/>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CUSTOMERS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pic>
          <p:nvPicPr>
            <p:cNvPr id="209" name="Picture 208"/>
            <p:cNvPicPr>
              <a:picLocks noChangeAspect="1"/>
            </p:cNvPicPr>
            <p:nvPr/>
          </p:nvPicPr>
          <p:blipFill>
            <a:blip r:embed="rId66"/>
            <a:stretch>
              <a:fillRect/>
            </a:stretch>
          </p:blipFill>
          <p:spPr>
            <a:xfrm>
              <a:off x="458788" y="1534426"/>
              <a:ext cx="613304" cy="458593"/>
            </a:xfrm>
            <a:prstGeom prst="rect">
              <a:avLst/>
            </a:prstGeom>
          </p:spPr>
        </p:pic>
        <p:sp>
          <p:nvSpPr>
            <p:cNvPr id="210" name="Rectangle 209"/>
            <p:cNvSpPr/>
            <p:nvPr/>
          </p:nvSpPr>
          <p:spPr>
            <a:xfrm>
              <a:off x="306302" y="1155291"/>
              <a:ext cx="2365396" cy="975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231"/>
          <p:cNvGrpSpPr/>
          <p:nvPr/>
        </p:nvGrpSpPr>
        <p:grpSpPr>
          <a:xfrm>
            <a:off x="2663576" y="1071925"/>
            <a:ext cx="2056465" cy="976423"/>
            <a:chOff x="4313477" y="1047124"/>
            <a:chExt cx="2154558" cy="942636"/>
          </a:xfrm>
        </p:grpSpPr>
        <p:grpSp>
          <p:nvGrpSpPr>
            <p:cNvPr id="223" name="Group 222"/>
            <p:cNvGrpSpPr/>
            <p:nvPr/>
          </p:nvGrpSpPr>
          <p:grpSpPr>
            <a:xfrm>
              <a:off x="4313477" y="1047124"/>
              <a:ext cx="2154558" cy="942636"/>
              <a:chOff x="4089167" y="1047124"/>
              <a:chExt cx="2474008" cy="942636"/>
            </a:xfrm>
          </p:grpSpPr>
          <p:sp>
            <p:nvSpPr>
              <p:cNvPr id="200" name="TextBox 199">
                <a:extLst>
                  <a:ext uri="{FF2B5EF4-FFF2-40B4-BE49-F238E27FC236}">
                    <a16:creationId xmlns:a16="http://schemas.microsoft.com/office/drawing/2014/main" id="{AB34F37D-BA3A-4E41-BB6E-484C8F9342DB}"/>
                  </a:ext>
                </a:extLst>
              </p:cNvPr>
              <p:cNvSpPr txBox="1"/>
              <p:nvPr/>
            </p:nvSpPr>
            <p:spPr>
              <a:xfrm>
                <a:off x="4089167" y="1047124"/>
                <a:ext cx="2474008" cy="248645"/>
              </a:xfrm>
              <a:prstGeom prst="rect">
                <a:avLst/>
              </a:prstGeom>
              <a:solidFill>
                <a:schemeClr val="tx1">
                  <a:lumMod val="65000"/>
                  <a:lumOff val="35000"/>
                </a:schemeClr>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orbel" panose="020B0503020204020204" pitchFamily="34" charset="0"/>
                  </a:rPr>
                  <a:t>COUNT OF DISTINCT BOOKS</a:t>
                </a:r>
                <a:endParaRPr kumimoji="0" lang="en-US" sz="1200" b="1" i="0" strike="noStrike" kern="1200" cap="none" spc="0" normalizeH="0" baseline="30000" noProof="0" dirty="0">
                  <a:ln>
                    <a:noFill/>
                  </a:ln>
                  <a:solidFill>
                    <a:schemeClr val="bg1"/>
                  </a:solidFill>
                  <a:effectLst/>
                  <a:uLnTx/>
                  <a:uFillTx/>
                  <a:latin typeface="Corbel" panose="020B0503020204020204" pitchFamily="34" charset="0"/>
                </a:endParaRPr>
              </a:p>
            </p:txBody>
          </p:sp>
          <p:sp>
            <p:nvSpPr>
              <p:cNvPr id="202" name="Rectangle 201"/>
              <p:cNvSpPr/>
              <p:nvPr/>
            </p:nvSpPr>
            <p:spPr>
              <a:xfrm>
                <a:off x="4089167" y="1053322"/>
                <a:ext cx="2474007" cy="936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2" name="Picture 221"/>
            <p:cNvPicPr>
              <a:picLocks noChangeAspect="1"/>
            </p:cNvPicPr>
            <p:nvPr/>
          </p:nvPicPr>
          <p:blipFill>
            <a:blip r:embed="rId67"/>
            <a:stretch>
              <a:fillRect/>
            </a:stretch>
          </p:blipFill>
          <p:spPr>
            <a:xfrm>
              <a:off x="4447947" y="1391429"/>
              <a:ext cx="487362" cy="487362"/>
            </a:xfrm>
            <a:prstGeom prst="rect">
              <a:avLst/>
            </a:prstGeom>
          </p:spPr>
        </p:pic>
      </p:grpSp>
      <p:pic>
        <p:nvPicPr>
          <p:cNvPr id="230" name="Picture 229"/>
          <p:cNvPicPr>
            <a:picLocks noChangeAspect="1"/>
          </p:cNvPicPr>
          <p:nvPr/>
        </p:nvPicPr>
        <p:blipFill>
          <a:blip r:embed="rId68"/>
          <a:stretch>
            <a:fillRect/>
          </a:stretch>
        </p:blipFill>
        <p:spPr>
          <a:xfrm>
            <a:off x="603105" y="1458664"/>
            <a:ext cx="499553" cy="465790"/>
          </a:xfrm>
          <a:prstGeom prst="rect">
            <a:avLst/>
          </a:prstGeom>
        </p:spPr>
      </p:pic>
      <p:graphicFrame>
        <p:nvGraphicFramePr>
          <p:cNvPr id="121" name="Chart 120"/>
          <p:cNvGraphicFramePr/>
          <p:nvPr>
            <p:custDataLst>
              <p:tags r:id="rId13"/>
            </p:custDataLst>
            <p:extLst>
              <p:ext uri="{D42A27DB-BD31-4B8C-83A1-F6EECF244321}">
                <p14:modId xmlns:p14="http://schemas.microsoft.com/office/powerpoint/2010/main" val="3432331935"/>
              </p:ext>
            </p:extLst>
          </p:nvPr>
        </p:nvGraphicFramePr>
        <p:xfrm>
          <a:off x="4664075" y="1304925"/>
          <a:ext cx="3436938" cy="701675"/>
        </p:xfrm>
        <a:graphic>
          <a:graphicData uri="http://schemas.openxmlformats.org/drawingml/2006/chart">
            <c:chart xmlns:c="http://schemas.openxmlformats.org/drawingml/2006/chart" xmlns:r="http://schemas.openxmlformats.org/officeDocument/2006/relationships" r:id="rId69"/>
          </a:graphicData>
        </a:graphic>
      </p:graphicFrame>
      <p:sp>
        <p:nvSpPr>
          <p:cNvPr id="274" name="Rectangle 273"/>
          <p:cNvSpPr/>
          <p:nvPr/>
        </p:nvSpPr>
        <p:spPr>
          <a:xfrm>
            <a:off x="4847196" y="1054102"/>
            <a:ext cx="7066898" cy="1965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TextBox 361"/>
          <p:cNvSpPr txBox="1"/>
          <p:nvPr/>
        </p:nvSpPr>
        <p:spPr>
          <a:xfrm flipH="1">
            <a:off x="7471984" y="1393478"/>
            <a:ext cx="1059694" cy="461665"/>
          </a:xfrm>
          <a:prstGeom prst="rect">
            <a:avLst/>
          </a:prstGeom>
          <a:solidFill>
            <a:srgbClr val="595959"/>
          </a:solidFill>
        </p:spPr>
        <p:txBody>
          <a:bodyPr wrap="square" rtlCol="0">
            <a:spAutoFit/>
          </a:bodyPr>
          <a:lstStyle/>
          <a:p>
            <a:pPr algn="ctr"/>
            <a:r>
              <a:rPr lang="en-US" sz="1200" b="1" dirty="0" smtClean="0">
                <a:solidFill>
                  <a:schemeClr val="bg1"/>
                </a:solidFill>
                <a:latin typeface="Corbel" panose="020B0503020204020204" pitchFamily="34" charset="0"/>
              </a:rPr>
              <a:t>Level of </a:t>
            </a:r>
          </a:p>
          <a:p>
            <a:pPr algn="ctr"/>
            <a:r>
              <a:rPr lang="en-US" sz="1200" b="1" dirty="0" smtClean="0">
                <a:solidFill>
                  <a:schemeClr val="bg1"/>
                </a:solidFill>
                <a:latin typeface="Corbel" panose="020B0503020204020204" pitchFamily="34" charset="0"/>
              </a:rPr>
              <a:t>Education</a:t>
            </a:r>
            <a:endParaRPr lang="en-US" sz="1200" b="1" dirty="0">
              <a:solidFill>
                <a:schemeClr val="bg1"/>
              </a:solidFill>
              <a:latin typeface="Corbel" panose="020B0503020204020204" pitchFamily="34" charset="0"/>
            </a:endParaRPr>
          </a:p>
        </p:txBody>
      </p:sp>
      <p:sp>
        <p:nvSpPr>
          <p:cNvPr id="366" name="TextBox 365"/>
          <p:cNvSpPr txBox="1"/>
          <p:nvPr/>
        </p:nvSpPr>
        <p:spPr>
          <a:xfrm flipH="1">
            <a:off x="4940300" y="2416767"/>
            <a:ext cx="620853" cy="276999"/>
          </a:xfrm>
          <a:prstGeom prst="rect">
            <a:avLst/>
          </a:prstGeom>
          <a:solidFill>
            <a:srgbClr val="595959"/>
          </a:solidFill>
        </p:spPr>
        <p:txBody>
          <a:bodyPr wrap="square" rtlCol="0">
            <a:spAutoFit/>
          </a:bodyPr>
          <a:lstStyle/>
          <a:p>
            <a:pPr algn="ctr"/>
            <a:r>
              <a:rPr lang="en-US" sz="1200" b="1" dirty="0" smtClean="0">
                <a:solidFill>
                  <a:schemeClr val="bg1"/>
                </a:solidFill>
                <a:latin typeface="Corbel" panose="020B0503020204020204" pitchFamily="34" charset="0"/>
              </a:rPr>
              <a:t>State</a:t>
            </a:r>
            <a:endParaRPr lang="en-US" sz="1200" b="1" dirty="0">
              <a:solidFill>
                <a:schemeClr val="bg1"/>
              </a:solidFill>
              <a:latin typeface="Corbel" panose="020B0503020204020204" pitchFamily="34" charset="0"/>
            </a:endParaRPr>
          </a:p>
        </p:txBody>
      </p:sp>
      <p:graphicFrame>
        <p:nvGraphicFramePr>
          <p:cNvPr id="305" name="Chart 304"/>
          <p:cNvGraphicFramePr/>
          <p:nvPr>
            <p:custDataLst>
              <p:tags r:id="rId14"/>
            </p:custDataLst>
            <p:extLst>
              <p:ext uri="{D42A27DB-BD31-4B8C-83A1-F6EECF244321}">
                <p14:modId xmlns:p14="http://schemas.microsoft.com/office/powerpoint/2010/main" val="2322102515"/>
              </p:ext>
            </p:extLst>
          </p:nvPr>
        </p:nvGraphicFramePr>
        <p:xfrm>
          <a:off x="8826500" y="1127125"/>
          <a:ext cx="1797050" cy="1797050"/>
        </p:xfrm>
        <a:graphic>
          <a:graphicData uri="http://schemas.openxmlformats.org/drawingml/2006/chart">
            <c:chart xmlns:c="http://schemas.openxmlformats.org/drawingml/2006/chart" xmlns:r="http://schemas.openxmlformats.org/officeDocument/2006/relationships" r:id="rId70"/>
          </a:graphicData>
        </a:graphic>
      </p:graphicFrame>
      <p:sp>
        <p:nvSpPr>
          <p:cNvPr id="567" name="Text Placeholder 2"/>
          <p:cNvSpPr>
            <a:spLocks noGrp="1"/>
          </p:cNvSpPr>
          <p:nvPr>
            <p:custDataLst>
              <p:tags r:id="rId15"/>
            </p:custDataLst>
          </p:nvPr>
        </p:nvSpPr>
        <p:spPr bwMode="gray">
          <a:xfrm>
            <a:off x="9920288" y="1470025"/>
            <a:ext cx="407988" cy="330200"/>
          </a:xfrm>
          <a:prstGeom prst="rect">
            <a:avLst/>
          </a:prstGeom>
          <a:solidFill>
            <a:schemeClr val="accent1"/>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F41FDD-E479-4B2D-B07F-77C4677350CB}" type="datetime'''''5''''''''''''''0''''''''''''''''''''''''''6'''">
              <a:rPr lang="en-US" altLang="en-US" sz="1200" b="1" smtClean="0">
                <a:solidFill>
                  <a:schemeClr val="bg1"/>
                </a:solidFill>
                <a:latin typeface="Corbel" panose="020B0503020204020204" pitchFamily="34" charset="0"/>
              </a:rPr>
              <a:pPr/>
              <a:t>506</a:t>
            </a:fld>
            <a:r>
              <a:rPr lang="en-US" altLang="en-US" sz="1200" b="1" dirty="0" smtClean="0">
                <a:solidFill>
                  <a:schemeClr val="bg1"/>
                </a:solidFill>
                <a:latin typeface="Corbel" panose="020B0503020204020204" pitchFamily="34" charset="0"/>
                <a:sym typeface="Corbel" panose="020B0503020204020204" pitchFamily="34" charset="0"/>
              </a:rPr>
              <a:t/>
            </a:r>
            <a:br>
              <a:rPr lang="en-US" altLang="en-US" sz="1200" b="1" dirty="0" smtClean="0">
                <a:solidFill>
                  <a:schemeClr val="bg1"/>
                </a:solidFill>
                <a:latin typeface="Corbel" panose="020B0503020204020204" pitchFamily="34" charset="0"/>
                <a:sym typeface="Corbel" panose="020B0503020204020204" pitchFamily="34" charset="0"/>
              </a:rPr>
            </a:br>
            <a:r>
              <a:rPr lang="en-US" altLang="en-US" sz="1200" b="1" dirty="0" smtClean="0">
                <a:solidFill>
                  <a:schemeClr val="bg1"/>
                </a:solidFill>
                <a:latin typeface="Corbel" panose="020B0503020204020204" pitchFamily="34" charset="0"/>
                <a:sym typeface="Corbel" panose="020B0503020204020204" pitchFamily="34" charset="0"/>
              </a:rPr>
              <a:t>(</a:t>
            </a:r>
            <a:fld id="{5FB38D76-D8C5-4DBA-BA5F-B56F2A099532}" type="datetime'''2''5''''''''''''''''''''''''%'''''''''''''''''''''''''''''">
              <a:rPr lang="en-US" altLang="en-US" sz="1200" b="1" smtClean="0">
                <a:solidFill>
                  <a:schemeClr val="bg1"/>
                </a:solidFill>
                <a:latin typeface="Corbel" panose="020B0503020204020204" pitchFamily="34" charset="0"/>
              </a:rPr>
              <a:pPr/>
              <a:t>25%</a:t>
            </a:fld>
            <a:r>
              <a:rPr lang="en-US" altLang="en-US" sz="1200" b="1" dirty="0"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6" name="Text Placeholder 2"/>
          <p:cNvSpPr>
            <a:spLocks noGrp="1"/>
          </p:cNvSpPr>
          <p:nvPr>
            <p:custDataLst>
              <p:tags r:id="rId16"/>
            </p:custDataLst>
          </p:nvPr>
        </p:nvSpPr>
        <p:spPr bwMode="gray">
          <a:xfrm>
            <a:off x="9931400" y="2236788"/>
            <a:ext cx="407988" cy="330200"/>
          </a:xfrm>
          <a:prstGeom prst="rect">
            <a:avLst/>
          </a:prstGeom>
          <a:solidFill>
            <a:srgbClr val="2F6869"/>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43644C5-CEF0-412A-A4FC-911F814DD48F}" type="datetime'''''4''''''''''''6''''''1'''''''''''''''''''''''''''''''''''''">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461</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3CB31DBF-A413-404C-94CE-45514C023B48}" type="datetime'''''''''''''''''2''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23%</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7" name="Text Placeholder 2"/>
          <p:cNvSpPr>
            <a:spLocks noGrp="1"/>
          </p:cNvSpPr>
          <p:nvPr>
            <p:custDataLst>
              <p:tags r:id="rId17"/>
            </p:custDataLst>
          </p:nvPr>
        </p:nvSpPr>
        <p:spPr bwMode="gray">
          <a:xfrm>
            <a:off x="9201150" y="2322513"/>
            <a:ext cx="407988" cy="330200"/>
          </a:xfrm>
          <a:prstGeom prst="rect">
            <a:avLst/>
          </a:prstGeom>
          <a:solidFill>
            <a:schemeClr val="hlink"/>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19F5ED-515C-4147-8433-75E1B84A9F6B}" type="datetime'''''''''''''''''''''''''''''''''''4''''''''''''5''''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453</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81EEE551-6B45-4799-8D1F-5B9B73671009}" type="datetime'2''''''''''''''''''''''''''''''''''''3''''''%'''''''''''''''''">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23%</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382" name="Text Placeholder 2"/>
          <p:cNvSpPr>
            <a:spLocks noGrp="1"/>
          </p:cNvSpPr>
          <p:nvPr>
            <p:custDataLst>
              <p:tags r:id="rId18"/>
            </p:custDataLst>
          </p:nvPr>
        </p:nvSpPr>
        <p:spPr bwMode="gray">
          <a:xfrm>
            <a:off x="9458325" y="1260475"/>
            <a:ext cx="336550" cy="330200"/>
          </a:xfrm>
          <a:prstGeom prst="rect">
            <a:avLst/>
          </a:prstGeom>
          <a:solidFill>
            <a:schemeClr val="accent5"/>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8FE17CD-6439-4280-AD80-5DB473DFA3ED}" type="datetime'''''1''''''''''''0''''''''''''''''''''''''''4'''''''''">
              <a:rPr lang="en-US" altLang="en-US" sz="1200" b="1" smtClean="0">
                <a:solidFill>
                  <a:schemeClr val="bg1"/>
                </a:solidFill>
                <a:latin typeface="Corbel" panose="020B0503020204020204" pitchFamily="34" charset="0"/>
              </a:rPr>
              <a:pPr/>
              <a:t>104</a:t>
            </a:fld>
            <a:r>
              <a:rPr lang="en-US" altLang="en-US" sz="1200" b="1" dirty="0" smtClean="0">
                <a:solidFill>
                  <a:schemeClr val="bg1"/>
                </a:solidFill>
                <a:latin typeface="Corbel" panose="020B0503020204020204" pitchFamily="34" charset="0"/>
                <a:sym typeface="Corbel" panose="020B0503020204020204" pitchFamily="34" charset="0"/>
              </a:rPr>
              <a:t/>
            </a:r>
            <a:br>
              <a:rPr lang="en-US" altLang="en-US" sz="1200" b="1" dirty="0" smtClean="0">
                <a:solidFill>
                  <a:schemeClr val="bg1"/>
                </a:solidFill>
                <a:latin typeface="Corbel" panose="020B0503020204020204" pitchFamily="34" charset="0"/>
                <a:sym typeface="Corbel" panose="020B0503020204020204" pitchFamily="34" charset="0"/>
              </a:rPr>
            </a:br>
            <a:r>
              <a:rPr lang="en-US" altLang="en-US" sz="1200" b="1" dirty="0" smtClean="0">
                <a:solidFill>
                  <a:schemeClr val="bg1"/>
                </a:solidFill>
                <a:latin typeface="Corbel" panose="020B0503020204020204" pitchFamily="34" charset="0"/>
                <a:sym typeface="Corbel" panose="020B0503020204020204" pitchFamily="34" charset="0"/>
              </a:rPr>
              <a:t>(</a:t>
            </a:r>
            <a:fld id="{A26B830C-1C1A-471C-951F-CC8457E89F7B}" type="datetime'5''''''''''''''''''''''''''''%'''''''''''''''''''''">
              <a:rPr lang="en-US" altLang="en-US" sz="1200" b="1" smtClean="0">
                <a:solidFill>
                  <a:schemeClr val="bg1"/>
                </a:solidFill>
                <a:latin typeface="Corbel" panose="020B0503020204020204" pitchFamily="34" charset="0"/>
              </a:rPr>
              <a:pPr/>
              <a:t>5%</a:t>
            </a:fld>
            <a:r>
              <a:rPr lang="en-US" altLang="en-US" sz="1200" b="1" dirty="0"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578" name="Text Placeholder 2"/>
          <p:cNvSpPr>
            <a:spLocks noGrp="1"/>
          </p:cNvSpPr>
          <p:nvPr>
            <p:custDataLst>
              <p:tags r:id="rId19"/>
            </p:custDataLst>
          </p:nvPr>
        </p:nvSpPr>
        <p:spPr bwMode="gray">
          <a:xfrm>
            <a:off x="9024938" y="1595438"/>
            <a:ext cx="419100" cy="330200"/>
          </a:xfrm>
          <a:prstGeom prst="rect">
            <a:avLst/>
          </a:prstGeom>
          <a:solidFill>
            <a:srgbClr val="242424"/>
          </a:solidFill>
          <a:ln>
            <a:noFill/>
          </a:ln>
          <a:effectLst/>
        </p:spPr>
        <p:txBody>
          <a:bodyPr vert="horz" wrap="none" lIns="22225" tIns="0" rIns="22225"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2883D6F-81A5-46D1-91C8-0011AB957DC9}" type="datetime'''''''''''''''4''''''7''''''''''''''''''''''''''''6'">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476</a:t>
            </a:fld>
            <a:r>
              <a:rPr lang="en-US" altLang="en-US" sz="1200" b="1" smtClean="0">
                <a:solidFill>
                  <a:schemeClr val="bg1"/>
                </a:solidFill>
                <a:latin typeface="Corbel" panose="020B0503020204020204" pitchFamily="34" charset="0"/>
                <a:sym typeface="Corbel" panose="020B0503020204020204" pitchFamily="34" charset="0"/>
              </a:rPr>
              <a:t/>
            </a:r>
            <a:br>
              <a:rPr lang="en-US" altLang="en-US" sz="1200" b="1" smtClean="0">
                <a:solidFill>
                  <a:schemeClr val="bg1"/>
                </a:solidFill>
                <a:latin typeface="Corbel" panose="020B0503020204020204" pitchFamily="34" charset="0"/>
                <a:sym typeface="Corbel" panose="020B0503020204020204" pitchFamily="34" charset="0"/>
              </a:rPr>
            </a:br>
            <a:r>
              <a:rPr lang="en-US" altLang="en-US" sz="1200" b="1" smtClean="0">
                <a:solidFill>
                  <a:schemeClr val="bg1"/>
                </a:solidFill>
                <a:latin typeface="Corbel" panose="020B0503020204020204" pitchFamily="34" charset="0"/>
                <a:sym typeface="Corbel" panose="020B0503020204020204" pitchFamily="34" charset="0"/>
              </a:rPr>
              <a:t>(</a:t>
            </a:r>
            <a:fld id="{D69D8ABD-EE6E-4E62-99B0-5CD1EA534951}" type="datetime'''''2''''''''''''''''''''''''''''''''''''''4''''''%'">
              <a:rPr lang="en-US" altLang="en-US" sz="1200" b="1"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24%</a:t>
            </a:fld>
            <a:r>
              <a:rPr lang="en-US" sz="1200" b="1" smtClean="0">
                <a:solidFill>
                  <a:schemeClr val="bg1"/>
                </a:solidFill>
                <a:latin typeface="Corbel" panose="020B0503020204020204" pitchFamily="34" charset="0"/>
                <a:sym typeface="Corbel" panose="020B0503020204020204" pitchFamily="34" charset="0"/>
              </a:rPr>
              <a:t>)</a:t>
            </a:r>
            <a:endParaRPr lang="en-US" sz="1200" b="1" dirty="0">
              <a:solidFill>
                <a:schemeClr val="bg1"/>
              </a:solidFill>
              <a:latin typeface="Corbel" panose="020B0503020204020204" pitchFamily="34" charset="0"/>
              <a:sym typeface="Corbel" panose="020B0503020204020204" pitchFamily="34" charset="0"/>
            </a:endParaRPr>
          </a:p>
        </p:txBody>
      </p:sp>
      <p:sp>
        <p:nvSpPr>
          <p:cNvPr id="404" name="Rectangle 403"/>
          <p:cNvSpPr/>
          <p:nvPr>
            <p:custDataLst>
              <p:tags r:id="rId20"/>
            </p:custDataLst>
          </p:nvPr>
        </p:nvSpPr>
        <p:spPr bwMode="auto">
          <a:xfrm>
            <a:off x="10615613" y="2103438"/>
            <a:ext cx="196850" cy="147638"/>
          </a:xfrm>
          <a:prstGeom prst="rect">
            <a:avLst/>
          </a:prstGeom>
          <a:solidFill>
            <a:schemeClr val="accent5"/>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p:cNvSpPr/>
          <p:nvPr>
            <p:custDataLst>
              <p:tags r:id="rId21"/>
            </p:custDataLst>
          </p:nvPr>
        </p:nvSpPr>
        <p:spPr bwMode="auto">
          <a:xfrm>
            <a:off x="10615613" y="1684338"/>
            <a:ext cx="196850" cy="147638"/>
          </a:xfrm>
          <a:prstGeom prst="rect">
            <a:avLst/>
          </a:prstGeom>
          <a:solidFill>
            <a:schemeClr val="hlink"/>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p:cNvSpPr/>
          <p:nvPr>
            <p:custDataLst>
              <p:tags r:id="rId22"/>
            </p:custDataLst>
          </p:nvPr>
        </p:nvSpPr>
        <p:spPr bwMode="auto">
          <a:xfrm>
            <a:off x="10615613" y="1265238"/>
            <a:ext cx="196850" cy="147638"/>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p:cNvSpPr/>
          <p:nvPr>
            <p:custDataLst>
              <p:tags r:id="rId23"/>
            </p:custDataLst>
          </p:nvPr>
        </p:nvSpPr>
        <p:spPr bwMode="auto">
          <a:xfrm>
            <a:off x="10615613" y="1474788"/>
            <a:ext cx="196850" cy="147638"/>
          </a:xfrm>
          <a:prstGeom prst="rect">
            <a:avLst/>
          </a:prstGeom>
          <a:solidFill>
            <a:srgbClr val="2F6869"/>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custDataLst>
              <p:tags r:id="rId24"/>
            </p:custDataLst>
          </p:nvPr>
        </p:nvSpPr>
        <p:spPr bwMode="auto">
          <a:xfrm>
            <a:off x="10615613" y="1893888"/>
            <a:ext cx="196850" cy="147638"/>
          </a:xfrm>
          <a:prstGeom prst="rect">
            <a:avLst/>
          </a:prstGeom>
          <a:solidFill>
            <a:srgbClr val="24242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Text Placeholder 2"/>
          <p:cNvSpPr>
            <a:spLocks noGrp="1"/>
          </p:cNvSpPr>
          <p:nvPr>
            <p:custDataLst>
              <p:tags r:id="rId25"/>
            </p:custDataLst>
          </p:nvPr>
        </p:nvSpPr>
        <p:spPr bwMode="auto">
          <a:xfrm>
            <a:off x="10863263" y="1482726"/>
            <a:ext cx="4159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CA53FB5-4A63-4861-A274-AD7B62647B41}" type="datetime'''''C''''''''''''''''''o''''''l''''''''lege'''''''">
              <a:rPr lang="en-US" altLang="en-US" sz="1100" smtClean="0">
                <a:solidFill>
                  <a:srgbClr val="06486E"/>
                </a:solidFill>
              </a:rPr>
              <a:pPr marL="0" indent="0">
                <a:spcBef>
                  <a:spcPct val="0"/>
                </a:spcBef>
                <a:spcAft>
                  <a:spcPct val="0"/>
                </a:spcAft>
                <a:buNone/>
              </a:pPr>
              <a:t>College</a:t>
            </a:fld>
            <a:endParaRPr lang="en-US" sz="1100" dirty="0">
              <a:solidFill>
                <a:srgbClr val="06486E"/>
              </a:solidFill>
            </a:endParaRPr>
          </a:p>
        </p:txBody>
      </p:sp>
      <p:sp>
        <p:nvSpPr>
          <p:cNvPr id="371" name="Text Placeholder 2"/>
          <p:cNvSpPr>
            <a:spLocks noGrp="1"/>
          </p:cNvSpPr>
          <p:nvPr>
            <p:custDataLst>
              <p:tags r:id="rId26"/>
            </p:custDataLst>
          </p:nvPr>
        </p:nvSpPr>
        <p:spPr bwMode="auto">
          <a:xfrm>
            <a:off x="10863263" y="1273176"/>
            <a:ext cx="6619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1B15661-E1EC-44B7-9B95-5EB47C7E10AF}" type="datetime'High'' ''''''''''''''''''''''''''S''ch''''''o''o''''l'''''">
              <a:rPr lang="en-US" altLang="en-US" sz="1100" smtClean="0">
                <a:solidFill>
                  <a:srgbClr val="06486E"/>
                </a:solidFill>
              </a:rPr>
              <a:pPr/>
              <a:t>High School</a:t>
            </a:fld>
            <a:endParaRPr lang="en-US" sz="1100" dirty="0">
              <a:solidFill>
                <a:srgbClr val="06486E"/>
              </a:solidFill>
            </a:endParaRPr>
          </a:p>
        </p:txBody>
      </p:sp>
      <p:sp>
        <p:nvSpPr>
          <p:cNvPr id="373" name="Text Placeholder 2"/>
          <p:cNvSpPr>
            <a:spLocks noGrp="1"/>
          </p:cNvSpPr>
          <p:nvPr>
            <p:custDataLst>
              <p:tags r:id="rId27"/>
            </p:custDataLst>
          </p:nvPr>
        </p:nvSpPr>
        <p:spPr bwMode="auto">
          <a:xfrm>
            <a:off x="10863263" y="1692276"/>
            <a:ext cx="9747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8FC3E19-D4C7-4529-B860-6D13D11972FC}" type="datetime'''''''G''ra''d''uat''''''''e'' ''''''''''''''Deg''''r''e''e'">
              <a:rPr lang="en-US" altLang="en-US" sz="1100" smtClean="0">
                <a:solidFill>
                  <a:srgbClr val="06486E"/>
                </a:solidFill>
              </a:rPr>
              <a:pPr marL="0" indent="0">
                <a:spcBef>
                  <a:spcPct val="0"/>
                </a:spcBef>
                <a:spcAft>
                  <a:spcPct val="0"/>
                </a:spcAft>
                <a:buNone/>
              </a:pPr>
              <a:t>Graduate Degree</a:t>
            </a:fld>
            <a:endParaRPr lang="en-US" sz="1100" dirty="0">
              <a:solidFill>
                <a:srgbClr val="06486E"/>
              </a:solidFill>
            </a:endParaRPr>
          </a:p>
        </p:txBody>
      </p:sp>
      <p:sp>
        <p:nvSpPr>
          <p:cNvPr id="378" name="Text Placeholder 2"/>
          <p:cNvSpPr>
            <a:spLocks noGrp="1"/>
          </p:cNvSpPr>
          <p:nvPr>
            <p:custDataLst>
              <p:tags r:id="rId28"/>
            </p:custDataLst>
          </p:nvPr>
        </p:nvSpPr>
        <p:spPr bwMode="auto">
          <a:xfrm>
            <a:off x="10863263" y="2111376"/>
            <a:ext cx="5953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FEBD459-B7D0-4514-97FB-2DB8E4FA8E40}" type="datetime'''''''''''''''''U''''''n''d''e''''fi''''''''''ne''d'''''''''''">
              <a:rPr lang="en-US" altLang="en-US" sz="1100" smtClean="0">
                <a:solidFill>
                  <a:srgbClr val="06486E"/>
                </a:solidFill>
              </a:rPr>
              <a:pPr marL="0" indent="0">
                <a:spcBef>
                  <a:spcPct val="0"/>
                </a:spcBef>
                <a:spcAft>
                  <a:spcPct val="0"/>
                </a:spcAft>
                <a:buNone/>
              </a:pPr>
              <a:t>Undefined</a:t>
            </a:fld>
            <a:endParaRPr lang="en-US" sz="1100" dirty="0">
              <a:solidFill>
                <a:srgbClr val="06486E"/>
              </a:solidFill>
            </a:endParaRPr>
          </a:p>
        </p:txBody>
      </p:sp>
      <p:sp>
        <p:nvSpPr>
          <p:cNvPr id="377" name="Text Placeholder 2"/>
          <p:cNvSpPr>
            <a:spLocks noGrp="1"/>
          </p:cNvSpPr>
          <p:nvPr>
            <p:custDataLst>
              <p:tags r:id="rId29"/>
            </p:custDataLst>
          </p:nvPr>
        </p:nvSpPr>
        <p:spPr bwMode="auto">
          <a:xfrm>
            <a:off x="10863263" y="1901826"/>
            <a:ext cx="38417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BD5FF57-E2A2-4D74-A991-53EAF6DBAB99}" type="datetime'''O''''th''''''''''''''''''''''''e''''r''''''''''s'''''''''''">
              <a:rPr lang="en-US" altLang="en-US" sz="1100" smtClean="0">
                <a:solidFill>
                  <a:srgbClr val="06486E"/>
                </a:solidFill>
              </a:rPr>
              <a:pPr marL="0" indent="0">
                <a:spcBef>
                  <a:spcPct val="0"/>
                </a:spcBef>
                <a:spcAft>
                  <a:spcPct val="0"/>
                </a:spcAft>
                <a:buNone/>
              </a:pPr>
              <a:t>Others</a:t>
            </a:fld>
            <a:endParaRPr lang="en-US" sz="1100" dirty="0">
              <a:solidFill>
                <a:srgbClr val="06486E"/>
              </a:solidFill>
            </a:endParaRPr>
          </a:p>
        </p:txBody>
      </p:sp>
      <p:sp>
        <p:nvSpPr>
          <p:cNvPr id="524" name="Left Brace 523"/>
          <p:cNvSpPr/>
          <p:nvPr/>
        </p:nvSpPr>
        <p:spPr>
          <a:xfrm>
            <a:off x="5668863" y="2139294"/>
            <a:ext cx="239018" cy="833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Isosceles Triangle 530">
            <a:extLst>
              <a:ext uri="{FF2B5EF4-FFF2-40B4-BE49-F238E27FC236}">
                <a16:creationId xmlns:a16="http://schemas.microsoft.com/office/drawing/2014/main" id="{E3489957-30DB-4B6A-8B18-3AAA091CDB17}"/>
              </a:ext>
            </a:extLst>
          </p:cNvPr>
          <p:cNvSpPr/>
          <p:nvPr/>
        </p:nvSpPr>
        <p:spPr>
          <a:xfrm rot="10800000">
            <a:off x="4882615" y="2078043"/>
            <a:ext cx="649288" cy="115610"/>
          </a:xfrm>
          <a:prstGeom prst="triangl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sp>
        <p:nvSpPr>
          <p:cNvPr id="543" name="Left Bracket 542"/>
          <p:cNvSpPr/>
          <p:nvPr/>
        </p:nvSpPr>
        <p:spPr>
          <a:xfrm>
            <a:off x="8785045" y="1217700"/>
            <a:ext cx="103658" cy="161962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TextBox 557"/>
          <p:cNvSpPr txBox="1"/>
          <p:nvPr/>
        </p:nvSpPr>
        <p:spPr>
          <a:xfrm>
            <a:off x="9357732" y="1848047"/>
            <a:ext cx="716521" cy="338554"/>
          </a:xfrm>
          <a:prstGeom prst="rect">
            <a:avLst/>
          </a:prstGeom>
          <a:noFill/>
        </p:spPr>
        <p:txBody>
          <a:bodyPr wrap="square" rtlCol="0">
            <a:spAutoFit/>
          </a:bodyPr>
          <a:lstStyle/>
          <a:p>
            <a:pPr algn="ctr"/>
            <a:r>
              <a:rPr lang="en-US" sz="1600" b="1" dirty="0" smtClean="0">
                <a:solidFill>
                  <a:schemeClr val="bg2">
                    <a:lumMod val="50000"/>
                  </a:schemeClr>
                </a:solidFill>
                <a:latin typeface="Corbel" panose="020B0503020204020204" pitchFamily="34" charset="0"/>
              </a:rPr>
              <a:t>2,000</a:t>
            </a:r>
            <a:endParaRPr lang="en-US" sz="1600" b="1" dirty="0">
              <a:solidFill>
                <a:schemeClr val="bg2">
                  <a:lumMod val="50000"/>
                </a:schemeClr>
              </a:solidFill>
              <a:latin typeface="Corbel" panose="020B0503020204020204" pitchFamily="34" charset="0"/>
            </a:endParaRPr>
          </a:p>
        </p:txBody>
      </p:sp>
      <p:sp>
        <p:nvSpPr>
          <p:cNvPr id="132" name="Rectangle 131">
            <a:extLst>
              <a:ext uri="{FF2B5EF4-FFF2-40B4-BE49-F238E27FC236}">
                <a16:creationId xmlns:a16="http://schemas.microsoft.com/office/drawing/2014/main" id="{F340A27E-20BB-48B7-84A0-89E4225906F5}"/>
              </a:ext>
            </a:extLst>
          </p:cNvPr>
          <p:cNvSpPr/>
          <p:nvPr/>
        </p:nvSpPr>
        <p:spPr>
          <a:xfrm>
            <a:off x="8304245" y="3104708"/>
            <a:ext cx="3616511" cy="3628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cxnSp>
        <p:nvCxnSpPr>
          <p:cNvPr id="18" name="Straight Connector 17"/>
          <p:cNvCxnSpPr/>
          <p:nvPr>
            <p:custDataLst>
              <p:tags r:id="rId30"/>
            </p:custDataLst>
          </p:nvPr>
        </p:nvCxnSpPr>
        <p:spPr bwMode="auto">
          <a:xfrm>
            <a:off x="1084263" y="3117850"/>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custDataLst>
              <p:tags r:id="rId31"/>
            </p:custDataLst>
          </p:nvPr>
        </p:nvCxnSpPr>
        <p:spPr bwMode="auto">
          <a:xfrm>
            <a:off x="2830513" y="3616325"/>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p:cNvCxnSpPr/>
          <p:nvPr>
            <p:custDataLst>
              <p:tags r:id="rId32"/>
            </p:custDataLst>
          </p:nvPr>
        </p:nvCxnSpPr>
        <p:spPr bwMode="auto">
          <a:xfrm>
            <a:off x="1957388" y="3367088"/>
            <a:ext cx="387350"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299" name="Chart 298"/>
          <p:cNvGraphicFramePr/>
          <p:nvPr>
            <p:custDataLst>
              <p:tags r:id="rId33"/>
            </p:custDataLst>
            <p:extLst>
              <p:ext uri="{D42A27DB-BD31-4B8C-83A1-F6EECF244321}">
                <p14:modId xmlns:p14="http://schemas.microsoft.com/office/powerpoint/2010/main" val="3999562676"/>
              </p:ext>
            </p:extLst>
          </p:nvPr>
        </p:nvGraphicFramePr>
        <p:xfrm>
          <a:off x="322263" y="3035300"/>
          <a:ext cx="3657600" cy="946150"/>
        </p:xfrm>
        <a:graphic>
          <a:graphicData uri="http://schemas.openxmlformats.org/drawingml/2006/chart">
            <c:chart xmlns:c="http://schemas.openxmlformats.org/drawingml/2006/chart" xmlns:r="http://schemas.openxmlformats.org/officeDocument/2006/relationships" r:id="rId71"/>
          </a:graphicData>
        </a:graphic>
      </p:graphicFrame>
      <p:sp useBgFill="1">
        <p:nvSpPr>
          <p:cNvPr id="52" name="Freeform 51"/>
          <p:cNvSpPr/>
          <p:nvPr>
            <p:custDataLst>
              <p:tags r:id="rId34"/>
            </p:custDataLst>
          </p:nvPr>
        </p:nvSpPr>
        <p:spPr bwMode="auto">
          <a:xfrm>
            <a:off x="579439" y="3394075"/>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50"/>
          <p:cNvSpPr/>
          <p:nvPr>
            <p:custDataLst>
              <p:tags r:id="rId35"/>
            </p:custDataLst>
          </p:nvPr>
        </p:nvSpPr>
        <p:spPr bwMode="auto">
          <a:xfrm>
            <a:off x="1452564" y="3144838"/>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Freeform 52"/>
          <p:cNvSpPr/>
          <p:nvPr>
            <p:custDataLst>
              <p:tags r:id="rId36"/>
            </p:custDataLst>
          </p:nvPr>
        </p:nvSpPr>
        <p:spPr bwMode="auto">
          <a:xfrm>
            <a:off x="2325689" y="3394075"/>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49"/>
          <p:cNvSpPr/>
          <p:nvPr>
            <p:custDataLst>
              <p:tags r:id="rId37"/>
            </p:custDataLst>
          </p:nvPr>
        </p:nvSpPr>
        <p:spPr bwMode="auto">
          <a:xfrm>
            <a:off x="579439" y="3144838"/>
            <a:ext cx="523875" cy="198438"/>
          </a:xfrm>
          <a:custGeom>
            <a:avLst/>
            <a:gdLst/>
            <a:ahLst/>
            <a:cxnLst/>
            <a:rect l="0" t="0" r="0" b="0"/>
            <a:pathLst>
              <a:path w="523876" h="198439">
                <a:moveTo>
                  <a:pt x="0" y="141288"/>
                </a:moveTo>
                <a:lnTo>
                  <a:pt x="523875" y="0"/>
                </a:lnTo>
                <a:lnTo>
                  <a:pt x="523875" y="57150"/>
                </a:lnTo>
                <a:lnTo>
                  <a:pt x="0" y="198438"/>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Text Placeholder 2"/>
          <p:cNvSpPr>
            <a:spLocks noGrp="1"/>
          </p:cNvSpPr>
          <p:nvPr>
            <p:custDataLst>
              <p:tags r:id="rId38"/>
            </p:custDataLst>
          </p:nvPr>
        </p:nvSpPr>
        <p:spPr bwMode="gray">
          <a:xfrm>
            <a:off x="1590675" y="3167063"/>
            <a:ext cx="247650"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9DEA31B-7F35-4E25-8762-16D6F67C1260}" type="datetime'''''''''''''''9''''6''''''''''''''''''''7'''''''''''">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967</a:t>
            </a:fld>
            <a:endParaRPr lang="en-US" sz="1100" dirty="0">
              <a:solidFill>
                <a:schemeClr val="bg1"/>
              </a:solidFill>
              <a:latin typeface="Corbel" panose="020B0503020204020204" pitchFamily="34" charset="0"/>
              <a:sym typeface="Corbel" panose="020B0503020204020204" pitchFamily="34" charset="0"/>
            </a:endParaRPr>
          </a:p>
        </p:txBody>
      </p:sp>
      <p:sp>
        <p:nvSpPr>
          <p:cNvPr id="289" name="Text Placeholder 2"/>
          <p:cNvSpPr>
            <a:spLocks noGrp="1"/>
          </p:cNvSpPr>
          <p:nvPr>
            <p:custDataLst>
              <p:tags r:id="rId39"/>
            </p:custDataLst>
          </p:nvPr>
        </p:nvSpPr>
        <p:spPr bwMode="auto">
          <a:xfrm>
            <a:off x="622300" y="3944938"/>
            <a:ext cx="4397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49DA2B2-697B-4C7C-AD15-C241F0123A8E}" type="datetime'''''''G''e''''''''nd''''e''''''''''''r'''''''''''''">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Gender</a:t>
            </a:fld>
            <a:endParaRPr lang="en-US" sz="1100" dirty="0">
              <a:latin typeface="Corbel" panose="020B0503020204020204" pitchFamily="34" charset="0"/>
              <a:sym typeface="Corbel" panose="020B0503020204020204" pitchFamily="34" charset="0"/>
            </a:endParaRPr>
          </a:p>
        </p:txBody>
      </p:sp>
      <p:sp>
        <p:nvSpPr>
          <p:cNvPr id="360" name="Text Placeholder 2"/>
          <p:cNvSpPr>
            <a:spLocks noGrp="1"/>
          </p:cNvSpPr>
          <p:nvPr>
            <p:custDataLst>
              <p:tags r:id="rId40"/>
            </p:custDataLst>
          </p:nvPr>
        </p:nvSpPr>
        <p:spPr bwMode="gray">
          <a:xfrm>
            <a:off x="660400" y="3627438"/>
            <a:ext cx="3635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5E65F80-E0DC-45FA-94FF-072A9524AA9C}" type="datetime'''''''''''''''2,''''''''''''''''''0''''''''00'''''''''''''''''">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2,000</a:t>
            </a:fld>
            <a:endParaRPr lang="en-US" sz="1100" dirty="0">
              <a:solidFill>
                <a:schemeClr val="bg1"/>
              </a:solidFill>
              <a:latin typeface="Corbel" panose="020B0503020204020204" pitchFamily="34" charset="0"/>
              <a:sym typeface="Corbel" panose="020B0503020204020204" pitchFamily="34" charset="0"/>
            </a:endParaRPr>
          </a:p>
        </p:txBody>
      </p:sp>
      <p:sp>
        <p:nvSpPr>
          <p:cNvPr id="291" name="Text Placeholder 2"/>
          <p:cNvSpPr>
            <a:spLocks noGrp="1"/>
          </p:cNvSpPr>
          <p:nvPr>
            <p:custDataLst>
              <p:tags r:id="rId41"/>
            </p:custDataLst>
          </p:nvPr>
        </p:nvSpPr>
        <p:spPr bwMode="auto">
          <a:xfrm>
            <a:off x="1566863" y="3944938"/>
            <a:ext cx="2968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1BBBCF8-2918-44F8-9BAC-F6DE973449DA}" type="datetime'''''''''''''''''''''M''a''l''''''''''''''''e'''''''''''''''">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Male</a:t>
            </a:fld>
            <a:endParaRPr lang="en-US" sz="1100" dirty="0">
              <a:latin typeface="Corbel" panose="020B0503020204020204" pitchFamily="34" charset="0"/>
              <a:sym typeface="Corbel" panose="020B0503020204020204" pitchFamily="34" charset="0"/>
            </a:endParaRPr>
          </a:p>
        </p:txBody>
      </p:sp>
      <p:sp>
        <p:nvSpPr>
          <p:cNvPr id="370" name="Text Placeholder 2"/>
          <p:cNvSpPr>
            <a:spLocks noGrp="1"/>
          </p:cNvSpPr>
          <p:nvPr>
            <p:custDataLst>
              <p:tags r:id="rId42"/>
            </p:custDataLst>
          </p:nvPr>
        </p:nvSpPr>
        <p:spPr bwMode="gray">
          <a:xfrm>
            <a:off x="2463800" y="3416300"/>
            <a:ext cx="249238"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55D5162-34C2-4A8A-8086-647A87DD9504}" type="datetime'''9''''''''''3''''''''''''''''2'''''">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932</a:t>
            </a:fld>
            <a:endParaRPr lang="en-US" sz="1100" dirty="0">
              <a:solidFill>
                <a:schemeClr val="bg1"/>
              </a:solidFill>
              <a:latin typeface="Corbel" panose="020B0503020204020204" pitchFamily="34" charset="0"/>
              <a:sym typeface="Corbel" panose="020B0503020204020204" pitchFamily="34" charset="0"/>
            </a:endParaRPr>
          </a:p>
        </p:txBody>
      </p:sp>
      <p:sp>
        <p:nvSpPr>
          <p:cNvPr id="292" name="Text Placeholder 2"/>
          <p:cNvSpPr>
            <a:spLocks noGrp="1"/>
          </p:cNvSpPr>
          <p:nvPr>
            <p:custDataLst>
              <p:tags r:id="rId43"/>
            </p:custDataLst>
          </p:nvPr>
        </p:nvSpPr>
        <p:spPr bwMode="auto">
          <a:xfrm>
            <a:off x="2368550" y="3944938"/>
            <a:ext cx="4381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677975C-46E7-4AEB-9522-9F97CA967C2A}" type="datetime'''''''''''''F''''''''''''''e''m''''''''''a''le'''">
              <a:rPr lang="en-US" altLang="en-US" sz="1100" smtClean="0">
                <a:latin typeface="Corbel" panose="020B0503020204020204" pitchFamily="34" charset="0"/>
                <a:sym typeface="Corbel" panose="020B0503020204020204" pitchFamily="34" charset="0"/>
              </a:rPr>
              <a:pPr marL="0" indent="0" algn="ctr">
                <a:spcBef>
                  <a:spcPct val="0"/>
                </a:spcBef>
                <a:spcAft>
                  <a:spcPct val="0"/>
                </a:spcAft>
                <a:buNone/>
              </a:pPr>
              <a:t>Female</a:t>
            </a:fld>
            <a:endParaRPr lang="en-US" sz="1100" dirty="0">
              <a:latin typeface="Corbel" panose="020B0503020204020204" pitchFamily="34" charset="0"/>
              <a:sym typeface="Corbel" panose="020B0503020204020204" pitchFamily="34" charset="0"/>
            </a:endParaRPr>
          </a:p>
        </p:txBody>
      </p:sp>
      <p:sp>
        <p:nvSpPr>
          <p:cNvPr id="304" name="Text Placeholder 2"/>
          <p:cNvSpPr>
            <a:spLocks noGrp="1"/>
          </p:cNvSpPr>
          <p:nvPr>
            <p:custDataLst>
              <p:tags r:id="rId44"/>
            </p:custDataLst>
          </p:nvPr>
        </p:nvSpPr>
        <p:spPr bwMode="auto">
          <a:xfrm>
            <a:off x="3152775" y="3944938"/>
            <a:ext cx="617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7C8945-CB1E-4D57-A568-DABEECB3BEF7}" type="datetime'''''U''''''''''nde''''''f''''''in''''''e''''d'''''''''''''''">
              <a:rPr lang="en-US" altLang="en-US" sz="1100" smtClean="0">
                <a:latin typeface="Corbel" panose="020B0503020204020204" pitchFamily="34" charset="0"/>
                <a:sym typeface="Corbel" panose="020B0503020204020204" pitchFamily="34" charset="0"/>
              </a:rPr>
              <a:pPr/>
              <a:t>Undefined</a:t>
            </a:fld>
            <a:endParaRPr lang="en-US" sz="1100" dirty="0">
              <a:latin typeface="Corbel" panose="020B0503020204020204" pitchFamily="34" charset="0"/>
              <a:sym typeface="Corbel" panose="020B0503020204020204" pitchFamily="34" charset="0"/>
            </a:endParaRPr>
          </a:p>
        </p:txBody>
      </p:sp>
      <p:sp>
        <p:nvSpPr>
          <p:cNvPr id="219" name="Rectangle 218">
            <a:extLst>
              <a:ext uri="{FF2B5EF4-FFF2-40B4-BE49-F238E27FC236}">
                <a16:creationId xmlns:a16="http://schemas.microsoft.com/office/drawing/2014/main" id="{F340A27E-20BB-48B7-84A0-89E4225906F5}"/>
              </a:ext>
            </a:extLst>
          </p:cNvPr>
          <p:cNvSpPr/>
          <p:nvPr/>
        </p:nvSpPr>
        <p:spPr>
          <a:xfrm>
            <a:off x="4080323" y="3107950"/>
            <a:ext cx="4167698" cy="362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6486E"/>
              </a:solidFill>
              <a:effectLst/>
              <a:uLnTx/>
              <a:uFillTx/>
              <a:latin typeface="Corbel" panose="020B0503020204020204" pitchFamily="34" charset="0"/>
              <a:ea typeface="+mn-ea"/>
              <a:cs typeface="+mn-cs"/>
            </a:endParaRPr>
          </a:p>
        </p:txBody>
      </p:sp>
      <p:sp>
        <p:nvSpPr>
          <p:cNvPr id="384" name="TextBox 383"/>
          <p:cNvSpPr txBox="1"/>
          <p:nvPr/>
        </p:nvSpPr>
        <p:spPr>
          <a:xfrm flipH="1">
            <a:off x="569913" y="2776345"/>
            <a:ext cx="3263902"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Customers by Gender</a:t>
            </a:r>
            <a:endParaRPr lang="en-US" sz="1200" b="1" dirty="0">
              <a:solidFill>
                <a:schemeClr val="bg1"/>
              </a:solidFill>
              <a:latin typeface="Corbel" panose="020B0503020204020204" pitchFamily="34" charset="0"/>
            </a:endParaRPr>
          </a:p>
        </p:txBody>
      </p:sp>
      <p:graphicFrame>
        <p:nvGraphicFramePr>
          <p:cNvPr id="27" name="Chart 26"/>
          <p:cNvGraphicFramePr/>
          <p:nvPr>
            <p:extLst>
              <p:ext uri="{D42A27DB-BD31-4B8C-83A1-F6EECF244321}">
                <p14:modId xmlns:p14="http://schemas.microsoft.com/office/powerpoint/2010/main" val="262854250"/>
              </p:ext>
            </p:extLst>
          </p:nvPr>
        </p:nvGraphicFramePr>
        <p:xfrm>
          <a:off x="8171526" y="3165710"/>
          <a:ext cx="3805454" cy="3287713"/>
        </p:xfrm>
        <a:graphic>
          <a:graphicData uri="http://schemas.openxmlformats.org/drawingml/2006/chart">
            <c:chart xmlns:c="http://schemas.openxmlformats.org/drawingml/2006/chart" xmlns:r="http://schemas.openxmlformats.org/officeDocument/2006/relationships" r:id="rId72"/>
          </a:graphicData>
        </a:graphic>
      </p:graphicFrame>
      <p:cxnSp>
        <p:nvCxnSpPr>
          <p:cNvPr id="127" name="Straight Connector 126"/>
          <p:cNvCxnSpPr/>
          <p:nvPr>
            <p:custDataLst>
              <p:tags r:id="rId45"/>
            </p:custDataLst>
          </p:nvPr>
        </p:nvCxnSpPr>
        <p:spPr bwMode="auto">
          <a:xfrm>
            <a:off x="947738" y="4637088"/>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p:cNvCxnSpPr/>
          <p:nvPr>
            <p:custDataLst>
              <p:tags r:id="rId46"/>
            </p:custDataLst>
          </p:nvPr>
        </p:nvCxnSpPr>
        <p:spPr bwMode="auto">
          <a:xfrm>
            <a:off x="1646238" y="4856163"/>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p:cNvCxnSpPr/>
          <p:nvPr>
            <p:custDataLst>
              <p:tags r:id="rId47"/>
            </p:custDataLst>
          </p:nvPr>
        </p:nvCxnSpPr>
        <p:spPr bwMode="auto">
          <a:xfrm>
            <a:off x="2344738" y="5078413"/>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5" name="Straight Connector 454"/>
          <p:cNvCxnSpPr/>
          <p:nvPr>
            <p:custDataLst>
              <p:tags r:id="rId48"/>
            </p:custDataLst>
          </p:nvPr>
        </p:nvCxnSpPr>
        <p:spPr bwMode="auto">
          <a:xfrm>
            <a:off x="3043238" y="5295900"/>
            <a:ext cx="309563" cy="0"/>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301" name="Chart 300"/>
          <p:cNvGraphicFramePr/>
          <p:nvPr>
            <p:custDataLst>
              <p:tags r:id="rId49"/>
            </p:custDataLst>
            <p:extLst>
              <p:ext uri="{D42A27DB-BD31-4B8C-83A1-F6EECF244321}">
                <p14:modId xmlns:p14="http://schemas.microsoft.com/office/powerpoint/2010/main" val="3356124414"/>
              </p:ext>
            </p:extLst>
          </p:nvPr>
        </p:nvGraphicFramePr>
        <p:xfrm>
          <a:off x="322263" y="4554538"/>
          <a:ext cx="3657600" cy="996950"/>
        </p:xfrm>
        <a:graphic>
          <a:graphicData uri="http://schemas.openxmlformats.org/drawingml/2006/chart">
            <c:chart xmlns:c="http://schemas.openxmlformats.org/drawingml/2006/chart" xmlns:r="http://schemas.openxmlformats.org/officeDocument/2006/relationships" r:id="rId73"/>
          </a:graphicData>
        </a:graphic>
      </p:graphicFrame>
      <p:sp useBgFill="1">
        <p:nvSpPr>
          <p:cNvPr id="470" name="Freeform 469"/>
          <p:cNvSpPr/>
          <p:nvPr>
            <p:custDataLst>
              <p:tags r:id="rId50"/>
            </p:custDataLst>
          </p:nvPr>
        </p:nvSpPr>
        <p:spPr bwMode="auto">
          <a:xfrm>
            <a:off x="1936750" y="4881563"/>
            <a:ext cx="427039" cy="171450"/>
          </a:xfrm>
          <a:custGeom>
            <a:avLst/>
            <a:gdLst/>
            <a:ahLst/>
            <a:cxnLst/>
            <a:rect l="0" t="0" r="0" b="0"/>
            <a:pathLst>
              <a:path w="427039" h="171451">
                <a:moveTo>
                  <a:pt x="0" y="114300"/>
                </a:moveTo>
                <a:lnTo>
                  <a:pt x="427038" y="0"/>
                </a:lnTo>
                <a:lnTo>
                  <a:pt x="427038" y="57150"/>
                </a:lnTo>
                <a:lnTo>
                  <a:pt x="0" y="17145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9" name="Freeform 468"/>
          <p:cNvSpPr/>
          <p:nvPr>
            <p:custDataLst>
              <p:tags r:id="rId51"/>
            </p:custDataLst>
          </p:nvPr>
        </p:nvSpPr>
        <p:spPr bwMode="auto">
          <a:xfrm>
            <a:off x="539750" y="4881563"/>
            <a:ext cx="427039" cy="171450"/>
          </a:xfrm>
          <a:custGeom>
            <a:avLst/>
            <a:gdLst/>
            <a:ahLst/>
            <a:cxnLst/>
            <a:rect l="0" t="0" r="0" b="0"/>
            <a:pathLst>
              <a:path w="427039" h="171451">
                <a:moveTo>
                  <a:pt x="0" y="114300"/>
                </a:moveTo>
                <a:lnTo>
                  <a:pt x="427038" y="0"/>
                </a:lnTo>
                <a:lnTo>
                  <a:pt x="427038" y="57150"/>
                </a:lnTo>
                <a:lnTo>
                  <a:pt x="0" y="17145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 Placeholder 2"/>
          <p:cNvSpPr>
            <a:spLocks noGrp="1"/>
          </p:cNvSpPr>
          <p:nvPr>
            <p:custDataLst>
              <p:tags r:id="rId52"/>
            </p:custDataLst>
          </p:nvPr>
        </p:nvSpPr>
        <p:spPr bwMode="auto">
          <a:xfrm>
            <a:off x="2546350" y="5514975"/>
            <a:ext cx="6032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6AA8566-B44B-4EBB-A6CC-18FF365CB7F0}" type="datetime'&gt;''50'''' ''Y''''e''ar''''''s'''''''''''' '''''''''">
              <a:rPr lang="en-US" altLang="en-US" sz="1100" smtClean="0">
                <a:latin typeface="Corbel" panose="020B0503020204020204" pitchFamily="34" charset="0"/>
              </a:rPr>
              <a:pPr/>
              <a:t>&gt;50 Years </a:t>
            </a:fld>
            <a:endParaRPr lang="en-US" sz="1100" dirty="0">
              <a:latin typeface="Corbel" panose="020B0503020204020204" pitchFamily="34" charset="0"/>
              <a:sym typeface="Corbel" panose="020B0503020204020204" pitchFamily="34" charset="0"/>
            </a:endParaRPr>
          </a:p>
        </p:txBody>
      </p:sp>
      <p:sp>
        <p:nvSpPr>
          <p:cNvPr id="136" name="Text Placeholder 2"/>
          <p:cNvSpPr>
            <a:spLocks noGrp="1"/>
          </p:cNvSpPr>
          <p:nvPr>
            <p:custDataLst>
              <p:tags r:id="rId53"/>
            </p:custDataLst>
          </p:nvPr>
        </p:nvSpPr>
        <p:spPr bwMode="auto">
          <a:xfrm>
            <a:off x="1165225" y="5514975"/>
            <a:ext cx="5715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F569E10-EEF9-465E-A55C-BC5F923DEF33}" type="datetime'&lt;''3''0'''''''''''''''' ''Y''''ear''s'''''">
              <a:rPr lang="en-US" altLang="en-US" sz="1100" smtClean="0">
                <a:latin typeface="Corbel" panose="020B0503020204020204" pitchFamily="34" charset="0"/>
              </a:rPr>
              <a:pPr/>
              <a:t>&lt;30 Years</a:t>
            </a:fld>
            <a:endParaRPr lang="en-US" sz="1100" dirty="0">
              <a:latin typeface="Corbel" panose="020B0503020204020204" pitchFamily="34" charset="0"/>
              <a:sym typeface="Corbel" panose="020B0503020204020204" pitchFamily="34" charset="0"/>
            </a:endParaRPr>
          </a:p>
        </p:txBody>
      </p:sp>
      <p:sp>
        <p:nvSpPr>
          <p:cNvPr id="137" name="Text Placeholder 2"/>
          <p:cNvSpPr>
            <a:spLocks noGrp="1"/>
          </p:cNvSpPr>
          <p:nvPr>
            <p:custDataLst>
              <p:tags r:id="rId54"/>
            </p:custDataLst>
          </p:nvPr>
        </p:nvSpPr>
        <p:spPr bwMode="auto">
          <a:xfrm>
            <a:off x="569913" y="5514975"/>
            <a:ext cx="3651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87218C4-0D1B-4F13-AFC6-419A3860B7B0}" type="datetime'''''''''''''''C''''''''''o''u''n''''t'''''">
              <a:rPr lang="en-US" altLang="en-US" sz="1100" smtClean="0">
                <a:latin typeface="Corbel" panose="020B0503020204020204" pitchFamily="34" charset="0"/>
              </a:rPr>
              <a:pPr/>
              <a:t>Count</a:t>
            </a:fld>
            <a:endParaRPr lang="en-US" sz="1100" dirty="0">
              <a:latin typeface="Corbel" panose="020B0503020204020204" pitchFamily="34" charset="0"/>
              <a:sym typeface="Corbel" panose="020B0503020204020204" pitchFamily="34" charset="0"/>
            </a:endParaRPr>
          </a:p>
        </p:txBody>
      </p:sp>
      <p:sp>
        <p:nvSpPr>
          <p:cNvPr id="139" name="Text Placeholder 2"/>
          <p:cNvSpPr>
            <a:spLocks noGrp="1"/>
          </p:cNvSpPr>
          <p:nvPr>
            <p:custDataLst>
              <p:tags r:id="rId55"/>
            </p:custDataLst>
          </p:nvPr>
        </p:nvSpPr>
        <p:spPr bwMode="auto">
          <a:xfrm>
            <a:off x="1914525" y="5514975"/>
            <a:ext cx="471488" cy="3016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EFA71D0-4F8F-47E4-9FF5-8EE405116AB7}" type="datetime'''(30'' ''-'''''' 50'''''''''''''''''')'''' ''Y''ears'''''''''">
              <a:rPr lang="en-US" altLang="en-US" sz="1100" smtClean="0">
                <a:latin typeface="Corbel" panose="020B0503020204020204" pitchFamily="34" charset="0"/>
              </a:rPr>
              <a:pPr/>
              <a:t>(30 - 50) Years</a:t>
            </a:fld>
            <a:endParaRPr lang="en-US" sz="1100" dirty="0">
              <a:latin typeface="Corbel" panose="020B0503020204020204" pitchFamily="34" charset="0"/>
              <a:sym typeface="Corbel" panose="020B0503020204020204" pitchFamily="34" charset="0"/>
            </a:endParaRPr>
          </a:p>
        </p:txBody>
      </p:sp>
      <p:sp>
        <p:nvSpPr>
          <p:cNvPr id="172" name="Text Placeholder 2"/>
          <p:cNvSpPr>
            <a:spLocks noGrp="1"/>
          </p:cNvSpPr>
          <p:nvPr>
            <p:custDataLst>
              <p:tags r:id="rId56"/>
            </p:custDataLst>
          </p:nvPr>
        </p:nvSpPr>
        <p:spPr bwMode="auto">
          <a:xfrm>
            <a:off x="3238500" y="5514975"/>
            <a:ext cx="617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385C8C0-7D8E-4C45-9E7F-5C376D21E2D7}" type="datetime'''U''''''''''''n''''''''''''defi''n''''''e''''''''''''d'''''''">
              <a:rPr lang="en-US" altLang="en-US" sz="1100" smtClean="0">
                <a:latin typeface="Corbel" panose="020B0503020204020204" pitchFamily="34" charset="0"/>
              </a:rPr>
              <a:pPr/>
              <a:t>Undefined</a:t>
            </a:fld>
            <a:endParaRPr lang="en-US" sz="1100" dirty="0">
              <a:latin typeface="Corbel" panose="020B0503020204020204" pitchFamily="34" charset="0"/>
              <a:sym typeface="Corbel" panose="020B0503020204020204" pitchFamily="34" charset="0"/>
            </a:endParaRPr>
          </a:p>
        </p:txBody>
      </p:sp>
      <p:sp>
        <p:nvSpPr>
          <p:cNvPr id="268" name="Text Placeholder 2"/>
          <p:cNvSpPr>
            <a:spLocks noGrp="1"/>
          </p:cNvSpPr>
          <p:nvPr>
            <p:custDataLst>
              <p:tags r:id="rId57"/>
            </p:custDataLst>
          </p:nvPr>
        </p:nvSpPr>
        <p:spPr bwMode="gray">
          <a:xfrm>
            <a:off x="571500" y="5100638"/>
            <a:ext cx="3635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C7B57B-726B-431C-ADE3-EA7D1246C233}" type="datetime'''''''''''2'',''''0''''''''''''''''''''0''''0'''''''''''''''''">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2,000</a:t>
            </a:fld>
            <a:endParaRPr lang="en-US" sz="1100" dirty="0">
              <a:solidFill>
                <a:schemeClr val="bg1"/>
              </a:solidFill>
              <a:latin typeface="Corbel" panose="020B0503020204020204" pitchFamily="34" charset="0"/>
              <a:sym typeface="Corbel" panose="020B0503020204020204" pitchFamily="34" charset="0"/>
            </a:endParaRPr>
          </a:p>
        </p:txBody>
      </p:sp>
      <p:sp>
        <p:nvSpPr>
          <p:cNvPr id="270" name="Text Placeholder 2"/>
          <p:cNvSpPr>
            <a:spLocks noGrp="1"/>
          </p:cNvSpPr>
          <p:nvPr>
            <p:custDataLst>
              <p:tags r:id="rId58"/>
            </p:custDataLst>
          </p:nvPr>
        </p:nvSpPr>
        <p:spPr bwMode="gray">
          <a:xfrm>
            <a:off x="2024063" y="4892675"/>
            <a:ext cx="252413" cy="150813"/>
          </a:xfrm>
          <a:prstGeom prst="rect">
            <a:avLst/>
          </a:prstGeom>
          <a:solidFill>
            <a:srgbClr val="3A5B2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BD13717-CAE8-4732-809F-97822429C815}" type="datetime'''''''''''''''''''5''''''4''''''''''''''''6'''''''''''''">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546</a:t>
            </a:fld>
            <a:endParaRPr lang="en-US" sz="1100" dirty="0">
              <a:solidFill>
                <a:schemeClr val="bg1"/>
              </a:solidFill>
              <a:latin typeface="Corbel" panose="020B0503020204020204" pitchFamily="34" charset="0"/>
              <a:sym typeface="Corbel" panose="020B0503020204020204" pitchFamily="34" charset="0"/>
            </a:endParaRPr>
          </a:p>
        </p:txBody>
      </p:sp>
      <p:sp>
        <p:nvSpPr>
          <p:cNvPr id="155" name="TextBox 154"/>
          <p:cNvSpPr txBox="1"/>
          <p:nvPr/>
        </p:nvSpPr>
        <p:spPr>
          <a:xfrm flipH="1">
            <a:off x="529367" y="4288362"/>
            <a:ext cx="3263902"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Customers by Age</a:t>
            </a:r>
            <a:endParaRPr lang="en-US" sz="1200" b="1" dirty="0">
              <a:solidFill>
                <a:schemeClr val="bg1"/>
              </a:solidFill>
              <a:latin typeface="Corbel" panose="020B0503020204020204" pitchFamily="34" charset="0"/>
            </a:endParaRPr>
          </a:p>
        </p:txBody>
      </p:sp>
      <p:graphicFrame>
        <p:nvGraphicFramePr>
          <p:cNvPr id="216" name="Chart 215"/>
          <p:cNvGraphicFramePr/>
          <p:nvPr>
            <p:extLst>
              <p:ext uri="{D42A27DB-BD31-4B8C-83A1-F6EECF244321}">
                <p14:modId xmlns:p14="http://schemas.microsoft.com/office/powerpoint/2010/main" val="857133602"/>
              </p:ext>
            </p:extLst>
          </p:nvPr>
        </p:nvGraphicFramePr>
        <p:xfrm>
          <a:off x="3849493" y="3111546"/>
          <a:ext cx="4324991" cy="3698237"/>
        </p:xfrm>
        <a:graphic>
          <a:graphicData uri="http://schemas.openxmlformats.org/drawingml/2006/chart">
            <c:chart xmlns:c="http://schemas.openxmlformats.org/drawingml/2006/chart" xmlns:r="http://schemas.openxmlformats.org/officeDocument/2006/relationships" r:id="rId74"/>
          </a:graphicData>
        </a:graphic>
      </p:graphicFrame>
      <p:sp>
        <p:nvSpPr>
          <p:cNvPr id="459" name="TextBox 458"/>
          <p:cNvSpPr txBox="1"/>
          <p:nvPr/>
        </p:nvSpPr>
        <p:spPr>
          <a:xfrm>
            <a:off x="6102573" y="4452832"/>
            <a:ext cx="2048952"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srgbClr val="002060"/>
                </a:solidFill>
                <a:latin typeface="Corbel" panose="020B0503020204020204" pitchFamily="34" charset="0"/>
              </a:rPr>
              <a:t>Customers above age 50 (&gt;50 Years) return checked out books late compared to customers within other age range.</a:t>
            </a:r>
            <a:endParaRPr lang="en-US" sz="1200" dirty="0">
              <a:solidFill>
                <a:srgbClr val="002060"/>
              </a:solidFill>
              <a:latin typeface="Corbel" panose="020B0503020204020204" pitchFamily="34" charset="0"/>
            </a:endParaRPr>
          </a:p>
        </p:txBody>
      </p:sp>
      <p:sp>
        <p:nvSpPr>
          <p:cNvPr id="264" name="TextBox 263"/>
          <p:cNvSpPr txBox="1"/>
          <p:nvPr/>
        </p:nvSpPr>
        <p:spPr>
          <a:xfrm>
            <a:off x="1471613" y="569371"/>
            <a:ext cx="861958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Based on the distribution of customers by level of education and state, a higher proportion of customers who access the libraries are High School students and 93% of the entire customers live in Oregon.</a:t>
            </a:r>
            <a:endParaRPr lang="en-US" sz="1200" dirty="0">
              <a:solidFill>
                <a:srgbClr val="002060"/>
              </a:solidFill>
              <a:latin typeface="Corbel" panose="020B0503020204020204" pitchFamily="34" charset="0"/>
            </a:endParaRPr>
          </a:p>
        </p:txBody>
      </p:sp>
      <p:sp>
        <p:nvSpPr>
          <p:cNvPr id="265" name="TextBox 264"/>
          <p:cNvSpPr txBox="1"/>
          <p:nvPr/>
        </p:nvSpPr>
        <p:spPr>
          <a:xfrm>
            <a:off x="10005188" y="3771900"/>
            <a:ext cx="188207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solidFill>
                  <a:srgbClr val="002060"/>
                </a:solidFill>
                <a:latin typeface="Corbel" panose="020B0503020204020204" pitchFamily="34" charset="0"/>
              </a:rPr>
              <a:t>Male customers (70) return checked out books late compared to the female (60) customers.</a:t>
            </a:r>
            <a:endParaRPr lang="en-US" sz="1200" dirty="0">
              <a:solidFill>
                <a:srgbClr val="002060"/>
              </a:solidFill>
              <a:latin typeface="Corbel" panose="020B0503020204020204" pitchFamily="34" charset="0"/>
            </a:endParaRPr>
          </a:p>
        </p:txBody>
      </p:sp>
      <p:sp>
        <p:nvSpPr>
          <p:cNvPr id="295" name="TextBox 294"/>
          <p:cNvSpPr txBox="1"/>
          <p:nvPr/>
        </p:nvSpPr>
        <p:spPr>
          <a:xfrm>
            <a:off x="322263" y="2133809"/>
            <a:ext cx="3627471"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Males customers (967) who have accessed the libraries are more than the females. However, the gender of 101 customers are not defined.</a:t>
            </a:r>
            <a:endParaRPr lang="en-US" sz="1200" dirty="0">
              <a:solidFill>
                <a:srgbClr val="002060"/>
              </a:solidFill>
              <a:latin typeface="Corbel" panose="020B0503020204020204" pitchFamily="34" charset="0"/>
            </a:endParaRPr>
          </a:p>
        </p:txBody>
      </p:sp>
      <p:sp>
        <p:nvSpPr>
          <p:cNvPr id="302" name="TextBox 301"/>
          <p:cNvSpPr txBox="1"/>
          <p:nvPr/>
        </p:nvSpPr>
        <p:spPr>
          <a:xfrm>
            <a:off x="569160" y="5824223"/>
            <a:ext cx="3464459"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smtClean="0">
                <a:solidFill>
                  <a:srgbClr val="002060"/>
                </a:solidFill>
                <a:latin typeface="Corbel" panose="020B0503020204020204" pitchFamily="34" charset="0"/>
              </a:rPr>
              <a:t>The age of customers who have accessed the libraries more fall within the age of 30 to 50 years. However, the age of 413 customers who have accessed the libraries are not defined.</a:t>
            </a:r>
            <a:endParaRPr lang="en-US" sz="1200" dirty="0">
              <a:solidFill>
                <a:srgbClr val="002060"/>
              </a:solidFill>
              <a:latin typeface="Corbel" panose="020B0503020204020204" pitchFamily="34" charset="0"/>
            </a:endParaRPr>
          </a:p>
        </p:txBody>
      </p:sp>
    </p:spTree>
    <p:extLst>
      <p:ext uri="{BB962C8B-B14F-4D97-AF65-F5344CB8AC3E}">
        <p14:creationId xmlns:p14="http://schemas.microsoft.com/office/powerpoint/2010/main" val="349109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9">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433112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1" name="think-cell Slide" r:id="rId50" imgW="444" imgH="443" progId="TCLayout.ActiveDocument.1">
                  <p:embed/>
                </p:oleObj>
              </mc:Choice>
              <mc:Fallback>
                <p:oleObj name="think-cell Slide" r:id="rId50" imgW="444" imgH="443" progId="TCLayout.ActiveDocument.1">
                  <p:embed/>
                  <p:pic>
                    <p:nvPicPr>
                      <p:cNvPr id="0" name=""/>
                      <p:cNvPicPr/>
                      <p:nvPr/>
                    </p:nvPicPr>
                    <p:blipFill>
                      <a:blip r:embed="rId51"/>
                      <a:stretch>
                        <a:fillRect/>
                      </a:stretch>
                    </p:blipFill>
                    <p:spPr>
                      <a:xfrm>
                        <a:off x="1588" y="1588"/>
                        <a:ext cx="1588" cy="1588"/>
                      </a:xfrm>
                      <a:prstGeom prst="rect">
                        <a:avLst/>
                      </a:prstGeom>
                    </p:spPr>
                  </p:pic>
                </p:oleObj>
              </mc:Fallback>
            </mc:AlternateContent>
          </a:graphicData>
        </a:graphic>
      </p:graphicFrame>
      <p:graphicFrame>
        <p:nvGraphicFramePr>
          <p:cNvPr id="94" name="Table 368">
            <a:extLst>
              <a:ext uri="{FF2B5EF4-FFF2-40B4-BE49-F238E27FC236}">
                <a16:creationId xmlns:a16="http://schemas.microsoft.com/office/drawing/2014/main" id="{DC8DB519-B997-4F45-83FC-6EFEF76D6F94}"/>
              </a:ext>
            </a:extLst>
          </p:cNvPr>
          <p:cNvGraphicFramePr>
            <a:graphicFrameLocks noGrp="1"/>
          </p:cNvGraphicFramePr>
          <p:nvPr>
            <p:extLst>
              <p:ext uri="{D42A27DB-BD31-4B8C-83A1-F6EECF244321}">
                <p14:modId xmlns:p14="http://schemas.microsoft.com/office/powerpoint/2010/main" val="686848482"/>
              </p:ext>
            </p:extLst>
          </p:nvPr>
        </p:nvGraphicFramePr>
        <p:xfrm>
          <a:off x="7951212" y="4359612"/>
          <a:ext cx="3934909" cy="2087662"/>
        </p:xfrm>
        <a:graphic>
          <a:graphicData uri="http://schemas.openxmlformats.org/drawingml/2006/table">
            <a:tbl>
              <a:tblPr firstRow="1" bandRow="1">
                <a:tableStyleId>{6E25E649-3F16-4E02-A733-19D2CDBF48F0}</a:tableStyleId>
              </a:tblPr>
              <a:tblGrid>
                <a:gridCol w="1183471">
                  <a:extLst>
                    <a:ext uri="{9D8B030D-6E8A-4147-A177-3AD203B41FA5}">
                      <a16:colId xmlns:a16="http://schemas.microsoft.com/office/drawing/2014/main" val="3190093976"/>
                    </a:ext>
                  </a:extLst>
                </a:gridCol>
                <a:gridCol w="1087890">
                  <a:extLst>
                    <a:ext uri="{9D8B030D-6E8A-4147-A177-3AD203B41FA5}">
                      <a16:colId xmlns:a16="http://schemas.microsoft.com/office/drawing/2014/main" val="730190710"/>
                    </a:ext>
                  </a:extLst>
                </a:gridCol>
                <a:gridCol w="864477">
                  <a:extLst>
                    <a:ext uri="{9D8B030D-6E8A-4147-A177-3AD203B41FA5}">
                      <a16:colId xmlns:a16="http://schemas.microsoft.com/office/drawing/2014/main" val="3624249915"/>
                    </a:ext>
                  </a:extLst>
                </a:gridCol>
                <a:gridCol w="799071">
                  <a:extLst>
                    <a:ext uri="{9D8B030D-6E8A-4147-A177-3AD203B41FA5}">
                      <a16:colId xmlns:a16="http://schemas.microsoft.com/office/drawing/2014/main" val="3749193568"/>
                    </a:ext>
                  </a:extLst>
                </a:gridCol>
              </a:tblGrid>
              <a:tr h="373924">
                <a:tc>
                  <a:txBody>
                    <a:bodyPr/>
                    <a:lstStyle/>
                    <a:p>
                      <a:pPr algn="ctr" fontAlgn="b"/>
                      <a:r>
                        <a:rPr lang="en-US" sz="1100" u="none" strike="noStrike" dirty="0" smtClean="0">
                          <a:effectLst/>
                        </a:rPr>
                        <a:t>Occupation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rPr>
                        <a:t>&lt;=28days </a:t>
                      </a:r>
                      <a:endParaRPr lang="en-US" sz="1100" u="none" strike="noStrike" dirty="0" smtClean="0">
                        <a:effectLst/>
                      </a:endParaRPr>
                    </a:p>
                    <a:p>
                      <a:pPr algn="ctr" fontAlgn="b"/>
                      <a:r>
                        <a:rPr lang="en-US" sz="1100" u="none" strike="noStrike" dirty="0" smtClean="0">
                          <a:effectLst/>
                        </a:rPr>
                        <a:t>(</a:t>
                      </a:r>
                      <a:r>
                        <a:rPr lang="en-US" sz="1100" u="none" strike="noStrike" dirty="0">
                          <a:effectLst/>
                        </a:rPr>
                        <a:t>Early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rPr>
                        <a:t>&gt;28days </a:t>
                      </a:r>
                      <a:endParaRPr lang="en-US" sz="1100" u="none" strike="noStrike" dirty="0" smtClean="0">
                        <a:effectLst/>
                      </a:endParaRPr>
                    </a:p>
                    <a:p>
                      <a:pPr algn="ctr" fontAlgn="b"/>
                      <a:r>
                        <a:rPr lang="en-US" sz="1100" u="none" strike="noStrike" dirty="0" smtClean="0">
                          <a:effectLst/>
                        </a:rPr>
                        <a:t>(</a:t>
                      </a:r>
                      <a:r>
                        <a:rPr lang="en-US" sz="1100" u="none" strike="noStrike" dirty="0">
                          <a:effectLst/>
                        </a:rPr>
                        <a:t>Late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smtClean="0">
                          <a:effectLst/>
                        </a:rPr>
                        <a:t>Undefined</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340924159"/>
                  </a:ext>
                </a:extLst>
              </a:tr>
              <a:tr h="201387">
                <a:tc>
                  <a:txBody>
                    <a:bodyPr/>
                    <a:lstStyle/>
                    <a:p>
                      <a:pPr algn="l" fontAlgn="b"/>
                      <a:r>
                        <a:rPr lang="en-US" sz="1100" u="none" strike="noStrike">
                          <a:effectLst/>
                        </a:rPr>
                        <a:t>Admin &amp; Support</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rPr>
                        <a:t>194</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2165806104"/>
                  </a:ext>
                </a:extLst>
              </a:tr>
              <a:tr h="103475">
                <a:tc>
                  <a:txBody>
                    <a:bodyPr/>
                    <a:lstStyle/>
                    <a:p>
                      <a:pPr algn="l" fontAlgn="b"/>
                      <a:r>
                        <a:rPr lang="en-US" sz="1100" u="none" strike="noStrike">
                          <a:effectLst/>
                        </a:rPr>
                        <a:t>Blue Collar</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170</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850696048"/>
                  </a:ext>
                </a:extLst>
              </a:tr>
              <a:tr h="201387">
                <a:tc>
                  <a:txBody>
                    <a:bodyPr/>
                    <a:lstStyle/>
                    <a:p>
                      <a:pPr algn="l" fontAlgn="b"/>
                      <a:r>
                        <a:rPr lang="en-US" sz="1100" u="none" strike="noStrike">
                          <a:effectLst/>
                        </a:rPr>
                        <a:t>Business &amp; Finance</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171</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754948889"/>
                  </a:ext>
                </a:extLst>
              </a:tr>
              <a:tr h="201387">
                <a:tc>
                  <a:txBody>
                    <a:bodyPr/>
                    <a:lstStyle/>
                    <a:p>
                      <a:pPr algn="l" fontAlgn="b"/>
                      <a:r>
                        <a:rPr lang="en-US" sz="1100" u="none" strike="noStrike">
                          <a:effectLst/>
                        </a:rPr>
                        <a:t>Education &amp; Health</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191</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3620029822"/>
                  </a:ext>
                </a:extLst>
              </a:tr>
              <a:tr h="223752">
                <a:tc>
                  <a:txBody>
                    <a:bodyPr/>
                    <a:lstStyle/>
                    <a:p>
                      <a:pPr algn="l" fontAlgn="b"/>
                      <a:r>
                        <a:rPr lang="en-US" sz="1100" u="none" strike="noStrike">
                          <a:effectLst/>
                        </a:rPr>
                        <a:t>Others</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173</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81</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2621419432"/>
                  </a:ext>
                </a:extLst>
              </a:tr>
              <a:tr h="149414">
                <a:tc>
                  <a:txBody>
                    <a:bodyPr/>
                    <a:lstStyle/>
                    <a:p>
                      <a:pPr algn="l" fontAlgn="b"/>
                      <a:r>
                        <a:rPr lang="en-US" sz="1100" u="none" strike="noStrike">
                          <a:effectLst/>
                        </a:rPr>
                        <a:t>Sales</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164</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79</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765392169"/>
                  </a:ext>
                </a:extLst>
              </a:tr>
              <a:tr h="158765">
                <a:tc>
                  <a:txBody>
                    <a:bodyPr/>
                    <a:lstStyle/>
                    <a:p>
                      <a:pPr algn="l" fontAlgn="b"/>
                      <a:r>
                        <a:rPr lang="en-US" sz="1100" u="none" strike="noStrike">
                          <a:effectLst/>
                        </a:rPr>
                        <a:t>Tech</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178</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66</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2607766861"/>
                  </a:ext>
                </a:extLst>
              </a:tr>
              <a:tr h="149311">
                <a:tc>
                  <a:txBody>
                    <a:bodyPr/>
                    <a:lstStyle/>
                    <a:p>
                      <a:pPr algn="l" fontAlgn="b"/>
                      <a:r>
                        <a:rPr lang="en-US" sz="1100" u="none" strike="noStrike">
                          <a:effectLst/>
                        </a:rPr>
                        <a:t>Undefined</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smtClean="0">
                          <a:effectLst/>
                        </a:rPr>
                        <a:t>26</a:t>
                      </a:r>
                      <a:endParaRPr lang="en-US" sz="1100" b="0"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611192103"/>
                  </a:ext>
                </a:extLst>
              </a:tr>
              <a:tr h="149311">
                <a:tc>
                  <a:txBody>
                    <a:bodyPr/>
                    <a:lstStyle/>
                    <a:p>
                      <a:pPr algn="l" fontAlgn="b"/>
                      <a:r>
                        <a:rPr lang="en-US" sz="1100" u="none" strike="noStrike" dirty="0">
                          <a:effectLst/>
                        </a:rPr>
                        <a:t>Grand Total</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rPr>
                        <a:t>1318</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rPr>
                        <a:t>132</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rPr>
                        <a:t>550</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0009"/>
                  </a:ext>
                </a:extLst>
              </a:tr>
            </a:tbl>
          </a:graphicData>
        </a:graphic>
      </p:graphicFrame>
      <p:grpSp>
        <p:nvGrpSpPr>
          <p:cNvPr id="15" name="Group 14"/>
          <p:cNvGrpSpPr/>
          <p:nvPr/>
        </p:nvGrpSpPr>
        <p:grpSpPr>
          <a:xfrm>
            <a:off x="1186761" y="79895"/>
            <a:ext cx="9650454" cy="768948"/>
            <a:chOff x="313010" y="137486"/>
            <a:chExt cx="6097750" cy="912056"/>
          </a:xfrm>
        </p:grpSpPr>
        <p:sp>
          <p:nvSpPr>
            <p:cNvPr id="133" name="Rectangle 132">
              <a:extLst>
                <a:ext uri="{FF2B5EF4-FFF2-40B4-BE49-F238E27FC236}">
                  <a16:creationId xmlns:a16="http://schemas.microsoft.com/office/drawing/2014/main" id="{C1B1C57F-76EF-4AA5-B1D4-1CDE817EB7C2}"/>
                </a:ext>
              </a:extLst>
            </p:cNvPr>
            <p:cNvSpPr/>
            <p:nvPr/>
          </p:nvSpPr>
          <p:spPr>
            <a:xfrm>
              <a:off x="313013" y="137486"/>
              <a:ext cx="1291518"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smtClean="0">
                  <a:solidFill>
                    <a:prstClr val="white"/>
                  </a:solidFill>
                  <a:latin typeface="Calibri" panose="020F0502020204030204"/>
                </a:rPr>
                <a:t>TOTAL COUNT OF CUSTOMERS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F9561EDB-C377-4693-8024-3D060E3B66DA}"/>
                </a:ext>
              </a:extLst>
            </p:cNvPr>
            <p:cNvSpPr/>
            <p:nvPr/>
          </p:nvSpPr>
          <p:spPr>
            <a:xfrm>
              <a:off x="313010" y="713325"/>
              <a:ext cx="1291521" cy="334962"/>
            </a:xfrm>
            <a:prstGeom prst="rect">
              <a:avLst/>
            </a:prstGeom>
            <a:solidFill>
              <a:srgbClr val="568736"/>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500" b="1" kern="0" dirty="0" smtClean="0">
                  <a:latin typeface="Corbel" panose="020B0503020204020204" pitchFamily="34" charset="0"/>
                </a:rPr>
                <a:t>2000</a:t>
              </a:r>
              <a:endParaRPr kumimoji="0" lang="en-US" sz="1500" b="1" i="0" u="none" strike="noStrike" kern="0" cap="none" spc="0" normalizeH="0" baseline="0" noProof="0" dirty="0" smtClean="0">
                <a:ln>
                  <a:noFill/>
                </a:ln>
                <a:effectLst/>
                <a:uLnTx/>
                <a:uFillTx/>
                <a:latin typeface="Corbel" panose="020B0503020204020204" pitchFamily="34" charset="0"/>
              </a:endParaRPr>
            </a:p>
          </p:txBody>
        </p:sp>
        <p:sp>
          <p:nvSpPr>
            <p:cNvPr id="135" name="Rectangle 134">
              <a:extLst>
                <a:ext uri="{FF2B5EF4-FFF2-40B4-BE49-F238E27FC236}">
                  <a16:creationId xmlns:a16="http://schemas.microsoft.com/office/drawing/2014/main" id="{CE469FA4-D34A-45B1-B05F-B52A8B2E093A}"/>
                </a:ext>
              </a:extLst>
            </p:cNvPr>
            <p:cNvSpPr/>
            <p:nvPr/>
          </p:nvSpPr>
          <p:spPr>
            <a:xfrm>
              <a:off x="1518898" y="137486"/>
              <a:ext cx="1362681"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a:t>
              </a:r>
              <a:r>
                <a:rPr kumimoji="0" lang="en-US" sz="1000" b="0" i="0" u="none" strike="noStrike" kern="0" cap="none" spc="0" normalizeH="0" noProof="0" dirty="0" smtClean="0">
                  <a:ln>
                    <a:noFill/>
                  </a:ln>
                  <a:solidFill>
                    <a:prstClr val="white"/>
                  </a:solidFill>
                  <a:effectLst/>
                  <a:uLnTx/>
                  <a:uFillTx/>
                  <a:latin typeface="Calibri" panose="020F0502020204030204"/>
                  <a:ea typeface="+mn-ea"/>
                  <a:cs typeface="+mn-cs"/>
                </a:rPr>
                <a:t> COUNT OF BOOKS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7695DB45-DFEF-4DB9-8DC5-2D6D4931BCB6}"/>
                </a:ext>
              </a:extLst>
            </p:cNvPr>
            <p:cNvSpPr/>
            <p:nvPr/>
          </p:nvSpPr>
          <p:spPr>
            <a:xfrm>
              <a:off x="1518576" y="713325"/>
              <a:ext cx="1291521" cy="334962"/>
            </a:xfrm>
            <a:prstGeom prst="rect">
              <a:avLst/>
            </a:prstGeom>
            <a:solidFill>
              <a:srgbClr val="568736"/>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500" b="1" kern="0" dirty="0" smtClean="0">
                  <a:latin typeface="Corbel" panose="020B0503020204020204" pitchFamily="34" charset="0"/>
                </a:rPr>
                <a:t>240</a:t>
              </a:r>
              <a:r>
                <a:rPr kumimoji="0" lang="en-US" sz="1500" b="1" i="0" u="none" strike="noStrike" kern="0" cap="none" spc="0" normalizeH="0" baseline="0" noProof="0" dirty="0" smtClean="0">
                  <a:ln>
                    <a:noFill/>
                  </a:ln>
                  <a:effectLst/>
                  <a:uLnTx/>
                  <a:uFillTx/>
                  <a:latin typeface="Corbel" panose="020B0503020204020204" pitchFamily="34" charset="0"/>
                </a:rPr>
                <a:t> </a:t>
              </a:r>
            </a:p>
          </p:txBody>
        </p:sp>
        <p:sp>
          <p:nvSpPr>
            <p:cNvPr id="141" name="Rectangle 140">
              <a:extLst>
                <a:ext uri="{FF2B5EF4-FFF2-40B4-BE49-F238E27FC236}">
                  <a16:creationId xmlns:a16="http://schemas.microsoft.com/office/drawing/2014/main" id="{B9FDBD94-282F-43C4-921F-A22799E86FE6}"/>
                </a:ext>
              </a:extLst>
            </p:cNvPr>
            <p:cNvSpPr/>
            <p:nvPr/>
          </p:nvSpPr>
          <p:spPr>
            <a:xfrm>
              <a:off x="2734535" y="137486"/>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smtClean="0">
                  <a:solidFill>
                    <a:prstClr val="white"/>
                  </a:solidFill>
                  <a:latin typeface="Calibri" panose="020F0502020204030204"/>
                </a:rPr>
                <a:t>TOTAL COUNT OF LIBRARIES</a:t>
              </a:r>
              <a:endPar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2" name="Rectangle 141">
              <a:extLst>
                <a:ext uri="{FF2B5EF4-FFF2-40B4-BE49-F238E27FC236}">
                  <a16:creationId xmlns:a16="http://schemas.microsoft.com/office/drawing/2014/main" id="{092FDA6A-BFB7-4053-9216-9E70FB51461C}"/>
                </a:ext>
              </a:extLst>
            </p:cNvPr>
            <p:cNvSpPr/>
            <p:nvPr/>
          </p:nvSpPr>
          <p:spPr>
            <a:xfrm>
              <a:off x="2732364" y="713325"/>
              <a:ext cx="1291521" cy="334962"/>
            </a:xfrm>
            <a:prstGeom prst="rect">
              <a:avLst/>
            </a:prstGeom>
            <a:solidFill>
              <a:srgbClr val="68A242"/>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effectLst/>
                  <a:uLnTx/>
                  <a:uFillTx/>
                  <a:latin typeface="Corbel" panose="020B0503020204020204" pitchFamily="34" charset="0"/>
                </a:rPr>
                <a:t>18</a:t>
              </a:r>
            </a:p>
          </p:txBody>
        </p:sp>
        <p:sp>
          <p:nvSpPr>
            <p:cNvPr id="144" name="Rectangle 143">
              <a:extLst>
                <a:ext uri="{FF2B5EF4-FFF2-40B4-BE49-F238E27FC236}">
                  <a16:creationId xmlns:a16="http://schemas.microsoft.com/office/drawing/2014/main" id="{F8587BFF-C75D-4027-A64C-E7CE9529C19B}"/>
                </a:ext>
              </a:extLst>
            </p:cNvPr>
            <p:cNvSpPr/>
            <p:nvPr/>
          </p:nvSpPr>
          <p:spPr>
            <a:xfrm>
              <a:off x="3934676" y="137486"/>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 LATE RETURN(&gt;28 DAYS)</a:t>
              </a:r>
            </a:p>
          </p:txBody>
        </p:sp>
        <p:sp>
          <p:nvSpPr>
            <p:cNvPr id="145" name="Rectangle 144">
              <a:extLst>
                <a:ext uri="{FF2B5EF4-FFF2-40B4-BE49-F238E27FC236}">
                  <a16:creationId xmlns:a16="http://schemas.microsoft.com/office/drawing/2014/main" id="{3798BE2B-D076-4F0B-AF73-1BBD73DB3A15}"/>
                </a:ext>
              </a:extLst>
            </p:cNvPr>
            <p:cNvSpPr/>
            <p:nvPr/>
          </p:nvSpPr>
          <p:spPr>
            <a:xfrm>
              <a:off x="3934676" y="713325"/>
              <a:ext cx="1250819" cy="334962"/>
            </a:xfrm>
            <a:prstGeom prst="rect">
              <a:avLst/>
            </a:prstGeom>
            <a:solidFill>
              <a:srgbClr val="90BB7A"/>
            </a:solidFill>
            <a:ln w="12700" cap="flat" cmpd="sng" algn="ctr">
              <a:solidFill>
                <a:schemeClr val="accent1"/>
              </a:solidFill>
              <a:prstDash val="solid"/>
              <a:miter lim="800000"/>
            </a:ln>
            <a:effectLst/>
          </p:spPr>
          <p:txBody>
            <a:bodyPr rtlCol="0" anchor="ctr"/>
            <a:lstStyle/>
            <a:p>
              <a:pPr lvl="0" algn="ctr"/>
              <a:r>
                <a:rPr lang="en-US" sz="1500" b="1" dirty="0">
                  <a:latin typeface="Corbel" panose="020B0503020204020204" pitchFamily="34" charset="0"/>
                </a:rPr>
                <a:t>132 </a:t>
              </a:r>
              <a:r>
                <a:rPr kumimoji="0" lang="en-US" sz="1500" b="1" i="0" u="none" strike="noStrike" kern="0" cap="none" spc="0" normalizeH="0" baseline="0" noProof="0" dirty="0" smtClean="0">
                  <a:ln>
                    <a:noFill/>
                  </a:ln>
                  <a:effectLst/>
                  <a:uLnTx/>
                  <a:uFillTx/>
                  <a:latin typeface="Corbel" panose="020B0503020204020204" pitchFamily="34" charset="0"/>
                </a:rPr>
                <a:t> Times</a:t>
              </a:r>
            </a:p>
          </p:txBody>
        </p:sp>
        <p:sp>
          <p:nvSpPr>
            <p:cNvPr id="169" name="Rectangle 168">
              <a:extLst>
                <a:ext uri="{FF2B5EF4-FFF2-40B4-BE49-F238E27FC236}">
                  <a16:creationId xmlns:a16="http://schemas.microsoft.com/office/drawing/2014/main" id="{F8587BFF-C75D-4027-A64C-E7CE9529C19B}"/>
                </a:ext>
              </a:extLst>
            </p:cNvPr>
            <p:cNvSpPr/>
            <p:nvPr/>
          </p:nvSpPr>
          <p:spPr>
            <a:xfrm>
              <a:off x="5159941" y="137487"/>
              <a:ext cx="1250819" cy="516380"/>
            </a:xfrm>
            <a:prstGeom prst="rect">
              <a:avLst/>
            </a:prstGeom>
            <a:solidFill>
              <a:srgbClr val="1E1E1E"/>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panose="020F0502020204030204"/>
                  <a:ea typeface="+mn-ea"/>
                  <a:cs typeface="+mn-cs"/>
                </a:rPr>
                <a:t>TOTAL EARLY RETURN(&gt;28 DAYS)</a:t>
              </a:r>
            </a:p>
          </p:txBody>
        </p:sp>
        <p:sp>
          <p:nvSpPr>
            <p:cNvPr id="170" name="Rectangle 169">
              <a:extLst>
                <a:ext uri="{FF2B5EF4-FFF2-40B4-BE49-F238E27FC236}">
                  <a16:creationId xmlns:a16="http://schemas.microsoft.com/office/drawing/2014/main" id="{3798BE2B-D076-4F0B-AF73-1BBD73DB3A15}"/>
                </a:ext>
              </a:extLst>
            </p:cNvPr>
            <p:cNvSpPr/>
            <p:nvPr/>
          </p:nvSpPr>
          <p:spPr>
            <a:xfrm>
              <a:off x="5159941" y="714580"/>
              <a:ext cx="1250819" cy="334962"/>
            </a:xfrm>
            <a:prstGeom prst="rect">
              <a:avLst/>
            </a:prstGeom>
            <a:solidFill>
              <a:srgbClr val="BED5B4"/>
            </a:solidFill>
            <a:ln w="12700" cap="flat" cmpd="sng" algn="ctr">
              <a:solidFill>
                <a:schemeClr val="accent1"/>
              </a:solidFill>
              <a:prstDash val="solid"/>
              <a:miter lim="800000"/>
            </a:ln>
            <a:effectLst/>
          </p:spPr>
          <p:txBody>
            <a:bodyPr rtlCol="0" anchor="ctr"/>
            <a:lstStyle/>
            <a:p>
              <a:pPr lvl="0" algn="ctr"/>
              <a:r>
                <a:rPr lang="en-US" sz="1500" b="1" dirty="0">
                  <a:latin typeface="Corbel" panose="020B0503020204020204" pitchFamily="34" charset="0"/>
                </a:rPr>
                <a:t>1318 </a:t>
              </a:r>
              <a:r>
                <a:rPr kumimoji="0" lang="en-US" sz="1500" b="1" i="0" u="none" strike="noStrike" kern="0" cap="none" spc="0" normalizeH="0" baseline="0" noProof="0" dirty="0" smtClean="0">
                  <a:ln>
                    <a:noFill/>
                  </a:ln>
                  <a:effectLst/>
                  <a:uLnTx/>
                  <a:uFillTx/>
                  <a:latin typeface="Corbel" panose="020B0503020204020204" pitchFamily="34" charset="0"/>
                </a:rPr>
                <a:t> Times</a:t>
              </a:r>
            </a:p>
          </p:txBody>
        </p:sp>
      </p:grpSp>
      <p:sp>
        <p:nvSpPr>
          <p:cNvPr id="176" name="TextBox 175"/>
          <p:cNvSpPr txBox="1"/>
          <p:nvPr/>
        </p:nvSpPr>
        <p:spPr>
          <a:xfrm flipH="1">
            <a:off x="195812" y="1632064"/>
            <a:ext cx="3665833" cy="276999"/>
          </a:xfrm>
          <a:prstGeom prst="rect">
            <a:avLst/>
          </a:prstGeom>
          <a:solidFill>
            <a:schemeClr val="tx1">
              <a:lumMod val="65000"/>
              <a:lumOff val="35000"/>
            </a:schemeClr>
          </a:solidFill>
        </p:spPr>
        <p:txBody>
          <a:bodyPr wrap="square" rtlCol="0">
            <a:spAutoFit/>
          </a:bodyPr>
          <a:lstStyle/>
          <a:p>
            <a:pPr algn="ctr"/>
            <a:r>
              <a:rPr lang="en-US" sz="1200" b="1" dirty="0">
                <a:solidFill>
                  <a:schemeClr val="bg1"/>
                </a:solidFill>
                <a:latin typeface="Corbel" panose="020B0503020204020204" pitchFamily="34" charset="0"/>
              </a:rPr>
              <a:t>Count of Customers by </a:t>
            </a:r>
            <a:r>
              <a:rPr lang="en-US" sz="1200" b="1" dirty="0" smtClean="0">
                <a:solidFill>
                  <a:schemeClr val="bg1"/>
                </a:solidFill>
                <a:latin typeface="Corbel" panose="020B0503020204020204" pitchFamily="34" charset="0"/>
              </a:rPr>
              <a:t>City </a:t>
            </a:r>
            <a:r>
              <a:rPr lang="en-US" sz="1200" b="1" dirty="0">
                <a:solidFill>
                  <a:schemeClr val="bg1"/>
                </a:solidFill>
                <a:latin typeface="Corbel" panose="020B0503020204020204" pitchFamily="34" charset="0"/>
              </a:rPr>
              <a:t>and Books Return Period</a:t>
            </a:r>
          </a:p>
        </p:txBody>
      </p:sp>
      <p:sp>
        <p:nvSpPr>
          <p:cNvPr id="177" name="TextBox 176"/>
          <p:cNvSpPr txBox="1"/>
          <p:nvPr/>
        </p:nvSpPr>
        <p:spPr>
          <a:xfrm flipH="1">
            <a:off x="7944054" y="4081075"/>
            <a:ext cx="3934909" cy="246221"/>
          </a:xfrm>
          <a:prstGeom prst="rect">
            <a:avLst/>
          </a:prstGeom>
          <a:solidFill>
            <a:schemeClr val="tx1">
              <a:lumMod val="65000"/>
              <a:lumOff val="35000"/>
            </a:schemeClr>
          </a:solidFill>
        </p:spPr>
        <p:txBody>
          <a:bodyPr wrap="square" rtlCol="0">
            <a:spAutoFit/>
          </a:bodyPr>
          <a:lstStyle/>
          <a:p>
            <a:pPr algn="ctr"/>
            <a:r>
              <a:rPr lang="en-US" sz="1000" b="1" dirty="0" smtClean="0">
                <a:solidFill>
                  <a:schemeClr val="bg1"/>
                </a:solidFill>
                <a:latin typeface="Corbel" panose="020B0503020204020204" pitchFamily="34" charset="0"/>
              </a:rPr>
              <a:t>Distribution of Customers by Occupation and Books Return Period</a:t>
            </a:r>
            <a:endParaRPr lang="en-US" sz="1000" b="1" dirty="0">
              <a:solidFill>
                <a:schemeClr val="bg1"/>
              </a:solidFill>
              <a:latin typeface="Corbel" panose="020B0503020204020204" pitchFamily="34" charset="0"/>
            </a:endParaRPr>
          </a:p>
        </p:txBody>
      </p:sp>
      <p:graphicFrame>
        <p:nvGraphicFramePr>
          <p:cNvPr id="351" name="Table 368">
            <a:extLst>
              <a:ext uri="{FF2B5EF4-FFF2-40B4-BE49-F238E27FC236}">
                <a16:creationId xmlns:a16="http://schemas.microsoft.com/office/drawing/2014/main" id="{DC8DB519-B997-4F45-83FC-6EFEF76D6F94}"/>
              </a:ext>
            </a:extLst>
          </p:cNvPr>
          <p:cNvGraphicFramePr>
            <a:graphicFrameLocks noGrp="1"/>
          </p:cNvGraphicFramePr>
          <p:nvPr>
            <p:extLst>
              <p:ext uri="{D42A27DB-BD31-4B8C-83A1-F6EECF244321}">
                <p14:modId xmlns:p14="http://schemas.microsoft.com/office/powerpoint/2010/main" val="3826257278"/>
              </p:ext>
            </p:extLst>
          </p:nvPr>
        </p:nvGraphicFramePr>
        <p:xfrm>
          <a:off x="4069490" y="4371071"/>
          <a:ext cx="3715479" cy="2087662"/>
        </p:xfrm>
        <a:graphic>
          <a:graphicData uri="http://schemas.openxmlformats.org/drawingml/2006/table">
            <a:tbl>
              <a:tblPr firstRow="1" bandRow="1">
                <a:tableStyleId>{6E25E649-3F16-4E02-A733-19D2CDBF48F0}</a:tableStyleId>
              </a:tblPr>
              <a:tblGrid>
                <a:gridCol w="1029731">
                  <a:extLst>
                    <a:ext uri="{9D8B030D-6E8A-4147-A177-3AD203B41FA5}">
                      <a16:colId xmlns:a16="http://schemas.microsoft.com/office/drawing/2014/main" val="3190093976"/>
                    </a:ext>
                  </a:extLst>
                </a:gridCol>
                <a:gridCol w="972065">
                  <a:extLst>
                    <a:ext uri="{9D8B030D-6E8A-4147-A177-3AD203B41FA5}">
                      <a16:colId xmlns:a16="http://schemas.microsoft.com/office/drawing/2014/main" val="730190710"/>
                    </a:ext>
                  </a:extLst>
                </a:gridCol>
                <a:gridCol w="873210">
                  <a:extLst>
                    <a:ext uri="{9D8B030D-6E8A-4147-A177-3AD203B41FA5}">
                      <a16:colId xmlns:a16="http://schemas.microsoft.com/office/drawing/2014/main" val="3624249915"/>
                    </a:ext>
                  </a:extLst>
                </a:gridCol>
                <a:gridCol w="840473">
                  <a:extLst>
                    <a:ext uri="{9D8B030D-6E8A-4147-A177-3AD203B41FA5}">
                      <a16:colId xmlns:a16="http://schemas.microsoft.com/office/drawing/2014/main" val="3749193568"/>
                    </a:ext>
                  </a:extLst>
                </a:gridCol>
              </a:tblGrid>
              <a:tr h="379640">
                <a:tc>
                  <a:txBody>
                    <a:bodyPr/>
                    <a:lstStyle/>
                    <a:p>
                      <a:pPr algn="ctr" fontAlgn="b"/>
                      <a:r>
                        <a:rPr lang="en-US" sz="1100" u="none" strike="noStrike" dirty="0" smtClean="0">
                          <a:effectLst/>
                        </a:rPr>
                        <a:t>Education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rPr>
                        <a:t>&lt;=28days </a:t>
                      </a:r>
                      <a:endParaRPr lang="en-US" sz="1100" u="none" strike="noStrike" dirty="0" smtClean="0">
                        <a:effectLst/>
                      </a:endParaRPr>
                    </a:p>
                    <a:p>
                      <a:pPr algn="ctr" fontAlgn="b"/>
                      <a:r>
                        <a:rPr lang="en-US" sz="1100" u="none" strike="noStrike" dirty="0" smtClean="0">
                          <a:effectLst/>
                        </a:rPr>
                        <a:t>(</a:t>
                      </a:r>
                      <a:r>
                        <a:rPr lang="en-US" sz="1100" u="none" strike="noStrike" dirty="0">
                          <a:effectLst/>
                        </a:rPr>
                        <a:t>Early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a:effectLst/>
                        </a:rPr>
                        <a:t>&gt;28days </a:t>
                      </a:r>
                      <a:endParaRPr lang="en-US" sz="1100" u="none" strike="noStrike" dirty="0" smtClean="0">
                        <a:effectLst/>
                      </a:endParaRPr>
                    </a:p>
                    <a:p>
                      <a:pPr algn="ctr" fontAlgn="b"/>
                      <a:r>
                        <a:rPr lang="en-US" sz="1100" u="none" strike="noStrike" dirty="0" smtClean="0">
                          <a:effectLst/>
                        </a:rPr>
                        <a:t>(</a:t>
                      </a:r>
                      <a:r>
                        <a:rPr lang="en-US" sz="1100" u="none" strike="noStrike" dirty="0">
                          <a:effectLst/>
                        </a:rPr>
                        <a:t>Late Return)</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ctr" fontAlgn="b"/>
                      <a:r>
                        <a:rPr lang="en-US" sz="1100" u="none" strike="noStrike" dirty="0" smtClean="0">
                          <a:effectLst/>
                        </a:rPr>
                        <a:t>Undefined</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340924159"/>
                  </a:ext>
                </a:extLst>
              </a:tr>
              <a:tr h="290950">
                <a:tc>
                  <a:txBody>
                    <a:bodyPr/>
                    <a:lstStyle/>
                    <a:p>
                      <a:pPr algn="l" fontAlgn="b"/>
                      <a:r>
                        <a:rPr lang="en-US" sz="1100" u="none" strike="noStrike" dirty="0">
                          <a:effectLst/>
                        </a:rPr>
                        <a:t>College</a:t>
                      </a:r>
                      <a:endParaRPr lang="en-US" sz="1100" b="0"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305</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118</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2165806104"/>
                  </a:ext>
                </a:extLst>
              </a:tr>
              <a:tr h="255955">
                <a:tc>
                  <a:txBody>
                    <a:bodyPr/>
                    <a:lstStyle/>
                    <a:p>
                      <a:pPr algn="l" fontAlgn="b"/>
                      <a:r>
                        <a:rPr lang="en-US" sz="1100" u="none" strike="noStrike">
                          <a:effectLst/>
                        </a:rPr>
                        <a:t>Graduate Degree</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293</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134</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850696048"/>
                  </a:ext>
                </a:extLst>
              </a:tr>
              <a:tr h="290950">
                <a:tc>
                  <a:txBody>
                    <a:bodyPr/>
                    <a:lstStyle/>
                    <a:p>
                      <a:pPr algn="l" fontAlgn="b"/>
                      <a:r>
                        <a:rPr lang="en-US" sz="1100" u="none" strike="noStrike">
                          <a:effectLst/>
                        </a:rPr>
                        <a:t>High School</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348</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128</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754948889"/>
                  </a:ext>
                </a:extLst>
              </a:tr>
              <a:tr h="290950">
                <a:tc>
                  <a:txBody>
                    <a:bodyPr/>
                    <a:lstStyle/>
                    <a:p>
                      <a:pPr algn="l" fontAlgn="b"/>
                      <a:r>
                        <a:rPr lang="en-US" sz="1100" u="none" strike="noStrike">
                          <a:effectLst/>
                        </a:rPr>
                        <a:t>Others</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314</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131</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3620029822"/>
                  </a:ext>
                </a:extLst>
              </a:tr>
              <a:tr h="323262">
                <a:tc>
                  <a:txBody>
                    <a:bodyPr/>
                    <a:lstStyle/>
                    <a:p>
                      <a:pPr algn="l" fontAlgn="b"/>
                      <a:r>
                        <a:rPr lang="en-US" sz="1100" u="none" strike="noStrike">
                          <a:effectLst/>
                        </a:rPr>
                        <a:t>Undefined</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58</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2621419432"/>
                  </a:ext>
                </a:extLst>
              </a:tr>
              <a:tr h="255955">
                <a:tc>
                  <a:txBody>
                    <a:bodyPr/>
                    <a:lstStyle/>
                    <a:p>
                      <a:pPr algn="l" fontAlgn="b"/>
                      <a:r>
                        <a:rPr lang="en-US" sz="1100" u="none" strike="noStrike" dirty="0">
                          <a:effectLst/>
                        </a:rPr>
                        <a:t>Grand Total</a:t>
                      </a:r>
                      <a:endParaRPr lang="en-US" sz="1100" b="1" i="0" u="none" strike="noStrike" dirty="0">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1318</a:t>
                      </a:r>
                      <a:endParaRPr lang="en-US" sz="1100" b="1"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a:effectLst/>
                        </a:rPr>
                        <a:t>132</a:t>
                      </a:r>
                      <a:endParaRPr lang="en-US" sz="1100" b="1" i="0" u="none" strike="noStrike">
                        <a:solidFill>
                          <a:srgbClr val="000000"/>
                        </a:solidFill>
                        <a:effectLst/>
                        <a:latin typeface="Corbel" panose="020B0503020204020204" pitchFamily="34" charset="0"/>
                      </a:endParaRPr>
                    </a:p>
                  </a:txBody>
                  <a:tcPr marL="9525" marR="9525" marT="9525" marB="0" anchor="b"/>
                </a:tc>
                <a:tc>
                  <a:txBody>
                    <a:bodyPr/>
                    <a:lstStyle/>
                    <a:p>
                      <a:pPr algn="r" fontAlgn="b"/>
                      <a:r>
                        <a:rPr lang="en-US" sz="1100" u="none" strike="noStrike" dirty="0">
                          <a:effectLst/>
                        </a:rPr>
                        <a:t>550</a:t>
                      </a:r>
                      <a:endParaRPr lang="en-US" sz="1100" b="1" i="0" u="none" strike="noStrike" dirty="0">
                        <a:solidFill>
                          <a:srgbClr val="000000"/>
                        </a:solidFill>
                        <a:effectLst/>
                        <a:latin typeface="Corbel" panose="020B0503020204020204" pitchFamily="34" charset="0"/>
                      </a:endParaRPr>
                    </a:p>
                  </a:txBody>
                  <a:tcPr marL="9525" marR="9525" marT="9525" marB="0" anchor="b"/>
                </a:tc>
                <a:extLst>
                  <a:ext uri="{0D108BD9-81ED-4DB2-BD59-A6C34878D82A}">
                    <a16:rowId xmlns:a16="http://schemas.microsoft.com/office/drawing/2014/main" val="1765392169"/>
                  </a:ext>
                </a:extLst>
              </a:tr>
            </a:tbl>
          </a:graphicData>
        </a:graphic>
      </p:graphicFrame>
      <p:sp>
        <p:nvSpPr>
          <p:cNvPr id="352" name="TextBox 351"/>
          <p:cNvSpPr txBox="1"/>
          <p:nvPr/>
        </p:nvSpPr>
        <p:spPr>
          <a:xfrm flipH="1">
            <a:off x="4061757" y="4089313"/>
            <a:ext cx="3715477" cy="246221"/>
          </a:xfrm>
          <a:prstGeom prst="rect">
            <a:avLst/>
          </a:prstGeom>
          <a:solidFill>
            <a:schemeClr val="tx1">
              <a:lumMod val="65000"/>
              <a:lumOff val="35000"/>
            </a:schemeClr>
          </a:solidFill>
        </p:spPr>
        <p:txBody>
          <a:bodyPr wrap="square" rtlCol="0">
            <a:spAutoFit/>
          </a:bodyPr>
          <a:lstStyle/>
          <a:p>
            <a:pPr algn="ctr"/>
            <a:r>
              <a:rPr lang="en-US" sz="1000" b="1" dirty="0" smtClean="0">
                <a:solidFill>
                  <a:schemeClr val="bg1"/>
                </a:solidFill>
                <a:latin typeface="Corbel" panose="020B0503020204020204" pitchFamily="34" charset="0"/>
              </a:rPr>
              <a:t>Distribution of Customers by Education and Books Return Period</a:t>
            </a:r>
            <a:endParaRPr lang="en-US" sz="1000" b="1" dirty="0">
              <a:solidFill>
                <a:schemeClr val="bg1"/>
              </a:solidFill>
              <a:latin typeface="Corbel" panose="020B0503020204020204" pitchFamily="34" charset="0"/>
            </a:endParaRPr>
          </a:p>
        </p:txBody>
      </p:sp>
      <p:cxnSp>
        <p:nvCxnSpPr>
          <p:cNvPr id="493" name="Straight Connector 492"/>
          <p:cNvCxnSpPr/>
          <p:nvPr/>
        </p:nvCxnSpPr>
        <p:spPr>
          <a:xfrm>
            <a:off x="5098201" y="4371071"/>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6079008" y="4367850"/>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6975989" y="4376088"/>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9148009" y="4376088"/>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1144113" y="4367850"/>
            <a:ext cx="0" cy="208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10251549" y="4359612"/>
            <a:ext cx="0" cy="2087662"/>
          </a:xfrm>
          <a:prstGeom prst="line">
            <a:avLst/>
          </a:prstGeom>
        </p:spPr>
        <p:style>
          <a:lnRef idx="1">
            <a:schemeClr val="accent1"/>
          </a:lnRef>
          <a:fillRef idx="0">
            <a:schemeClr val="accent1"/>
          </a:fillRef>
          <a:effectRef idx="0">
            <a:schemeClr val="accent1"/>
          </a:effectRef>
          <a:fontRef idx="minor">
            <a:schemeClr val="tx1"/>
          </a:fontRef>
        </p:style>
      </p:cxnSp>
      <p:sp>
        <p:nvSpPr>
          <p:cNvPr id="369" name="TextBox 368"/>
          <p:cNvSpPr txBox="1"/>
          <p:nvPr/>
        </p:nvSpPr>
        <p:spPr>
          <a:xfrm flipH="1">
            <a:off x="4108779" y="1634088"/>
            <a:ext cx="3601835" cy="277090"/>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Books by Price Range and Return Period</a:t>
            </a:r>
            <a:endParaRPr lang="en-US" sz="1200" b="1" dirty="0">
              <a:solidFill>
                <a:schemeClr val="bg1"/>
              </a:solidFill>
              <a:latin typeface="Corbel" panose="020B0503020204020204" pitchFamily="34" charset="0"/>
            </a:endParaRPr>
          </a:p>
        </p:txBody>
      </p:sp>
      <p:sp>
        <p:nvSpPr>
          <p:cNvPr id="385" name="TextBox 384"/>
          <p:cNvSpPr txBox="1"/>
          <p:nvPr/>
        </p:nvSpPr>
        <p:spPr>
          <a:xfrm flipH="1">
            <a:off x="8319770" y="1629964"/>
            <a:ext cx="3361480"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Books by Pages and Return Period</a:t>
            </a:r>
            <a:endParaRPr lang="en-US" sz="1200" b="1" dirty="0">
              <a:solidFill>
                <a:schemeClr val="bg1"/>
              </a:solidFill>
              <a:latin typeface="Corbel" panose="020B0503020204020204" pitchFamily="34" charset="0"/>
            </a:endParaRPr>
          </a:p>
        </p:txBody>
      </p:sp>
      <p:graphicFrame>
        <p:nvGraphicFramePr>
          <p:cNvPr id="7" name="Chart 6"/>
          <p:cNvGraphicFramePr/>
          <p:nvPr>
            <p:extLst>
              <p:ext uri="{D42A27DB-BD31-4B8C-83A1-F6EECF244321}">
                <p14:modId xmlns:p14="http://schemas.microsoft.com/office/powerpoint/2010/main" val="2289825391"/>
              </p:ext>
            </p:extLst>
          </p:nvPr>
        </p:nvGraphicFramePr>
        <p:xfrm>
          <a:off x="4174684" y="1950384"/>
          <a:ext cx="3601834" cy="2159423"/>
        </p:xfrm>
        <a:graphic>
          <a:graphicData uri="http://schemas.openxmlformats.org/drawingml/2006/chart">
            <c:chart xmlns:c="http://schemas.openxmlformats.org/drawingml/2006/chart" xmlns:r="http://schemas.openxmlformats.org/officeDocument/2006/relationships" r:id="rId52"/>
          </a:graphicData>
        </a:graphic>
      </p:graphicFrame>
      <p:graphicFrame>
        <p:nvGraphicFramePr>
          <p:cNvPr id="51" name="Chart 50"/>
          <p:cNvGraphicFramePr/>
          <p:nvPr>
            <p:extLst>
              <p:ext uri="{D42A27DB-BD31-4B8C-83A1-F6EECF244321}">
                <p14:modId xmlns:p14="http://schemas.microsoft.com/office/powerpoint/2010/main" val="1376708146"/>
              </p:ext>
            </p:extLst>
          </p:nvPr>
        </p:nvGraphicFramePr>
        <p:xfrm>
          <a:off x="7988509" y="1938371"/>
          <a:ext cx="3803311" cy="2159423"/>
        </p:xfrm>
        <a:graphic>
          <a:graphicData uri="http://schemas.openxmlformats.org/drawingml/2006/chart">
            <c:chart xmlns:c="http://schemas.openxmlformats.org/drawingml/2006/chart" xmlns:r="http://schemas.openxmlformats.org/officeDocument/2006/relationships" r:id="rId53"/>
          </a:graphicData>
        </a:graphic>
      </p:graphicFrame>
      <p:sp>
        <p:nvSpPr>
          <p:cNvPr id="54" name="TextBox 53"/>
          <p:cNvSpPr txBox="1"/>
          <p:nvPr/>
        </p:nvSpPr>
        <p:spPr>
          <a:xfrm>
            <a:off x="1617439" y="894091"/>
            <a:ext cx="8619580" cy="461665"/>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solidFill>
                  <a:srgbClr val="002060"/>
                </a:solidFill>
                <a:latin typeface="Corbel" panose="020B0503020204020204" pitchFamily="34" charset="0"/>
              </a:rPr>
              <a:t>Books above 500 pages </a:t>
            </a:r>
            <a:r>
              <a:rPr lang="en-US" sz="1200" dirty="0" smtClean="0">
                <a:solidFill>
                  <a:srgbClr val="002060"/>
                </a:solidFill>
                <a:latin typeface="Corbel" panose="020B0503020204020204" pitchFamily="34" charset="0"/>
              </a:rPr>
              <a:t>are returned late than books with less than 50 pages. Also, the price of books is seen to have an impact to how long a customer takes to return a book</a:t>
            </a:r>
            <a:r>
              <a:rPr lang="en-US" sz="1200" smtClean="0">
                <a:solidFill>
                  <a:srgbClr val="002060"/>
                </a:solidFill>
                <a:latin typeface="Corbel" panose="020B0503020204020204" pitchFamily="34" charset="0"/>
              </a:rPr>
              <a:t>. </a:t>
            </a:r>
            <a:endParaRPr lang="en-US" sz="1200" dirty="0" smtClean="0">
              <a:solidFill>
                <a:srgbClr val="002060"/>
              </a:solidFill>
              <a:latin typeface="Corbel" panose="020B0503020204020204" pitchFamily="34" charset="0"/>
            </a:endParaRPr>
          </a:p>
        </p:txBody>
      </p:sp>
      <p:sp>
        <p:nvSpPr>
          <p:cNvPr id="55" name="TextBox 54"/>
          <p:cNvSpPr txBox="1"/>
          <p:nvPr/>
        </p:nvSpPr>
        <p:spPr>
          <a:xfrm flipH="1">
            <a:off x="180534" y="4083595"/>
            <a:ext cx="3734803" cy="276999"/>
          </a:xfrm>
          <a:prstGeom prst="rect">
            <a:avLst/>
          </a:prstGeom>
          <a:solidFill>
            <a:schemeClr val="tx1">
              <a:lumMod val="65000"/>
              <a:lumOff val="35000"/>
            </a:schemeClr>
          </a:solidFill>
        </p:spPr>
        <p:txBody>
          <a:bodyPr wrap="square" rtlCol="0">
            <a:spAutoFit/>
          </a:bodyPr>
          <a:lstStyle/>
          <a:p>
            <a:pPr algn="ctr"/>
            <a:r>
              <a:rPr lang="en-US" sz="1200" b="1" dirty="0" smtClean="0">
                <a:solidFill>
                  <a:schemeClr val="bg1"/>
                </a:solidFill>
                <a:latin typeface="Corbel" panose="020B0503020204020204" pitchFamily="34" charset="0"/>
              </a:rPr>
              <a:t>Count of </a:t>
            </a:r>
            <a:r>
              <a:rPr lang="en-US" sz="1200" b="1" dirty="0">
                <a:solidFill>
                  <a:schemeClr val="bg1"/>
                </a:solidFill>
                <a:latin typeface="Corbel" panose="020B0503020204020204" pitchFamily="34" charset="0"/>
              </a:rPr>
              <a:t>Customers by </a:t>
            </a:r>
            <a:r>
              <a:rPr lang="en-US" sz="1200" b="1" dirty="0" smtClean="0">
                <a:solidFill>
                  <a:schemeClr val="bg1"/>
                </a:solidFill>
                <a:latin typeface="Corbel" panose="020B0503020204020204" pitchFamily="34" charset="0"/>
              </a:rPr>
              <a:t>State </a:t>
            </a:r>
            <a:r>
              <a:rPr lang="en-US" sz="1200" b="1" dirty="0">
                <a:solidFill>
                  <a:schemeClr val="bg1"/>
                </a:solidFill>
                <a:latin typeface="Corbel" panose="020B0503020204020204" pitchFamily="34" charset="0"/>
              </a:rPr>
              <a:t>and Books Return Period</a:t>
            </a:r>
          </a:p>
        </p:txBody>
      </p:sp>
      <p:sp>
        <p:nvSpPr>
          <p:cNvPr id="8" name="Rectangle 7"/>
          <p:cNvSpPr/>
          <p:nvPr/>
        </p:nvSpPr>
        <p:spPr>
          <a:xfrm>
            <a:off x="7909412" y="1631022"/>
            <a:ext cx="3986024" cy="237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908696" y="4042986"/>
            <a:ext cx="3995188" cy="2420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29712" y="4042987"/>
            <a:ext cx="3766057" cy="2444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24274" y="4042987"/>
            <a:ext cx="3838419" cy="2444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4274" y="1629964"/>
            <a:ext cx="3838419" cy="2377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29712" y="1631022"/>
            <a:ext cx="3766057" cy="237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8" name="Chart 267"/>
          <p:cNvGraphicFramePr/>
          <p:nvPr>
            <p:custDataLst>
              <p:tags r:id="rId3"/>
            </p:custDataLst>
            <p:extLst>
              <p:ext uri="{D42A27DB-BD31-4B8C-83A1-F6EECF244321}">
                <p14:modId xmlns:p14="http://schemas.microsoft.com/office/powerpoint/2010/main" val="1554782763"/>
              </p:ext>
            </p:extLst>
          </p:nvPr>
        </p:nvGraphicFramePr>
        <p:xfrm>
          <a:off x="982663" y="2224088"/>
          <a:ext cx="2824162" cy="1784350"/>
        </p:xfrm>
        <a:graphic>
          <a:graphicData uri="http://schemas.openxmlformats.org/drawingml/2006/chart">
            <c:chart xmlns:c="http://schemas.openxmlformats.org/drawingml/2006/chart" xmlns:r="http://schemas.openxmlformats.org/officeDocument/2006/relationships" r:id="rId54"/>
          </a:graphicData>
        </a:graphic>
      </p:graphicFrame>
      <p:sp useBgFill="1">
        <p:nvSpPr>
          <p:cNvPr id="476" name="Freeform 475"/>
          <p:cNvSpPr/>
          <p:nvPr>
            <p:custDataLst>
              <p:tags r:id="rId4"/>
            </p:custDataLst>
          </p:nvPr>
        </p:nvSpPr>
        <p:spPr bwMode="auto">
          <a:xfrm>
            <a:off x="1574800" y="268287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8" name="Freeform 477"/>
          <p:cNvSpPr/>
          <p:nvPr>
            <p:custDataLst>
              <p:tags r:id="rId5"/>
            </p:custDataLst>
          </p:nvPr>
        </p:nvSpPr>
        <p:spPr bwMode="auto">
          <a:xfrm>
            <a:off x="1574800" y="333057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6" name="Freeform 465"/>
          <p:cNvSpPr/>
          <p:nvPr>
            <p:custDataLst>
              <p:tags r:id="rId6"/>
            </p:custDataLst>
          </p:nvPr>
        </p:nvSpPr>
        <p:spPr bwMode="auto">
          <a:xfrm>
            <a:off x="3582988" y="23590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7" name="Freeform 466"/>
          <p:cNvSpPr/>
          <p:nvPr>
            <p:custDataLst>
              <p:tags r:id="rId7"/>
            </p:custDataLst>
          </p:nvPr>
        </p:nvSpPr>
        <p:spPr bwMode="auto">
          <a:xfrm>
            <a:off x="3582988" y="268287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8" name="Freeform 467"/>
          <p:cNvSpPr/>
          <p:nvPr>
            <p:custDataLst>
              <p:tags r:id="rId8"/>
            </p:custDataLst>
          </p:nvPr>
        </p:nvSpPr>
        <p:spPr bwMode="auto">
          <a:xfrm>
            <a:off x="3582988" y="30067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9" name="Freeform 468"/>
          <p:cNvSpPr/>
          <p:nvPr>
            <p:custDataLst>
              <p:tags r:id="rId9"/>
            </p:custDataLst>
          </p:nvPr>
        </p:nvSpPr>
        <p:spPr bwMode="auto">
          <a:xfrm>
            <a:off x="3582988" y="333057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5" name="Freeform 474"/>
          <p:cNvSpPr/>
          <p:nvPr>
            <p:custDataLst>
              <p:tags r:id="rId10"/>
            </p:custDataLst>
          </p:nvPr>
        </p:nvSpPr>
        <p:spPr bwMode="auto">
          <a:xfrm>
            <a:off x="1574800" y="23590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0" name="Freeform 469"/>
          <p:cNvSpPr/>
          <p:nvPr>
            <p:custDataLst>
              <p:tags r:id="rId11"/>
            </p:custDataLst>
          </p:nvPr>
        </p:nvSpPr>
        <p:spPr bwMode="auto">
          <a:xfrm>
            <a:off x="3582988" y="3654425"/>
            <a:ext cx="115888"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7" name="Freeform 476"/>
          <p:cNvSpPr/>
          <p:nvPr>
            <p:custDataLst>
              <p:tags r:id="rId12"/>
            </p:custDataLst>
          </p:nvPr>
        </p:nvSpPr>
        <p:spPr bwMode="auto">
          <a:xfrm>
            <a:off x="1574800" y="30067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9" name="Freeform 478"/>
          <p:cNvSpPr/>
          <p:nvPr>
            <p:custDataLst>
              <p:tags r:id="rId13"/>
            </p:custDataLst>
          </p:nvPr>
        </p:nvSpPr>
        <p:spPr bwMode="auto">
          <a:xfrm>
            <a:off x="1574800" y="3654425"/>
            <a:ext cx="115889" cy="219076"/>
          </a:xfrm>
          <a:custGeom>
            <a:avLst/>
            <a:gdLst/>
            <a:ahLst/>
            <a:cxnLst/>
            <a:rect l="0" t="0" r="0" b="0"/>
            <a:pathLst>
              <a:path w="115889" h="219076">
                <a:moveTo>
                  <a:pt x="115888" y="0"/>
                </a:moveTo>
                <a:lnTo>
                  <a:pt x="57150" y="219075"/>
                </a:lnTo>
                <a:lnTo>
                  <a:pt x="0" y="219075"/>
                </a:lnTo>
                <a:lnTo>
                  <a:pt x="5873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 Placeholder 2"/>
          <p:cNvSpPr>
            <a:spLocks noGrp="1"/>
          </p:cNvSpPr>
          <p:nvPr>
            <p:custDataLst>
              <p:tags r:id="rId14"/>
            </p:custDataLst>
          </p:nvPr>
        </p:nvSpPr>
        <p:spPr bwMode="gray">
          <a:xfrm>
            <a:off x="2287588" y="2393951"/>
            <a:ext cx="6953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86A8328-FE0E-439B-B7A9-A3110CFF8DFC}" type="datetime'1'''''''''''''''''',''''''''''''''''''''''1''''8''''''1'''''">
              <a:rPr lang="en-US" altLang="en-US" sz="1100" smtClean="0">
                <a:latin typeface="Corbel" panose="020B0503020204020204" pitchFamily="34" charset="0"/>
              </a:rPr>
              <a:pPr/>
              <a:t>1,181</a:t>
            </a:fld>
            <a:r>
              <a:rPr lang="en-US" altLang="en-US" sz="1100" smtClean="0">
                <a:latin typeface="Corbel" panose="020B0503020204020204" pitchFamily="34" charset="0"/>
                <a:sym typeface="Corbel" panose="020B0503020204020204" pitchFamily="34" charset="0"/>
              </a:rPr>
              <a:t> (</a:t>
            </a:r>
            <a:fld id="{ABC6B4C0-766D-46A1-95DB-C2B3F4CDA25F}" type="datetime'''''''9''''''''''''''''''3''%'''''''''''''''">
              <a:rPr lang="en-US" altLang="en-US" sz="1100" smtClean="0">
                <a:latin typeface="Corbel" panose="020B0503020204020204" pitchFamily="34" charset="0"/>
              </a:rPr>
              <a:pPr/>
              <a:t>93%</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148" name="Text Placeholder 2"/>
          <p:cNvSpPr>
            <a:spLocks noGrp="1"/>
          </p:cNvSpPr>
          <p:nvPr>
            <p:custDataLst>
              <p:tags r:id="rId15"/>
            </p:custDataLst>
          </p:nvPr>
        </p:nvSpPr>
        <p:spPr bwMode="auto">
          <a:xfrm>
            <a:off x="374650" y="3689351"/>
            <a:ext cx="5984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5BE3B23-BBFA-4B40-8AD8-EC4B1AF4B566}" type="datetime'''''''''''''Be''''''a''v''''''e''''r''''''''''''to''''''''n'''">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Beaverton</a:t>
            </a:fld>
            <a:endParaRPr lang="en-US" sz="1100" dirty="0">
              <a:latin typeface="Corbel" panose="020B0503020204020204" pitchFamily="34" charset="0"/>
              <a:sym typeface="Corbel" panose="020B0503020204020204" pitchFamily="34" charset="0"/>
            </a:endParaRPr>
          </a:p>
        </p:txBody>
      </p:sp>
      <p:sp>
        <p:nvSpPr>
          <p:cNvPr id="230" name="Text Placeholder 2"/>
          <p:cNvSpPr>
            <a:spLocks noGrp="1"/>
          </p:cNvSpPr>
          <p:nvPr>
            <p:custDataLst>
              <p:tags r:id="rId16"/>
            </p:custDataLst>
          </p:nvPr>
        </p:nvSpPr>
        <p:spPr bwMode="gray">
          <a:xfrm>
            <a:off x="2500313" y="3365501"/>
            <a:ext cx="5080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9E461AD-5554-4E33-BC22-87C47A3A0908}" type="datetime'''1''''''''''''''''7'''''''''''''">
              <a:rPr lang="en-US" altLang="en-US" sz="1100" smtClean="0">
                <a:latin typeface="Corbel" panose="020B0503020204020204" pitchFamily="34" charset="0"/>
              </a:rPr>
              <a:pPr/>
              <a:t>17</a:t>
            </a:fld>
            <a:r>
              <a:rPr lang="en-US" altLang="en-US" sz="1100" smtClean="0">
                <a:latin typeface="Corbel" panose="020B0503020204020204" pitchFamily="34" charset="0"/>
                <a:sym typeface="Corbel" panose="020B0503020204020204" pitchFamily="34" charset="0"/>
              </a:rPr>
              <a:t> (</a:t>
            </a:r>
            <a:fld id="{97954E05-064C-4252-9BD6-2D0236058C78}" type="datetime'7''''''''7''''''''''''%'''''''''''''''''''">
              <a:rPr lang="en-US" altLang="en-US" sz="1100" smtClean="0">
                <a:latin typeface="Corbel" panose="020B0503020204020204" pitchFamily="34" charset="0"/>
              </a:rPr>
              <a:pPr/>
              <a:t>77%</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27" name="Text Placeholder 2"/>
          <p:cNvSpPr>
            <a:spLocks noGrp="1"/>
          </p:cNvSpPr>
          <p:nvPr>
            <p:custDataLst>
              <p:tags r:id="rId17"/>
            </p:custDataLst>
          </p:nvPr>
        </p:nvSpPr>
        <p:spPr bwMode="gray">
          <a:xfrm>
            <a:off x="2776538" y="2717801"/>
            <a:ext cx="55403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8B1F422-1337-423A-BD06-6AFD8E16B878}" type="datetime'''''''''''''''''''''''''2''''''0'''''''''''">
              <a:rPr lang="en-US" altLang="en-US" sz="1100" smtClean="0">
                <a:latin typeface="Corbel" panose="020B0503020204020204" pitchFamily="34" charset="0"/>
              </a:rPr>
              <a:pPr/>
              <a:t>20</a:t>
            </a:fld>
            <a:r>
              <a:rPr lang="en-US" altLang="en-US" sz="1100" smtClean="0">
                <a:latin typeface="Corbel" panose="020B0503020204020204" pitchFamily="34" charset="0"/>
                <a:sym typeface="Corbel" panose="020B0503020204020204" pitchFamily="34" charset="0"/>
              </a:rPr>
              <a:t> (</a:t>
            </a:r>
            <a:fld id="{84F9E259-9EB5-4CC0-9543-09826D6E7210}" type="datetime'''6''''''''9''''''''''''''''''''''''''%'''''''''">
              <a:rPr lang="en-US" altLang="en-US" sz="1100" smtClean="0">
                <a:latin typeface="Corbel" panose="020B0503020204020204" pitchFamily="34" charset="0"/>
              </a:rPr>
              <a:pPr/>
              <a:t>69%</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63" name="Text Placeholder 2"/>
          <p:cNvSpPr>
            <a:spLocks noGrp="1"/>
          </p:cNvSpPr>
          <p:nvPr>
            <p:custDataLst>
              <p:tags r:id="rId18"/>
            </p:custDataLst>
          </p:nvPr>
        </p:nvSpPr>
        <p:spPr bwMode="gray">
          <a:xfrm>
            <a:off x="1074738" y="2393951"/>
            <a:ext cx="4635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F7A0818-4E98-4719-8D04-CB5A73565A6A}" type="datetime'''''''''''''''''''''''''''''''''''85'''">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85</a:t>
            </a:fld>
            <a:r>
              <a:rPr lang="en-US" altLang="en-US" sz="1100" smtClean="0">
                <a:solidFill>
                  <a:schemeClr val="bg1"/>
                </a:solidFill>
                <a:latin typeface="Corbel" panose="020B0503020204020204" pitchFamily="34" charset="0"/>
                <a:sym typeface="Corbel" panose="020B0503020204020204" pitchFamily="34" charset="0"/>
              </a:rPr>
              <a:t> (</a:t>
            </a:r>
            <a:fld id="{72148DF7-7B14-49A4-96C1-470322295A7E}" type="datetime'''''''''''''''''''''''''''7''''''''''''''''''''%'">
              <a:rPr lang="en-US" altLang="en-US" sz="1100" smtClean="0">
                <a:solidFill>
                  <a:schemeClr val="bg1"/>
                </a:solidFill>
                <a:latin typeface="Corbel" panose="020B0503020204020204" pitchFamily="34" charset="0"/>
                <a:sym typeface="Corbel" panose="020B0503020204020204" pitchFamily="34" charset="0"/>
              </a:rPr>
              <a:pPr marL="0" indent="0" algn="ctr">
                <a:spcBef>
                  <a:spcPct val="0"/>
                </a:spcBef>
                <a:spcAft>
                  <a:spcPct val="0"/>
                </a:spcAft>
                <a:buNone/>
              </a:pPr>
              <a:t>7%</a:t>
            </a:fld>
            <a:r>
              <a:rPr 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62" name="Text Placeholder 2"/>
          <p:cNvSpPr>
            <a:spLocks noGrp="1"/>
          </p:cNvSpPr>
          <p:nvPr>
            <p:custDataLst>
              <p:tags r:id="rId19"/>
            </p:custDataLst>
          </p:nvPr>
        </p:nvSpPr>
        <p:spPr bwMode="auto">
          <a:xfrm>
            <a:off x="476250" y="2393951"/>
            <a:ext cx="496888"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E2C859E-E042-44C5-8DC7-77B419B5CF79}" type="datetime'''''''''''''''P''''or''''''tl''''a''''''''''''nd'''''''">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Portland</a:t>
            </a:fld>
            <a:endParaRPr lang="en-US" sz="1100" dirty="0">
              <a:latin typeface="Corbel" panose="020B0503020204020204" pitchFamily="34" charset="0"/>
              <a:sym typeface="Corbel" panose="020B0503020204020204" pitchFamily="34" charset="0"/>
            </a:endParaRPr>
          </a:p>
        </p:txBody>
      </p:sp>
      <p:sp>
        <p:nvSpPr>
          <p:cNvPr id="246" name="Text Placeholder 2"/>
          <p:cNvSpPr>
            <a:spLocks noGrp="1"/>
          </p:cNvSpPr>
          <p:nvPr>
            <p:custDataLst>
              <p:tags r:id="rId20"/>
            </p:custDataLst>
          </p:nvPr>
        </p:nvSpPr>
        <p:spPr bwMode="gray">
          <a:xfrm>
            <a:off x="1735138" y="2717801"/>
            <a:ext cx="4635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044E096-E50E-4E5A-A537-C38D672BF27D}" type="datetime'''''''''''''''''9'''''''''''">
              <a:rPr lang="en-US" altLang="en-US" sz="1100" smtClean="0">
                <a:solidFill>
                  <a:schemeClr val="bg1"/>
                </a:solidFill>
                <a:latin typeface="Corbel" panose="020B0503020204020204" pitchFamily="34" charset="0"/>
              </a:rPr>
              <a:pPr/>
              <a:t>9</a:t>
            </a:fld>
            <a:r>
              <a:rPr lang="en-US" altLang="en-US" sz="1100" smtClean="0">
                <a:solidFill>
                  <a:schemeClr val="bg1"/>
                </a:solidFill>
                <a:latin typeface="Corbel" panose="020B0503020204020204" pitchFamily="34" charset="0"/>
                <a:sym typeface="Corbel" panose="020B0503020204020204" pitchFamily="34" charset="0"/>
              </a:rPr>
              <a:t> (</a:t>
            </a:r>
            <a:fld id="{D606E649-DAEF-4C0E-AFBD-9B6DD88E293D}" type="datetime'3''''''''''1''%'''">
              <a:rPr lang="en-US" altLang="en-US" sz="1100" smtClean="0">
                <a:solidFill>
                  <a:schemeClr val="bg1"/>
                </a:solidFill>
                <a:latin typeface="Corbel" panose="020B0503020204020204" pitchFamily="34" charset="0"/>
              </a:rPr>
              <a:pPr/>
              <a:t>31%</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50" name="Text Placeholder 2"/>
          <p:cNvSpPr>
            <a:spLocks noGrp="1"/>
          </p:cNvSpPr>
          <p:nvPr>
            <p:custDataLst>
              <p:tags r:id="rId21"/>
            </p:custDataLst>
          </p:nvPr>
        </p:nvSpPr>
        <p:spPr bwMode="gray">
          <a:xfrm>
            <a:off x="2076450" y="3689351"/>
            <a:ext cx="46990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649C688-D7DF-4C7C-9277-3BD120F83270}" type="datetime'''''''''9'''''''''''''''''''''''''''''''">
              <a:rPr lang="en-US" altLang="en-US" sz="1100" smtClean="0">
                <a:solidFill>
                  <a:schemeClr val="bg1"/>
                </a:solidFill>
                <a:latin typeface="Corbel" panose="020B0503020204020204" pitchFamily="34" charset="0"/>
              </a:rPr>
              <a:pPr/>
              <a:t>9</a:t>
            </a:fld>
            <a:r>
              <a:rPr lang="en-US" altLang="en-US" sz="1100" smtClean="0">
                <a:solidFill>
                  <a:schemeClr val="bg1"/>
                </a:solidFill>
                <a:latin typeface="Corbel" panose="020B0503020204020204" pitchFamily="34" charset="0"/>
                <a:sym typeface="Corbel" panose="020B0503020204020204" pitchFamily="34" charset="0"/>
              </a:rPr>
              <a:t> (</a:t>
            </a:r>
            <a:fld id="{FE67BF34-2CCC-4462-8008-17364EA45A39}" type="datetime'4''''''''''7''''''''''''''''''''''''''''''%'''''''''''''">
              <a:rPr lang="en-US" altLang="en-US" sz="1100" smtClean="0">
                <a:solidFill>
                  <a:schemeClr val="bg1"/>
                </a:solidFill>
                <a:latin typeface="Corbel" panose="020B0503020204020204" pitchFamily="34" charset="0"/>
              </a:rPr>
              <a:pPr/>
              <a:t>47%</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64" name="Text Placeholder 2"/>
          <p:cNvSpPr>
            <a:spLocks noGrp="1"/>
          </p:cNvSpPr>
          <p:nvPr>
            <p:custDataLst>
              <p:tags r:id="rId22"/>
            </p:custDataLst>
          </p:nvPr>
        </p:nvSpPr>
        <p:spPr bwMode="auto">
          <a:xfrm>
            <a:off x="357188" y="2717801"/>
            <a:ext cx="615950"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5294219-801E-4BB5-A7A1-3EB2D018B4B3}" type="datetime'V''''a''n''''''''''''''''''c''o''''''uv''er'''''''''">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Vancouver</a:t>
            </a:fld>
            <a:endParaRPr lang="en-US" sz="1100" dirty="0">
              <a:latin typeface="Corbel" panose="020B0503020204020204" pitchFamily="34" charset="0"/>
              <a:sym typeface="Corbel" panose="020B0503020204020204" pitchFamily="34" charset="0"/>
            </a:endParaRPr>
          </a:p>
        </p:txBody>
      </p:sp>
      <p:sp>
        <p:nvSpPr>
          <p:cNvPr id="228" name="Text Placeholder 2"/>
          <p:cNvSpPr>
            <a:spLocks noGrp="1"/>
          </p:cNvSpPr>
          <p:nvPr>
            <p:custDataLst>
              <p:tags r:id="rId23"/>
            </p:custDataLst>
          </p:nvPr>
        </p:nvSpPr>
        <p:spPr bwMode="gray">
          <a:xfrm>
            <a:off x="2454275" y="3041651"/>
            <a:ext cx="5302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E1963D2-703C-4679-9339-CE59417914AA}" type="datetime'''''''''''''''''''''1''8'''''''''''''''''''''''''''''''''''''">
              <a:rPr lang="en-US" altLang="en-US" sz="1100" smtClean="0">
                <a:latin typeface="Corbel" panose="020B0503020204020204" pitchFamily="34" charset="0"/>
              </a:rPr>
              <a:pPr/>
              <a:t>18</a:t>
            </a:fld>
            <a:r>
              <a:rPr lang="en-US" altLang="en-US" sz="1100" smtClean="0">
                <a:latin typeface="Corbel" panose="020B0503020204020204" pitchFamily="34" charset="0"/>
                <a:sym typeface="Corbel" panose="020B0503020204020204" pitchFamily="34" charset="0"/>
              </a:rPr>
              <a:t> (</a:t>
            </a:r>
            <a:fld id="{9F986E86-AA61-49EF-9CDE-9834EA7FCC07}" type="datetime'''''''''''''''''7''''''''''''''''''8''%'''">
              <a:rPr lang="en-US" altLang="en-US" sz="1100" smtClean="0">
                <a:latin typeface="Corbel" panose="020B0503020204020204" pitchFamily="34" charset="0"/>
              </a:rPr>
              <a:pPr/>
              <a:t>78%</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48" name="Text Placeholder 2"/>
          <p:cNvSpPr>
            <a:spLocks noGrp="1"/>
          </p:cNvSpPr>
          <p:nvPr>
            <p:custDataLst>
              <p:tags r:id="rId24"/>
            </p:custDataLst>
          </p:nvPr>
        </p:nvSpPr>
        <p:spPr bwMode="gray">
          <a:xfrm>
            <a:off x="1098550" y="3041651"/>
            <a:ext cx="4746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A00683F-31CF-4015-ABCE-3B2936199815}" type="datetime'''''''''''''''''''''''5'''''''''">
              <a:rPr lang="en-US" altLang="en-US" sz="1100" smtClean="0">
                <a:solidFill>
                  <a:schemeClr val="bg1"/>
                </a:solidFill>
                <a:latin typeface="Corbel" panose="020B0503020204020204" pitchFamily="34" charset="0"/>
              </a:rPr>
              <a:pPr/>
              <a:t>5</a:t>
            </a:fld>
            <a:r>
              <a:rPr lang="en-US" altLang="en-US" sz="1100" smtClean="0">
                <a:solidFill>
                  <a:schemeClr val="bg1"/>
                </a:solidFill>
                <a:latin typeface="Corbel" panose="020B0503020204020204" pitchFamily="34" charset="0"/>
                <a:sym typeface="Corbel" panose="020B0503020204020204" pitchFamily="34" charset="0"/>
              </a:rPr>
              <a:t> (</a:t>
            </a:r>
            <a:fld id="{19653140-304E-48C2-A3CB-CE8973E34D59}" type="datetime'''''''''''''''''''''''''''''''2''''''2''''''''%'''''''''''''">
              <a:rPr lang="en-US" altLang="en-US" sz="1100" smtClean="0">
                <a:solidFill>
                  <a:schemeClr val="bg1"/>
                </a:solidFill>
                <a:latin typeface="Corbel" panose="020B0503020204020204" pitchFamily="34" charset="0"/>
              </a:rPr>
              <a:pPr/>
              <a:t>22%</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137" name="Text Placeholder 2"/>
          <p:cNvSpPr>
            <a:spLocks noGrp="1"/>
          </p:cNvSpPr>
          <p:nvPr>
            <p:custDataLst>
              <p:tags r:id="rId25"/>
            </p:custDataLst>
          </p:nvPr>
        </p:nvSpPr>
        <p:spPr bwMode="auto">
          <a:xfrm>
            <a:off x="187325" y="3041651"/>
            <a:ext cx="7858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13218A9-C3A2-4541-86E1-5266E76A6631}" type="datetime'''''''L''''''''a''''k''e O''''''s''''''''we''''''''''go'''">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Lake Oswego</a:t>
            </a:fld>
            <a:endParaRPr lang="en-US" sz="1100" dirty="0">
              <a:latin typeface="Corbel" panose="020B0503020204020204" pitchFamily="34" charset="0"/>
              <a:sym typeface="Corbel" panose="020B0503020204020204" pitchFamily="34" charset="0"/>
            </a:endParaRPr>
          </a:p>
        </p:txBody>
      </p:sp>
      <p:sp>
        <p:nvSpPr>
          <p:cNvPr id="249" name="Text Placeholder 2"/>
          <p:cNvSpPr>
            <a:spLocks noGrp="1"/>
          </p:cNvSpPr>
          <p:nvPr>
            <p:custDataLst>
              <p:tags r:id="rId26"/>
            </p:custDataLst>
          </p:nvPr>
        </p:nvSpPr>
        <p:spPr bwMode="gray">
          <a:xfrm>
            <a:off x="1103313" y="3365501"/>
            <a:ext cx="4667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E3D6DC4-6C71-4465-9D56-91EDA76061A1}" type="datetime'''''''5'''''''''''''''''''">
              <a:rPr lang="en-US" altLang="en-US" sz="1100" smtClean="0">
                <a:solidFill>
                  <a:schemeClr val="bg1"/>
                </a:solidFill>
                <a:latin typeface="Corbel" panose="020B0503020204020204" pitchFamily="34" charset="0"/>
              </a:rPr>
              <a:pPr/>
              <a:t>5</a:t>
            </a:fld>
            <a:r>
              <a:rPr lang="en-US" altLang="en-US" sz="1100" smtClean="0">
                <a:solidFill>
                  <a:schemeClr val="bg1"/>
                </a:solidFill>
                <a:latin typeface="Corbel" panose="020B0503020204020204" pitchFamily="34" charset="0"/>
                <a:sym typeface="Corbel" panose="020B0503020204020204" pitchFamily="34" charset="0"/>
              </a:rPr>
              <a:t> (</a:t>
            </a:r>
            <a:fld id="{88E4DE47-7621-4347-9777-683CFA765E4D}" type="datetime'''''''2''''''''''''''''''''3''''''''%'''''''''''">
              <a:rPr lang="en-US" altLang="en-US" sz="1100" smtClean="0">
                <a:solidFill>
                  <a:schemeClr val="bg1"/>
                </a:solidFill>
                <a:latin typeface="Corbel" panose="020B0503020204020204" pitchFamily="34" charset="0"/>
              </a:rPr>
              <a:pPr/>
              <a:t>23%</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143" name="Text Placeholder 2"/>
          <p:cNvSpPr>
            <a:spLocks noGrp="1"/>
          </p:cNvSpPr>
          <p:nvPr>
            <p:custDataLst>
              <p:tags r:id="rId27"/>
            </p:custDataLst>
          </p:nvPr>
        </p:nvSpPr>
        <p:spPr bwMode="auto">
          <a:xfrm>
            <a:off x="214313" y="3365501"/>
            <a:ext cx="758825"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76EC24-F8D5-4F0A-AC44-478B501DAC9E}" type="datetime'''''H''a''''''p''''p''y'''''''' V''''a''ll''''''''''''''''ey'">
              <a:rPr lang="en-US" altLang="en-US" sz="1100" smtClean="0">
                <a:latin typeface="Corbel" panose="020B0503020204020204" pitchFamily="34" charset="0"/>
                <a:sym typeface="Corbel" panose="020B0503020204020204" pitchFamily="34" charset="0"/>
              </a:rPr>
              <a:pPr marL="0" indent="0" algn="r">
                <a:spcBef>
                  <a:spcPct val="0"/>
                </a:spcBef>
                <a:spcAft>
                  <a:spcPct val="0"/>
                </a:spcAft>
                <a:buNone/>
              </a:pPr>
              <a:t>Happy Valley</a:t>
            </a:fld>
            <a:endParaRPr lang="en-US" sz="1100" dirty="0">
              <a:latin typeface="Corbel" panose="020B0503020204020204" pitchFamily="34" charset="0"/>
              <a:sym typeface="Corbel" panose="020B0503020204020204" pitchFamily="34" charset="0"/>
            </a:endParaRPr>
          </a:p>
        </p:txBody>
      </p:sp>
      <p:sp>
        <p:nvSpPr>
          <p:cNvPr id="232" name="Text Placeholder 2"/>
          <p:cNvSpPr>
            <a:spLocks noGrp="1"/>
          </p:cNvSpPr>
          <p:nvPr>
            <p:custDataLst>
              <p:tags r:id="rId28"/>
            </p:custDataLst>
          </p:nvPr>
        </p:nvSpPr>
        <p:spPr bwMode="gray">
          <a:xfrm>
            <a:off x="3376612" y="3689351"/>
            <a:ext cx="528638" cy="150813"/>
          </a:xfrm>
          <a:prstGeom prst="rect">
            <a:avLst/>
          </a:prstGeom>
          <a:solidFill>
            <a:srgbClr val="BED5B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B3FD584-9EDC-4328-99F8-4597F6A7D524}" type="datetime'''''''''''''''''''''''''''1''''0'''''''''''''''''">
              <a:rPr lang="en-US" altLang="en-US" sz="1100" smtClean="0">
                <a:latin typeface="Corbel" panose="020B0503020204020204" pitchFamily="34" charset="0"/>
              </a:rPr>
              <a:pPr/>
              <a:t>10</a:t>
            </a:fld>
            <a:r>
              <a:rPr lang="en-US" altLang="en-US" sz="1100" smtClean="0">
                <a:latin typeface="Corbel" panose="020B0503020204020204" pitchFamily="34" charset="0"/>
                <a:sym typeface="Corbel" panose="020B0503020204020204" pitchFamily="34" charset="0"/>
              </a:rPr>
              <a:t> (</a:t>
            </a:r>
            <a:fld id="{A5CCA598-A4F2-4BFB-9E0B-F51116FB166C}" type="datetime'''''''''''5''''3''''''''''%'">
              <a:rPr lang="en-US" altLang="en-US" sz="1100" smtClean="0">
                <a:latin typeface="Corbel" panose="020B0503020204020204" pitchFamily="34" charset="0"/>
              </a:rPr>
              <a:pPr/>
              <a:t>53%</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459" name="Rectangle 458"/>
          <p:cNvSpPr/>
          <p:nvPr>
            <p:custDataLst>
              <p:tags r:id="rId29"/>
            </p:custDataLst>
          </p:nvPr>
        </p:nvSpPr>
        <p:spPr bwMode="auto">
          <a:xfrm>
            <a:off x="546100" y="2054225"/>
            <a:ext cx="196850" cy="147638"/>
          </a:xfrm>
          <a:prstGeom prst="rect">
            <a:avLst/>
          </a:prstGeom>
          <a:solidFill>
            <a:srgbClr val="06486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custDataLst>
              <p:tags r:id="rId30"/>
            </p:custDataLst>
          </p:nvPr>
        </p:nvSpPr>
        <p:spPr bwMode="auto">
          <a:xfrm>
            <a:off x="2170113" y="2054225"/>
            <a:ext cx="196850" cy="147638"/>
          </a:xfrm>
          <a:prstGeom prst="rect">
            <a:avLst/>
          </a:prstGeom>
          <a:solidFill>
            <a:srgbClr val="BED5B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 Placeholder 2"/>
          <p:cNvSpPr>
            <a:spLocks noGrp="1"/>
          </p:cNvSpPr>
          <p:nvPr>
            <p:custDataLst>
              <p:tags r:id="rId31"/>
            </p:custDataLst>
          </p:nvPr>
        </p:nvSpPr>
        <p:spPr bwMode="auto">
          <a:xfrm>
            <a:off x="793750" y="2062163"/>
            <a:ext cx="12747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B526A5E-ED10-445E-A04B-8BABEF406539}" type="datetime'''''&gt;28da''ys'''''' ''''''(''L''''a''''''''te Re''tu''''rn'')'">
              <a:rPr lang="en-US" altLang="en-US" sz="1100" smtClean="0">
                <a:latin typeface="Corbel" panose="020B0503020204020204" pitchFamily="34" charset="0"/>
                <a:sym typeface="Corbel" panose="020B0503020204020204" pitchFamily="34" charset="0"/>
              </a:rPr>
              <a:pPr marL="0" indent="0">
                <a:spcBef>
                  <a:spcPct val="0"/>
                </a:spcBef>
                <a:spcAft>
                  <a:spcPct val="0"/>
                </a:spcAft>
                <a:buNone/>
              </a:pPr>
              <a:t>&gt;28days (Late Return)</a:t>
            </a:fld>
            <a:endParaRPr lang="en-US" sz="1100" dirty="0">
              <a:latin typeface="Corbel" panose="020B0503020204020204" pitchFamily="34" charset="0"/>
              <a:sym typeface="Corbel" panose="020B0503020204020204" pitchFamily="34" charset="0"/>
            </a:endParaRPr>
          </a:p>
        </p:txBody>
      </p:sp>
      <p:sp>
        <p:nvSpPr>
          <p:cNvPr id="203" name="Text Placeholder 2"/>
          <p:cNvSpPr>
            <a:spLocks noGrp="1"/>
          </p:cNvSpPr>
          <p:nvPr>
            <p:custDataLst>
              <p:tags r:id="rId32"/>
            </p:custDataLst>
          </p:nvPr>
        </p:nvSpPr>
        <p:spPr bwMode="auto">
          <a:xfrm>
            <a:off x="2417763" y="2062163"/>
            <a:ext cx="1376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C374BF48-49B1-49F5-A0F7-1468B623A3E7}" type="datetime'&lt;''''''=2''8days ''''''(''''''E''a''''rl''''''y'' Ret''urn)'">
              <a:rPr lang="en-US" altLang="en-US" sz="1100" smtClean="0">
                <a:latin typeface="Corbel" panose="020B0503020204020204" pitchFamily="34" charset="0"/>
                <a:sym typeface="Corbel" panose="020B0503020204020204" pitchFamily="34" charset="0"/>
              </a:rPr>
              <a:pPr marL="0" indent="0">
                <a:spcBef>
                  <a:spcPct val="0"/>
                </a:spcBef>
                <a:spcAft>
                  <a:spcPct val="0"/>
                </a:spcAft>
                <a:buNone/>
              </a:pPr>
              <a:t>&lt;=28days (Early Return)</a:t>
            </a:fld>
            <a:endParaRPr lang="en-US" sz="1100" dirty="0">
              <a:latin typeface="Corbel" panose="020B0503020204020204" pitchFamily="34" charset="0"/>
              <a:sym typeface="Corbel" panose="020B0503020204020204" pitchFamily="34" charset="0"/>
            </a:endParaRPr>
          </a:p>
        </p:txBody>
      </p:sp>
      <p:graphicFrame>
        <p:nvGraphicFramePr>
          <p:cNvPr id="355" name="Chart 354"/>
          <p:cNvGraphicFramePr/>
          <p:nvPr>
            <p:custDataLst>
              <p:tags r:id="rId33"/>
            </p:custDataLst>
            <p:extLst>
              <p:ext uri="{D42A27DB-BD31-4B8C-83A1-F6EECF244321}">
                <p14:modId xmlns:p14="http://schemas.microsoft.com/office/powerpoint/2010/main" val="2885626800"/>
              </p:ext>
            </p:extLst>
          </p:nvPr>
        </p:nvGraphicFramePr>
        <p:xfrm>
          <a:off x="814388" y="4621213"/>
          <a:ext cx="2530475" cy="1733550"/>
        </p:xfrm>
        <a:graphic>
          <a:graphicData uri="http://schemas.openxmlformats.org/drawingml/2006/chart">
            <c:chart xmlns:c="http://schemas.openxmlformats.org/drawingml/2006/chart" xmlns:r="http://schemas.openxmlformats.org/officeDocument/2006/relationships" r:id="rId55"/>
          </a:graphicData>
        </a:graphic>
      </p:graphicFrame>
      <p:sp useBgFill="1">
        <p:nvSpPr>
          <p:cNvPr id="86" name="Freeform 85"/>
          <p:cNvSpPr/>
          <p:nvPr>
            <p:custDataLst>
              <p:tags r:id="rId34"/>
            </p:custDataLst>
          </p:nvPr>
        </p:nvSpPr>
        <p:spPr bwMode="auto">
          <a:xfrm>
            <a:off x="1139825" y="4729163"/>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Freeform 86"/>
          <p:cNvSpPr/>
          <p:nvPr>
            <p:custDataLst>
              <p:tags r:id="rId35"/>
            </p:custDataLst>
          </p:nvPr>
        </p:nvSpPr>
        <p:spPr bwMode="auto">
          <a:xfrm>
            <a:off x="2322513" y="4729163"/>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87"/>
          <p:cNvSpPr/>
          <p:nvPr>
            <p:custDataLst>
              <p:tags r:id="rId36"/>
            </p:custDataLst>
          </p:nvPr>
        </p:nvSpPr>
        <p:spPr bwMode="auto">
          <a:xfrm>
            <a:off x="1139825" y="6002338"/>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88"/>
          <p:cNvSpPr/>
          <p:nvPr>
            <p:custDataLst>
              <p:tags r:id="rId37"/>
            </p:custDataLst>
          </p:nvPr>
        </p:nvSpPr>
        <p:spPr bwMode="auto">
          <a:xfrm>
            <a:off x="2322513" y="6002338"/>
            <a:ext cx="695326" cy="244476"/>
          </a:xfrm>
          <a:custGeom>
            <a:avLst/>
            <a:gdLst/>
            <a:ahLst/>
            <a:cxnLst/>
            <a:rect l="0" t="0" r="0" b="0"/>
            <a:pathLst>
              <a:path w="695326" h="244476">
                <a:moveTo>
                  <a:pt x="0" y="187325"/>
                </a:moveTo>
                <a:lnTo>
                  <a:pt x="695325" y="0"/>
                </a:lnTo>
                <a:lnTo>
                  <a:pt x="695325" y="57150"/>
                </a:lnTo>
                <a:lnTo>
                  <a:pt x="0" y="2444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 Placeholder 2"/>
          <p:cNvSpPr>
            <a:spLocks noGrp="1"/>
          </p:cNvSpPr>
          <p:nvPr>
            <p:custDataLst>
              <p:tags r:id="rId38"/>
            </p:custDataLst>
          </p:nvPr>
        </p:nvSpPr>
        <p:spPr bwMode="auto">
          <a:xfrm>
            <a:off x="1247775" y="6318250"/>
            <a:ext cx="4810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C1BC9B8-47D2-410E-8E70-9C97EF8F1D00}" type="datetime''''' ''''''O''''''''''''''r''''e''''''''g''o''''''''n'">
              <a:rPr lang="en-US" altLang="en-US" sz="1100" smtClean="0">
                <a:latin typeface="Corbel" panose="020B0503020204020204" pitchFamily="34" charset="0"/>
              </a:rPr>
              <a:pPr marL="0" indent="0" algn="ctr">
                <a:spcBef>
                  <a:spcPct val="0"/>
                </a:spcBef>
                <a:spcAft>
                  <a:spcPct val="0"/>
                </a:spcAft>
                <a:buNone/>
              </a:pPr>
              <a:t> Oregon</a:t>
            </a:fld>
            <a:endParaRPr lang="en-US" sz="1100" dirty="0">
              <a:latin typeface="Corbel" panose="020B0503020204020204" pitchFamily="34" charset="0"/>
              <a:sym typeface="Corbel" panose="020B0503020204020204" pitchFamily="34" charset="0"/>
            </a:endParaRPr>
          </a:p>
        </p:txBody>
      </p:sp>
      <p:sp>
        <p:nvSpPr>
          <p:cNvPr id="289" name="Text Placeholder 2"/>
          <p:cNvSpPr>
            <a:spLocks noGrp="1"/>
          </p:cNvSpPr>
          <p:nvPr>
            <p:custDataLst>
              <p:tags r:id="rId39"/>
            </p:custDataLst>
          </p:nvPr>
        </p:nvSpPr>
        <p:spPr bwMode="gray">
          <a:xfrm>
            <a:off x="2405063" y="4776788"/>
            <a:ext cx="530225" cy="150813"/>
          </a:xfrm>
          <a:prstGeom prst="rect">
            <a:avLst/>
          </a:prstGeom>
          <a:solidFill>
            <a:srgbClr val="BED5B4"/>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E1D3D43-EBEF-4FAA-B738-AF1184275FA5}" type="datetime'''''''''''''''''''2''''''''''''''''''''''''''0'''''">
              <a:rPr lang="en-US" altLang="en-US" sz="1100" smtClean="0">
                <a:latin typeface="Corbel" panose="020B0503020204020204" pitchFamily="34" charset="0"/>
              </a:rPr>
              <a:pPr/>
              <a:t>20</a:t>
            </a:fld>
            <a:r>
              <a:rPr lang="en-US" altLang="en-US" sz="1100" smtClean="0">
                <a:latin typeface="Corbel" panose="020B0503020204020204" pitchFamily="34" charset="0"/>
                <a:sym typeface="Corbel" panose="020B0503020204020204" pitchFamily="34" charset="0"/>
              </a:rPr>
              <a:t> (</a:t>
            </a:r>
            <a:fld id="{03CC18BC-3120-4EA6-AB7C-548FC7F60516}" type="datetime'''''7''''''''1''''''%'''''''''''''''">
              <a:rPr lang="en-US" altLang="en-US" sz="1100" smtClean="0">
                <a:latin typeface="Corbel" panose="020B0503020204020204" pitchFamily="34" charset="0"/>
              </a:rPr>
              <a:pPr/>
              <a:t>71%</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88" name="Text Placeholder 2"/>
          <p:cNvSpPr>
            <a:spLocks noGrp="1"/>
          </p:cNvSpPr>
          <p:nvPr>
            <p:custDataLst>
              <p:tags r:id="rId40"/>
            </p:custDataLst>
          </p:nvPr>
        </p:nvSpPr>
        <p:spPr bwMode="gray">
          <a:xfrm>
            <a:off x="1139825" y="5265738"/>
            <a:ext cx="696913" cy="150813"/>
          </a:xfrm>
          <a:prstGeom prst="rect">
            <a:avLst/>
          </a:prstGeom>
          <a:noFill/>
          <a:ln>
            <a:noFill/>
          </a:ln>
          <a:effectLst/>
          <a:extLst>
            <a:ext uri="{909E8E84-426E-40DD-AFC4-6F175D3DCCD1}">
              <a14:hiddenFill xmlns:a14="http://schemas.microsoft.com/office/drawing/2010/main">
                <a:solidFill>
                  <a:srgbClr val="BED5B4"/>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E9340F1-CBD5-4024-9F0D-4DEABD79315D}" type="datetime'''''''''''''''1'''''''''',''''''''''''2''33'''''''''''''''''">
              <a:rPr lang="en-US" altLang="en-US" sz="1100" smtClean="0">
                <a:latin typeface="Corbel" panose="020B0503020204020204" pitchFamily="34" charset="0"/>
              </a:rPr>
              <a:pPr marL="0" indent="0" algn="ctr">
                <a:spcBef>
                  <a:spcPct val="0"/>
                </a:spcBef>
                <a:spcAft>
                  <a:spcPct val="0"/>
                </a:spcAft>
                <a:buNone/>
              </a:pPr>
              <a:t>1,233</a:t>
            </a:fld>
            <a:r>
              <a:rPr lang="en-US" altLang="en-US" sz="1100" smtClean="0">
                <a:latin typeface="Corbel" panose="020B0503020204020204" pitchFamily="34" charset="0"/>
                <a:sym typeface="Corbel" panose="020B0503020204020204" pitchFamily="34" charset="0"/>
              </a:rPr>
              <a:t> (</a:t>
            </a:r>
            <a:fld id="{15BE0462-B66C-4FAE-B7A8-9C05BEFBB347}" type="datetime'''''9''''''''1''''''''''''''''''''''''%'''''''">
              <a:rPr lang="en-US" altLang="en-US" sz="1100" smtClean="0">
                <a:latin typeface="Corbel" panose="020B0503020204020204" pitchFamily="34" charset="0"/>
              </a:rPr>
              <a:pPr marL="0" indent="0" algn="ctr">
                <a:spcBef>
                  <a:spcPct val="0"/>
                </a:spcBef>
                <a:spcAft>
                  <a:spcPct val="0"/>
                </a:spcAft>
                <a:buNone/>
              </a:pPr>
              <a:t>91%</a:t>
            </a:fld>
            <a:r>
              <a:rPr lang="en-US" altLang="en-US" sz="1100" smtClean="0">
                <a:latin typeface="Corbel" panose="020B0503020204020204" pitchFamily="34" charset="0"/>
                <a:sym typeface="Corbel" panose="020B0503020204020204" pitchFamily="34" charset="0"/>
              </a:rPr>
              <a:t>)</a:t>
            </a:r>
            <a:endParaRPr lang="en-US" sz="1100" dirty="0">
              <a:latin typeface="Corbel" panose="020B0503020204020204" pitchFamily="34" charset="0"/>
              <a:sym typeface="Corbel" panose="020B0503020204020204" pitchFamily="34" charset="0"/>
            </a:endParaRPr>
          </a:p>
        </p:txBody>
      </p:sp>
      <p:sp>
        <p:nvSpPr>
          <p:cNvPr id="285" name="Text Placeholder 2"/>
          <p:cNvSpPr>
            <a:spLocks noGrp="1"/>
          </p:cNvSpPr>
          <p:nvPr>
            <p:custDataLst>
              <p:tags r:id="rId41"/>
            </p:custDataLst>
          </p:nvPr>
        </p:nvSpPr>
        <p:spPr bwMode="gray">
          <a:xfrm>
            <a:off x="1220788" y="6049963"/>
            <a:ext cx="534988" cy="150813"/>
          </a:xfrm>
          <a:prstGeom prst="rect">
            <a:avLst/>
          </a:prstGeom>
          <a:solidFill>
            <a:srgbClr val="06486E"/>
          </a:solidFill>
          <a:ln>
            <a:noFill/>
          </a:ln>
          <a:effec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2943F0-BDFF-4894-9335-B6F021D274A4}" type="datetime'1''''''''''''''''''''''''''1''6'''''''''''''''''''''">
              <a:rPr lang="en-US" altLang="en-US" sz="1100" smtClean="0">
                <a:solidFill>
                  <a:schemeClr val="bg1"/>
                </a:solidFill>
                <a:latin typeface="Corbel" panose="020B0503020204020204" pitchFamily="34" charset="0"/>
              </a:rPr>
              <a:pPr/>
              <a:t>116</a:t>
            </a:fld>
            <a:r>
              <a:rPr lang="en-US" altLang="en-US" sz="1100" smtClean="0">
                <a:solidFill>
                  <a:schemeClr val="bg1"/>
                </a:solidFill>
                <a:latin typeface="Corbel" panose="020B0503020204020204" pitchFamily="34" charset="0"/>
                <a:sym typeface="Corbel" panose="020B0503020204020204" pitchFamily="34" charset="0"/>
              </a:rPr>
              <a:t> (</a:t>
            </a:r>
            <a:fld id="{82C55E64-19D6-454A-B90B-60F593DE282D}" type="datetime'''9''''''''''''''%'''">
              <a:rPr lang="en-US" altLang="en-US" sz="1100" smtClean="0">
                <a:solidFill>
                  <a:schemeClr val="bg1"/>
                </a:solidFill>
                <a:latin typeface="Corbel" panose="020B0503020204020204" pitchFamily="34" charset="0"/>
              </a:rPr>
              <a:pPr/>
              <a:t>9%</a:t>
            </a:fld>
            <a:r>
              <a:rPr 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87" name="Text Placeholder 2"/>
          <p:cNvSpPr>
            <a:spLocks noGrp="1"/>
          </p:cNvSpPr>
          <p:nvPr>
            <p:custDataLst>
              <p:tags r:id="rId42"/>
            </p:custDataLst>
          </p:nvPr>
        </p:nvSpPr>
        <p:spPr bwMode="gray">
          <a:xfrm>
            <a:off x="2430463" y="5561013"/>
            <a:ext cx="48101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4405DB3-62C4-4F07-B18E-0B112909DD10}" type="datetime'''''''''''''8'">
              <a:rPr lang="en-US" altLang="en-US" sz="1100" smtClean="0">
                <a:solidFill>
                  <a:schemeClr val="bg1"/>
                </a:solidFill>
                <a:latin typeface="Corbel" panose="020B0503020204020204" pitchFamily="34" charset="0"/>
              </a:rPr>
              <a:pPr/>
              <a:t>8</a:t>
            </a:fld>
            <a:r>
              <a:rPr lang="en-US" altLang="en-US" sz="1100" smtClean="0">
                <a:solidFill>
                  <a:schemeClr val="bg1"/>
                </a:solidFill>
                <a:latin typeface="Corbel" panose="020B0503020204020204" pitchFamily="34" charset="0"/>
                <a:sym typeface="Corbel" panose="020B0503020204020204" pitchFamily="34" charset="0"/>
              </a:rPr>
              <a:t> (</a:t>
            </a:r>
            <a:fld id="{A3F881A0-C941-4B45-B3D8-AC7618395A09}" type="datetime'2''''''''''''''''''9%'''''''''''''''''">
              <a:rPr lang="en-US" altLang="en-US" sz="1100" smtClean="0">
                <a:solidFill>
                  <a:schemeClr val="bg1"/>
                </a:solidFill>
                <a:latin typeface="Corbel" panose="020B0503020204020204" pitchFamily="34" charset="0"/>
              </a:rPr>
              <a:pPr/>
              <a:t>29%</a:t>
            </a:fld>
            <a:r>
              <a:rPr lang="en-US" altLang="en-US" sz="1100" smtClean="0">
                <a:solidFill>
                  <a:schemeClr val="bg1"/>
                </a:solidFill>
                <a:latin typeface="Corbel" panose="020B0503020204020204" pitchFamily="34" charset="0"/>
                <a:sym typeface="Corbel" panose="020B0503020204020204" pitchFamily="34" charset="0"/>
              </a:rPr>
              <a:t>)</a:t>
            </a:r>
            <a:endParaRPr lang="en-US" sz="1100" dirty="0">
              <a:solidFill>
                <a:schemeClr val="bg1"/>
              </a:solidFill>
              <a:latin typeface="Corbel" panose="020B0503020204020204" pitchFamily="34" charset="0"/>
              <a:sym typeface="Corbel" panose="020B0503020204020204" pitchFamily="34" charset="0"/>
            </a:endParaRPr>
          </a:p>
        </p:txBody>
      </p:sp>
      <p:sp>
        <p:nvSpPr>
          <p:cNvPr id="281" name="Text Placeholder 2"/>
          <p:cNvSpPr>
            <a:spLocks noGrp="1"/>
          </p:cNvSpPr>
          <p:nvPr>
            <p:custDataLst>
              <p:tags r:id="rId43"/>
            </p:custDataLst>
          </p:nvPr>
        </p:nvSpPr>
        <p:spPr bwMode="auto">
          <a:xfrm>
            <a:off x="2300288" y="6318250"/>
            <a:ext cx="741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A5E3F08-2D0C-4EFF-823C-FC277BCAA63E}" type="datetime''''''''''''' W''''''ash''''''in''''''''''''g''''''''''''''ton'">
              <a:rPr lang="en-US" altLang="en-US" sz="1100" smtClean="0">
                <a:latin typeface="Corbel" panose="020B0503020204020204" pitchFamily="34" charset="0"/>
              </a:rPr>
              <a:pPr marL="0" indent="0" algn="ctr">
                <a:spcBef>
                  <a:spcPct val="0"/>
                </a:spcBef>
                <a:spcAft>
                  <a:spcPct val="0"/>
                </a:spcAft>
                <a:buNone/>
              </a:pPr>
              <a:t> Washington</a:t>
            </a:fld>
            <a:endParaRPr lang="en-US" sz="1100" dirty="0">
              <a:latin typeface="Corbel" panose="020B0503020204020204" pitchFamily="34" charset="0"/>
              <a:sym typeface="Corbel" panose="020B0503020204020204" pitchFamily="34" charset="0"/>
            </a:endParaRPr>
          </a:p>
        </p:txBody>
      </p:sp>
      <p:sp>
        <p:nvSpPr>
          <p:cNvPr id="296" name="Rectangle 295"/>
          <p:cNvSpPr/>
          <p:nvPr>
            <p:custDataLst>
              <p:tags r:id="rId44"/>
            </p:custDataLst>
          </p:nvPr>
        </p:nvSpPr>
        <p:spPr bwMode="auto">
          <a:xfrm>
            <a:off x="523875" y="4406900"/>
            <a:ext cx="196850" cy="147638"/>
          </a:xfrm>
          <a:prstGeom prst="rect">
            <a:avLst/>
          </a:prstGeom>
          <a:solidFill>
            <a:srgbClr val="BED5B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custDataLst>
              <p:tags r:id="rId45"/>
            </p:custDataLst>
          </p:nvPr>
        </p:nvSpPr>
        <p:spPr bwMode="auto">
          <a:xfrm>
            <a:off x="2249488" y="4406900"/>
            <a:ext cx="196850" cy="147638"/>
          </a:xfrm>
          <a:prstGeom prst="rect">
            <a:avLst/>
          </a:prstGeom>
          <a:solidFill>
            <a:srgbClr val="06486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 Placeholder 2"/>
          <p:cNvSpPr>
            <a:spLocks noGrp="1"/>
          </p:cNvSpPr>
          <p:nvPr>
            <p:custDataLst>
              <p:tags r:id="rId46"/>
            </p:custDataLst>
          </p:nvPr>
        </p:nvSpPr>
        <p:spPr bwMode="auto">
          <a:xfrm>
            <a:off x="771525" y="4414838"/>
            <a:ext cx="13763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3833A1E-9B52-42E1-AE4D-5AA8F7999172}" type="datetime'&lt;=''2''8''d''ays (Ear''ly'' Re''t''''u''''''r''''''''n'''''')'">
              <a:rPr lang="en-US" altLang="en-US" sz="1100" smtClean="0">
                <a:latin typeface="Corbel" panose="020B0503020204020204" pitchFamily="34" charset="0"/>
              </a:rPr>
              <a:pPr/>
              <a:t>&lt;=28days (Early Return)</a:t>
            </a:fld>
            <a:endParaRPr lang="en-US" sz="1100" dirty="0">
              <a:latin typeface="Corbel" panose="020B0503020204020204" pitchFamily="34" charset="0"/>
              <a:sym typeface="Corbel" panose="020B0503020204020204" pitchFamily="34" charset="0"/>
            </a:endParaRPr>
          </a:p>
        </p:txBody>
      </p:sp>
      <p:sp>
        <p:nvSpPr>
          <p:cNvPr id="297" name="Text Placeholder 2"/>
          <p:cNvSpPr>
            <a:spLocks noGrp="1"/>
          </p:cNvSpPr>
          <p:nvPr>
            <p:custDataLst>
              <p:tags r:id="rId47"/>
            </p:custDataLst>
          </p:nvPr>
        </p:nvSpPr>
        <p:spPr bwMode="auto">
          <a:xfrm>
            <a:off x="2497138" y="4414838"/>
            <a:ext cx="1274763" cy="15081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368BCB5-2CDF-41B2-97F6-0728C4B6A9F6}" type="datetime'''''''''''&gt;28d''''ay''''s ''''''''''(''L''''at''''e Return)'">
              <a:rPr lang="en-US" altLang="en-US" sz="1100" smtClean="0">
                <a:latin typeface="Corbel" panose="020B0503020204020204" pitchFamily="34" charset="0"/>
              </a:rPr>
              <a:pPr/>
              <a:t>&gt;28days (Late Return)</a:t>
            </a:fld>
            <a:endParaRPr lang="en-US" sz="1100" dirty="0">
              <a:latin typeface="Corbel" panose="020B0503020204020204" pitchFamily="34" charset="0"/>
              <a:sym typeface="Corbel" panose="020B0503020204020204" pitchFamily="34" charset="0"/>
            </a:endParaRPr>
          </a:p>
        </p:txBody>
      </p:sp>
    </p:spTree>
    <p:extLst>
      <p:ext uri="{BB962C8B-B14F-4D97-AF65-F5344CB8AC3E}">
        <p14:creationId xmlns:p14="http://schemas.microsoft.com/office/powerpoint/2010/main" val="1130718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133824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6" name="think-cell Slide" r:id="rId5" imgW="444" imgH="443" progId="TCLayout.ActiveDocument.1">
                  <p:embed/>
                </p:oleObj>
              </mc:Choice>
              <mc:Fallback>
                <p:oleObj name="think-cell Slide" r:id="rId5" imgW="444" imgH="44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p:cNvSpPr/>
          <p:nvPr/>
        </p:nvSpPr>
        <p:spPr>
          <a:xfrm>
            <a:off x="0" y="2586680"/>
            <a:ext cx="12192000" cy="22983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040129" y="3735859"/>
            <a:ext cx="2710249" cy="707886"/>
          </a:xfrm>
          <a:prstGeom prst="rect">
            <a:avLst/>
          </a:prstGeom>
          <a:noFill/>
        </p:spPr>
        <p:txBody>
          <a:bodyPr wrap="square" rtlCol="0">
            <a:spAutoFit/>
          </a:bodyPr>
          <a:lstStyle/>
          <a:p>
            <a:r>
              <a:rPr lang="en-US" sz="4000" dirty="0" smtClean="0">
                <a:solidFill>
                  <a:srgbClr val="32D5A4"/>
                </a:solidFill>
              </a:rPr>
              <a:t>Thank you.</a:t>
            </a:r>
            <a:endParaRPr lang="en-US" sz="4000" dirty="0">
              <a:solidFill>
                <a:srgbClr val="32D5A4"/>
              </a:solidFill>
            </a:endParaRPr>
          </a:p>
        </p:txBody>
      </p:sp>
    </p:spTree>
    <p:extLst>
      <p:ext uri="{BB962C8B-B14F-4D97-AF65-F5344CB8AC3E}">
        <p14:creationId xmlns:p14="http://schemas.microsoft.com/office/powerpoint/2010/main" val="11638291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6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bNumberIsYear val=&quot;0&quot;/&gt;&lt;m_strFormatTime&gt;%Y&lt;/m_strFormatTime&gt;&lt;m_yearfmt&gt;&lt;begin val=&quot;0&quot;/&gt;&lt;end val=&quot;1&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3&quot;&gt;&lt;elem m_fUsage=&quot;2.52378314018962290888E+00&quot;&gt;&lt;m_msothmcolidx val=&quot;0&quot;/&gt;&lt;m_rgb r=&quot;06&quot; g=&quot;48&quot; b=&quot;6E&quot;/&gt;&lt;/elem&gt;&lt;elem m_fUsage=&quot;1.89999999999999991118E+00&quot;&gt;&lt;m_msothmcolidx val=&quot;0&quot;/&gt;&lt;m_rgb r=&quot;BE&quot; g=&quot;D5&quot; b=&quot;B4&quot;/&gt;&lt;/elem&gt;&lt;elem m_fUsage=&quot;1.37346495929096024113E+00&quot;&gt;&lt;m_msothmcolidx val=&quot;0&quot;/&gt;&lt;m_rgb r=&quot;2F&quot; g=&quot;68&quot; b=&quot;69&quot;/&gt;&lt;/elem&gt;&lt;elem m_fUsage=&quot;1.13462609876343067938E+00&quot;&gt;&lt;m_msothmcolidx val=&quot;0&quot;/&gt;&lt;m_rgb r=&quot;09&quot; g=&quot;66&quot; b=&quot;9D&quot;/&gt;&lt;/elem&gt;&lt;elem m_fUsage=&quot;9.08764110000000013834E-01&quot;&gt;&lt;m_msothmcolidx val=&quot;0&quot;/&gt;&lt;m_rgb r=&quot;3A&quot; g=&quot;5B&quot; b=&quot;24&quot;/&gt;&lt;/elem&gt;&lt;elem m_fUsage=&quot;3.87420489000000145552E-01&quot;&gt;&lt;m_msothmcolidx val=&quot;0&quot;/&gt;&lt;m_rgb r=&quot;62&quot; g=&quot;99&quot; b=&quot;3E&quot;/&gt;&lt;/elem&gt;&lt;elem m_fUsage=&quot;3.71058917677525135215E-01&quot;&gt;&lt;m_msothmcolidx val=&quot;0&quot;/&gt;&lt;m_rgb r=&quot;A3&quot; g=&quot;85&quot; b=&quot;10&quot;/&gt;&lt;/elem&gt;&lt;elem m_fUsage=&quot;3.13810596090000171188E-01&quot;&gt;&lt;m_msothmcolidx val=&quot;0&quot;/&gt;&lt;m_rgb r=&quot;7F&quot; g=&quot;60&quot; b=&quot;00&quot;/&gt;&lt;/elem&gt;&lt;elem m_fUsage=&quot;2.85179807064298407315E-01&quot;&gt;&lt;m_msothmcolidx val=&quot;0&quot;/&gt;&lt;m_rgb r=&quot;36&quot; g=&quot;C6&quot; b=&quot;AC&quot;/&gt;&lt;/elem&gt;&lt;elem m_fUsage=&quot;2.72898453968776211198E-01&quot;&gt;&lt;m_msothmcolidx val=&quot;0&quot;/&gt;&lt;m_rgb r=&quot;24&quot; g=&quot;24&quot; b=&quot;24&quot;/&gt;&lt;/elem&gt;&lt;elem m_fUsage=&quot;1.22157601352088765467E-01&quot;&gt;&lt;m_msothmcolidx val=&quot;0&quot;/&gt;&lt;m_rgb r=&quot;6F&quot; g=&quot;5A&quot; b=&quot;0B&quot;/&gt;&lt;/elem&gt;&lt;elem m_fUsage=&quot;1.09418989131512434110E-01&quot;&gt;&lt;m_msothmcolidx val=&quot;0&quot;/&gt;&lt;m_rgb r=&quot;ED&quot; g=&quot;BA&quot; b=&quot;47&quot;/&gt;&lt;/elem&gt;&lt;elem m_fUsage=&quot;4.71012869724624916312E-02&quot;&gt;&lt;m_msothmcolidx val=&quot;0&quot;/&gt;&lt;m_rgb r=&quot;37&quot; g=&quot;BB&quot; b=&quot;B9&quot;/&gt;&lt;/elem&gt;&lt;/m_vecMRU&gt;&lt;/m_mruColor&gt;&lt;m_eweekdayFirstOfWeek val=&quot;5&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GLNZ7tK8wC2rPU20XU8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z7p1eCROmpeIighbYH6IB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vAIZIcZHdoe2j3ebvFyzs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uFF1eOGMJ6nKfRqPIuN10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p8fRFmrVmAxqWVRuKKRa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LU12OVM4jvQ.JiERI.tbc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VwKorKsxhrJek_n.KYgLB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j35.UulsgDumNjNPLMhvq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fnUxinqNBHojyjwrlzIx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FehXPJRNI0qXPmx2naM_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SqNkpvqK9KuDtH1TK6Id7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F69_xyoATQBiujqpehlr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P3pQOay257BmMs8jVOy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S.Fsv88Qw.V7sgEKIIWB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zxKZUj8RxuSMDtyNPfUf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fc66A455nyEqhJKnGMvRM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rk05vx1fNbD83z.oU8Aq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LRkbNVySfpzRgmccHD6wo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ISt6IqasDvsyAI1BqmnH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PeXhS64L0JEFSR0AanC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le0Vj4gT_EqhdQt7qmILy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2L.tFl45.p9m4qAiwtI4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RTUpcNdSyYsymWqsgdT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AlrvrZH_.Jtak36kD8MIV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ybaSXeY_ENS2eHRhs.IuG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Z0RQvg3LgVfOXut2mdc1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u_fHE4qmWnfTErAWwaGZ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JyenkW0w8dS0k9FRKB3w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jF5e7zW.GYhDSPjPyrtk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tAsW6ObjIr7AfAe2PVJs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ZQ5pVlazXOhF6HLuewRFH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M_dWN4C.B1B1QAFW6l09M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ZPBcQClA4fm4MAOrS05G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iHVUjt.23xsR5733eDjBf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vWPIwzCFvegWOC7uewwGw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RE6NEtRKbQ615TbmYpBC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ezjdQt8mjppXbD40VWBFk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rgfHis6CRC_cfBHUa3HP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NLUZ6dMYIHNkFwwM61sX_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eJsUvrcJhjAgbSP_S76Gh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BLoCU_iYrRlkdiU4WeDk2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Yd7L2bDRrMDrzMt4Soph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w11dr8I.sRf6DidKVCT2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bSldH1YaYbjnPfDYxrBe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y6rYPoZxJxa_akBS3qBq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GxiPt1B2KeEZcQGJPyPeM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GFqaLHzd2RVEzyR5H4.N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grnCbhVSaFYMaBwhaMJ6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Knb0a3yAb2wMOl.YurQLQ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JfV01aeqtz3Yx_7WWweVm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W_0PPfhjdcN2c4VfvJGxF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K9efiQbr8DQVUUYtFHjKP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GLiJJ.jhj0nVz_YQo9vko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_t9c77caELITLspIiP0Sw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sSyHNqEX2rb6rx4Dp1DWO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MKCdxvWTQnQl.yQVI_RSJ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05hdSV4GKXxaDQxnSs1hN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FVfnuz8yk.Dl1_SORipc4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vQsltn2QcE5gdVjMzBId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6QFj.7LVzVSgS76LM2bh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_Gke74JLeq2TOMmV1kBd7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xD.5Tch8Udsr2p8RIjk2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rn5Gh2x3rSiBU_gSZscLa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TaWKy1dZWcsd5qm6WWO6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T8RojDKJzyFPKBfOFtuc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TS4lski3zU6OZ3djUGy9K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J9f0yjk7vuDZ9p3t.ABI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SIMNRpNPgRFvmysVPNof9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b2mQ6cmZ4wpmVO.sNniU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uqrr23EeW2nRHG2aqFHCa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tZRdMOnV9b7qDLJJd313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tDx7j0E9zvIuAy.HOc1p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q6QcwidjcUn7QmrLzTcr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p5GQymW5MkW37jPOIlJse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JNOV9KcMX31.KONfdESU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niM.udUHYiQipxxQj0PKM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Je99BdS_hW7bWX_BlcHAP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xRnj6n7cEcYgk_p7hk1C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oj6NezleTfM_8d28juQz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y.mYw40U8u.em5UPhAtML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OQkIhcuK1VnrHLQwnLUt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fiRlV.94pFCBJ5BNOlbv8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nvt6ZZkIY2HOECfUlzR6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2UqxJrShr0lGQJZ6VSJlP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uDNjZh6MSPpMesXdZt3lN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axmUCEKru7ay6RkLi0Uo7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qITco9PCs7ZRC78PTCiSA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_clmWsptuuZN.7PPX9B3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6nJfZMDnRaiStYmmy.rqb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Mvk0kCep4MORdbqH6m0rE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zSTuzeUUrfBwkZskMYMt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HTGEw0p8nYMHytree1X2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MjDiUrFla6bZ_GbifUBPT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BiXVE6lATXrxtFeCio6W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h8HrEVQTTEBm1rLXuBl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26YagHztfTed3vicMOKB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C3Myjl99RmoUIZkRXZVF5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6OCFJPA9Y4Uf8MT4uKZZ3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PRCJuejDESxACj4637W8a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_nOtF_UMizb0I0SoAowr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vg_vES8o8st1ajCxMN.c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532</Words>
  <Application>Microsoft Office PowerPoint</Application>
  <PresentationFormat>Widescreen</PresentationFormat>
  <Paragraphs>171</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Calibri</vt:lpstr>
      <vt:lpstr>Calibri Light</vt:lpstr>
      <vt:lpstr>Corbel</vt:lpstr>
      <vt:lpstr>Gotham Medium</vt:lpstr>
      <vt:lpstr>Office Theme</vt:lpstr>
      <vt:lpstr>think-cell Slide</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87</cp:revision>
  <dcterms:created xsi:type="dcterms:W3CDTF">2021-09-15T19:27:14Z</dcterms:created>
  <dcterms:modified xsi:type="dcterms:W3CDTF">2021-09-18T02:46:29Z</dcterms:modified>
</cp:coreProperties>
</file>