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8" r:id="rId3"/>
    <p:sldId id="257" r:id="rId4"/>
    <p:sldId id="259" r:id="rId5"/>
    <p:sldId id="260" r:id="rId6"/>
    <p:sldId id="261" r:id="rId7"/>
    <p:sldId id="262" r:id="rId8"/>
    <p:sldId id="263" r:id="rId9"/>
    <p:sldId id="264" r:id="rId10"/>
    <p:sldId id="265" r:id="rId11"/>
    <p:sldId id="271" r:id="rId12"/>
    <p:sldId id="272" r:id="rId13"/>
    <p:sldId id="273"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1EED5CC-41AD-4224-B943-8920F44AA811}">
          <p14:sldIdLst>
            <p14:sldId id="270"/>
            <p14:sldId id="258"/>
            <p14:sldId id="257"/>
            <p14:sldId id="259"/>
            <p14:sldId id="260"/>
            <p14:sldId id="261"/>
            <p14:sldId id="262"/>
            <p14:sldId id="263"/>
            <p14:sldId id="264"/>
            <p14:sldId id="265"/>
            <p14:sldId id="271"/>
            <p14:sldId id="272"/>
            <p14:sldId id="273"/>
            <p14:sldId id="266"/>
            <p14:sldId id="267"/>
            <p14:sldId id="268"/>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odluck Anthony Eneje" initials="GAE" lastIdx="1" clrIdx="0">
    <p:extLst>
      <p:ext uri="{19B8F6BF-5375-455C-9EA6-DF929625EA0E}">
        <p15:presenceInfo xmlns:p15="http://schemas.microsoft.com/office/powerpoint/2012/main" userId="Goodluck Anthony Enej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ACDB7D-C5F2-432D-B504-EB072A5DC93C}"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234804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CDB7D-C5F2-432D-B504-EB072A5DC93C}"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93196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CDB7D-C5F2-432D-B504-EB072A5DC93C}"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33585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CDB7D-C5F2-432D-B504-EB072A5DC93C}"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303286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ACDB7D-C5F2-432D-B504-EB072A5DC93C}"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258093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ACDB7D-C5F2-432D-B504-EB072A5DC93C}"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270483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ACDB7D-C5F2-432D-B504-EB072A5DC93C}"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308946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ACDB7D-C5F2-432D-B504-EB072A5DC93C}"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297242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ACDB7D-C5F2-432D-B504-EB072A5DC93C}"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168467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ACDB7D-C5F2-432D-B504-EB072A5DC93C}"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294546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ACDB7D-C5F2-432D-B504-EB072A5DC93C}"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95E1-C10A-4607-9326-75F2814D3AC2}" type="slidenum">
              <a:rPr lang="en-US" smtClean="0"/>
              <a:t>‹#›</a:t>
            </a:fld>
            <a:endParaRPr lang="en-US"/>
          </a:p>
        </p:txBody>
      </p:sp>
    </p:spTree>
    <p:extLst>
      <p:ext uri="{BB962C8B-B14F-4D97-AF65-F5344CB8AC3E}">
        <p14:creationId xmlns:p14="http://schemas.microsoft.com/office/powerpoint/2010/main" val="217530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CDB7D-C5F2-432D-B504-EB072A5DC93C}" type="datetimeFigureOut">
              <a:rPr lang="en-US" smtClean="0"/>
              <a:t>11/20/2024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C95E1-C10A-4607-9326-75F2814D3AC2}" type="slidenum">
              <a:rPr lang="en-US" smtClean="0"/>
              <a:t>‹#›</a:t>
            </a:fld>
            <a:endParaRPr lang="en-US"/>
          </a:p>
        </p:txBody>
      </p:sp>
    </p:spTree>
    <p:extLst>
      <p:ext uri="{BB962C8B-B14F-4D97-AF65-F5344CB8AC3E}">
        <p14:creationId xmlns:p14="http://schemas.microsoft.com/office/powerpoint/2010/main" val="4212682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480" y="1699372"/>
            <a:ext cx="10058400" cy="45302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480" y="95885"/>
            <a:ext cx="10058400" cy="1493043"/>
          </a:xfrm>
          <a:prstGeom prst="rect">
            <a:avLst/>
          </a:prstGeom>
        </p:spPr>
      </p:pic>
    </p:spTree>
    <p:extLst>
      <p:ext uri="{BB962C8B-B14F-4D97-AF65-F5344CB8AC3E}">
        <p14:creationId xmlns:p14="http://schemas.microsoft.com/office/powerpoint/2010/main" val="89602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987425"/>
            <a:ext cx="3932237" cy="1300480"/>
          </a:xfrm>
        </p:spPr>
        <p:txBody>
          <a:bodyPr/>
          <a:lstStyle/>
          <a:p>
            <a:r>
              <a:rPr lang="en-US" b="1" dirty="0">
                <a:latin typeface="Times New Roman" panose="02020603050405020304" pitchFamily="18" charset="0"/>
                <a:cs typeface="Times New Roman" panose="02020603050405020304" pitchFamily="18" charset="0"/>
              </a:rPr>
              <a:t>MOST GAINED SKILL</a:t>
            </a:r>
          </a:p>
        </p:txBody>
      </p:sp>
      <p:sp>
        <p:nvSpPr>
          <p:cNvPr id="8" name="TextBox 7"/>
          <p:cNvSpPr txBox="1"/>
          <p:nvPr/>
        </p:nvSpPr>
        <p:spPr>
          <a:xfrm>
            <a:off x="839788" y="299809"/>
            <a:ext cx="105156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VISUAL HIGHLIGHTS</a:t>
            </a:r>
          </a:p>
        </p:txBody>
      </p:sp>
      <p:pic>
        <p:nvPicPr>
          <p:cNvPr id="9" name="Picture 8">
            <a:extLst>
              <a:ext uri="{FF2B5EF4-FFF2-40B4-BE49-F238E27FC236}">
                <a16:creationId xmlns:a16="http://schemas.microsoft.com/office/drawing/2014/main" id="{701A2118-E423-2136-861B-01E9C44D4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756" y="1525270"/>
            <a:ext cx="5669222" cy="4429760"/>
          </a:xfrm>
          <a:prstGeom prst="rect">
            <a:avLst/>
          </a:prstGeom>
        </p:spPr>
      </p:pic>
      <p:sp>
        <p:nvSpPr>
          <p:cNvPr id="11" name="TextBox 10">
            <a:extLst>
              <a:ext uri="{FF2B5EF4-FFF2-40B4-BE49-F238E27FC236}">
                <a16:creationId xmlns:a16="http://schemas.microsoft.com/office/drawing/2014/main" id="{CA4187D2-EF3D-F510-437D-7061B356A89C}"/>
              </a:ext>
            </a:extLst>
          </p:cNvPr>
          <p:cNvSpPr txBox="1"/>
          <p:nvPr/>
        </p:nvSpPr>
        <p:spPr>
          <a:xfrm>
            <a:off x="839788" y="2493051"/>
            <a:ext cx="4666297" cy="3139321"/>
          </a:xfrm>
          <a:prstGeom prst="rect">
            <a:avLst/>
          </a:prstGeom>
          <a:noFill/>
        </p:spPr>
        <p:txBody>
          <a:bodyPr wrap="square">
            <a:spAutoFit/>
          </a:bodyPr>
          <a:lstStyle/>
          <a:p>
            <a:r>
              <a:rPr lang="en-US" dirty="0">
                <a:solidFill>
                  <a:srgbClr val="0E0E0E"/>
                </a:solidFill>
                <a:effectLst/>
                <a:latin typeface="Times New Roman" panose="02020603050405020304" pitchFamily="18" charset="0"/>
                <a:cs typeface="Times New Roman" panose="02020603050405020304" pitchFamily="18" charset="0"/>
              </a:rPr>
              <a:t>This pie chart visualizes the distribution of the most gained skills among users. The top three skills are</a:t>
            </a:r>
            <a:r>
              <a:rPr lang="en-US" dirty="0">
                <a:solidFill>
                  <a:srgbClr val="0E0E0E"/>
                </a:solidFill>
                <a:latin typeface="Times New Roman" panose="02020603050405020304" pitchFamily="18" charset="0"/>
                <a:cs typeface="Times New Roman" panose="02020603050405020304" pitchFamily="18" charset="0"/>
              </a:rPr>
              <a:t>; </a:t>
            </a:r>
            <a:r>
              <a:rPr lang="en-US" dirty="0">
                <a:solidFill>
                  <a:srgbClr val="0E0E0E"/>
                </a:solidFill>
                <a:effectLst/>
                <a:latin typeface="Times New Roman" panose="02020603050405020304" pitchFamily="18" charset="0"/>
                <a:cs typeface="Times New Roman" panose="02020603050405020304" pitchFamily="18" charset="0"/>
              </a:rPr>
              <a:t>Critical Thinking (23.9%)</a:t>
            </a:r>
            <a:r>
              <a:rPr lang="en-US" dirty="0">
                <a:solidFill>
                  <a:srgbClr val="0E0E0E"/>
                </a:solidFill>
                <a:latin typeface="Times New Roman" panose="02020603050405020304" pitchFamily="18" charset="0"/>
                <a:cs typeface="Times New Roman" panose="02020603050405020304" pitchFamily="18" charset="0"/>
              </a:rPr>
              <a:t>, </a:t>
            </a:r>
            <a:r>
              <a:rPr lang="en-US" dirty="0">
                <a:solidFill>
                  <a:srgbClr val="0E0E0E"/>
                </a:solidFill>
                <a:effectLst/>
                <a:latin typeface="Times New Roman" panose="02020603050405020304" pitchFamily="18" charset="0"/>
                <a:cs typeface="Times New Roman" panose="02020603050405020304" pitchFamily="18" charset="0"/>
              </a:rPr>
              <a:t>Communication (23.3%)</a:t>
            </a:r>
            <a:r>
              <a:rPr lang="en-US" dirty="0">
                <a:solidFill>
                  <a:srgbClr val="0E0E0E"/>
                </a:solidFill>
                <a:latin typeface="Times New Roman" panose="02020603050405020304" pitchFamily="18" charset="0"/>
                <a:cs typeface="Times New Roman" panose="02020603050405020304" pitchFamily="18" charset="0"/>
              </a:rPr>
              <a:t>, </a:t>
            </a:r>
            <a:r>
              <a:rPr lang="en-US" dirty="0">
                <a:solidFill>
                  <a:srgbClr val="0E0E0E"/>
                </a:solidFill>
                <a:effectLst/>
                <a:latin typeface="Times New Roman" panose="02020603050405020304" pitchFamily="18" charset="0"/>
                <a:cs typeface="Times New Roman" panose="02020603050405020304" pitchFamily="18" charset="0"/>
              </a:rPr>
              <a:t>Creative Thinking (21.8%)</a:t>
            </a:r>
          </a:p>
          <a:p>
            <a:r>
              <a:rPr lang="en-US" dirty="0">
                <a:solidFill>
                  <a:srgbClr val="0E0E0E"/>
                </a:solidFill>
                <a:effectLst/>
                <a:latin typeface="Times New Roman" panose="02020603050405020304" pitchFamily="18" charset="0"/>
                <a:cs typeface="Times New Roman" panose="02020603050405020304" pitchFamily="18" charset="0"/>
              </a:rPr>
              <a:t>These are closely followed by Collaboration (20.7%), while other skills such as Technology Literacy, Leadership, and Flexibility account for smaller percentages. The chart highlights a strong focus on essential soft skills in user engagement.</a:t>
            </a:r>
          </a:p>
        </p:txBody>
      </p:sp>
    </p:spTree>
    <p:extLst>
      <p:ext uri="{BB962C8B-B14F-4D97-AF65-F5344CB8AC3E}">
        <p14:creationId xmlns:p14="http://schemas.microsoft.com/office/powerpoint/2010/main" val="70992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987425"/>
            <a:ext cx="3932237" cy="1300480"/>
          </a:xfrm>
        </p:spPr>
        <p:txBody>
          <a:bodyPr/>
          <a:lstStyle/>
          <a:p>
            <a:r>
              <a:rPr lang="en-US" b="1" dirty="0">
                <a:latin typeface="Times New Roman" panose="02020603050405020304" pitchFamily="18" charset="0"/>
                <a:cs typeface="Times New Roman" panose="02020603050405020304" pitchFamily="18" charset="0"/>
              </a:rPr>
              <a:t>Monthly Sign-Up Trends</a:t>
            </a:r>
          </a:p>
        </p:txBody>
      </p:sp>
      <p:sp>
        <p:nvSpPr>
          <p:cNvPr id="8" name="TextBox 7"/>
          <p:cNvSpPr txBox="1"/>
          <p:nvPr/>
        </p:nvSpPr>
        <p:spPr>
          <a:xfrm>
            <a:off x="839788" y="299809"/>
            <a:ext cx="105156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VISUAL HIGHLIGHTS</a:t>
            </a:r>
          </a:p>
        </p:txBody>
      </p:sp>
      <p:pic>
        <p:nvPicPr>
          <p:cNvPr id="9" name="Picture 8">
            <a:extLst>
              <a:ext uri="{FF2B5EF4-FFF2-40B4-BE49-F238E27FC236}">
                <a16:creationId xmlns:a16="http://schemas.microsoft.com/office/drawing/2014/main" id="{10C69489-B103-DD51-EC1F-6D5B8DC91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665" y="1750695"/>
            <a:ext cx="5693547" cy="4215765"/>
          </a:xfrm>
          <a:prstGeom prst="rect">
            <a:avLst/>
          </a:prstGeom>
        </p:spPr>
      </p:pic>
      <p:sp>
        <p:nvSpPr>
          <p:cNvPr id="11" name="TextBox 10">
            <a:extLst>
              <a:ext uri="{FF2B5EF4-FFF2-40B4-BE49-F238E27FC236}">
                <a16:creationId xmlns:a16="http://schemas.microsoft.com/office/drawing/2014/main" id="{9B339C99-DC20-61B3-62CC-9371EB74E605}"/>
              </a:ext>
            </a:extLst>
          </p:cNvPr>
          <p:cNvSpPr txBox="1"/>
          <p:nvPr/>
        </p:nvSpPr>
        <p:spPr>
          <a:xfrm>
            <a:off x="839788" y="2561928"/>
            <a:ext cx="4243387" cy="2862322"/>
          </a:xfrm>
          <a:prstGeom prst="rect">
            <a:avLst/>
          </a:prstGeom>
          <a:noFill/>
        </p:spPr>
        <p:txBody>
          <a:bodyPr wrap="square">
            <a:spAutoFit/>
          </a:bodyPr>
          <a:lstStyle/>
          <a:p>
            <a:r>
              <a:rPr lang="en-US" dirty="0">
                <a:solidFill>
                  <a:srgbClr val="0E0E0E"/>
                </a:solidFill>
                <a:effectLst/>
                <a:latin typeface="Times New Roman" panose="02020603050405020304" pitchFamily="18" charset="0"/>
                <a:cs typeface="Times New Roman" panose="02020603050405020304" pitchFamily="18" charset="0"/>
              </a:rPr>
              <a:t>This bar chart shows the top opportunities users have signed up for. The “Data Visualization” opportunity is the most popular, with 5,523 sign-ups, followed by “Project Management” with 3,935 and “Digital Marketing” with 2,464. Other opportunities, like “Career Essentials” and “Health Care,” follow at a lower scale. This chart helps identify which learning areas are attracting the most interest.</a:t>
            </a:r>
          </a:p>
        </p:txBody>
      </p:sp>
    </p:spTree>
    <p:extLst>
      <p:ext uri="{BB962C8B-B14F-4D97-AF65-F5344CB8AC3E}">
        <p14:creationId xmlns:p14="http://schemas.microsoft.com/office/powerpoint/2010/main" val="411820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987425"/>
            <a:ext cx="3932237" cy="1300480"/>
          </a:xfrm>
        </p:spPr>
        <p:txBody>
          <a:bodyPr/>
          <a:lstStyle/>
          <a:p>
            <a:r>
              <a:rPr lang="en-US" b="1" dirty="0">
                <a:latin typeface="Times New Roman" panose="02020603050405020304" pitchFamily="18" charset="0"/>
                <a:cs typeface="Times New Roman" panose="02020603050405020304" pitchFamily="18" charset="0"/>
              </a:rPr>
              <a:t>Demographic Distribution</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31228" y="299809"/>
            <a:ext cx="105156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VISUAL HIGHLIGHTS</a:t>
            </a:r>
          </a:p>
        </p:txBody>
      </p:sp>
      <p:pic>
        <p:nvPicPr>
          <p:cNvPr id="9" name="Picture 8">
            <a:extLst>
              <a:ext uri="{FF2B5EF4-FFF2-40B4-BE49-F238E27FC236}">
                <a16:creationId xmlns:a16="http://schemas.microsoft.com/office/drawing/2014/main" id="{7E6780CB-85A1-2335-DEF5-CC886BD78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710" y="1430655"/>
            <a:ext cx="5192465" cy="4855845"/>
          </a:xfrm>
          <a:prstGeom prst="rect">
            <a:avLst/>
          </a:prstGeom>
        </p:spPr>
      </p:pic>
      <p:sp>
        <p:nvSpPr>
          <p:cNvPr id="11" name="TextBox 10">
            <a:extLst>
              <a:ext uri="{FF2B5EF4-FFF2-40B4-BE49-F238E27FC236}">
                <a16:creationId xmlns:a16="http://schemas.microsoft.com/office/drawing/2014/main" id="{3E376855-F7C2-8FE4-8E5A-47112424B539}"/>
              </a:ext>
            </a:extLst>
          </p:cNvPr>
          <p:cNvSpPr txBox="1"/>
          <p:nvPr/>
        </p:nvSpPr>
        <p:spPr>
          <a:xfrm>
            <a:off x="885824" y="2287906"/>
            <a:ext cx="4829175" cy="3970318"/>
          </a:xfrm>
          <a:prstGeom prst="rect">
            <a:avLst/>
          </a:prstGeom>
          <a:noFill/>
        </p:spPr>
        <p:txBody>
          <a:bodyPr wrap="square">
            <a:spAutoFit/>
          </a:bodyPr>
          <a:lstStyle/>
          <a:p>
            <a:pPr algn="l"/>
            <a:r>
              <a:rPr lang="en-US" b="0" i="0" u="none" strike="noStrike" dirty="0">
                <a:solidFill>
                  <a:srgbClr val="000000"/>
                </a:solidFill>
                <a:effectLst/>
                <a:latin typeface="Times New Roman" panose="02020603050405020304" pitchFamily="18" charset="0"/>
                <a:cs typeface="Times New Roman" panose="02020603050405020304" pitchFamily="18" charset="0"/>
              </a:rPr>
              <a:t>This chart shows user sign-ups and completed opportunities based on gender and student status. Most sign-ups are from males (6,718), followed by females (4,438), with minimal participation from "Don't want to specify" (39) and "Other" (8).</a:t>
            </a:r>
          </a:p>
          <a:p>
            <a:pPr algn="l"/>
            <a:r>
              <a:rPr lang="en-US" b="0" i="0" u="none" strike="noStrike" dirty="0">
                <a:solidFill>
                  <a:srgbClr val="000000"/>
                </a:solidFill>
                <a:effectLst/>
                <a:latin typeface="Times New Roman" panose="02020603050405020304" pitchFamily="18" charset="0"/>
                <a:cs typeface="Times New Roman" panose="02020603050405020304" pitchFamily="18" charset="0"/>
              </a:rPr>
              <a:t>In terms of student status, the highest sign-ups come from undergraduate (4,434) and graduate students (4,301), while users "Not in Education" and high school students account for 1,961 and 658 sign-ups, respectively. Graduate students completed the most opportunities (716), followed closely by undergraduates (677), with lower completions from those not in education (310) and high school students (117).</a:t>
            </a:r>
          </a:p>
        </p:txBody>
      </p:sp>
    </p:spTree>
    <p:extLst>
      <p:ext uri="{BB962C8B-B14F-4D97-AF65-F5344CB8AC3E}">
        <p14:creationId xmlns:p14="http://schemas.microsoft.com/office/powerpoint/2010/main" val="10039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987425"/>
            <a:ext cx="3932237" cy="1300480"/>
          </a:xfrm>
        </p:spPr>
        <p:txBody>
          <a:bodyPr/>
          <a:lstStyle/>
          <a:p>
            <a:r>
              <a:rPr lang="en-US" b="1" dirty="0">
                <a:latin typeface="Times New Roman" panose="02020603050405020304" pitchFamily="18" charset="0"/>
                <a:cs typeface="Times New Roman" panose="02020603050405020304" pitchFamily="18" charset="0"/>
              </a:rPr>
              <a:t>Geographic Distribution</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39788" y="217984"/>
            <a:ext cx="105156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VISUAL HIGHLIGHTS</a:t>
            </a:r>
          </a:p>
        </p:txBody>
      </p:sp>
      <p:pic>
        <p:nvPicPr>
          <p:cNvPr id="3" name="Picture 2">
            <a:extLst>
              <a:ext uri="{FF2B5EF4-FFF2-40B4-BE49-F238E27FC236}">
                <a16:creationId xmlns:a16="http://schemas.microsoft.com/office/drawing/2014/main" id="{FA7ABB26-A70E-8CDD-3287-EDCB484BA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810" y="1684248"/>
            <a:ext cx="6255436" cy="3489504"/>
          </a:xfrm>
          <a:prstGeom prst="rect">
            <a:avLst/>
          </a:prstGeom>
        </p:spPr>
      </p:pic>
      <p:sp>
        <p:nvSpPr>
          <p:cNvPr id="9" name="TextBox 8">
            <a:extLst>
              <a:ext uri="{FF2B5EF4-FFF2-40B4-BE49-F238E27FC236}">
                <a16:creationId xmlns:a16="http://schemas.microsoft.com/office/drawing/2014/main" id="{1CDA1164-1A0B-FDFE-3B06-B17057B5F276}"/>
              </a:ext>
            </a:extLst>
          </p:cNvPr>
          <p:cNvSpPr txBox="1"/>
          <p:nvPr/>
        </p:nvSpPr>
        <p:spPr>
          <a:xfrm>
            <a:off x="839788" y="2491147"/>
            <a:ext cx="3932237" cy="3139321"/>
          </a:xfrm>
          <a:prstGeom prst="rect">
            <a:avLst/>
          </a:prstGeom>
          <a:noFill/>
        </p:spPr>
        <p:txBody>
          <a:bodyPr wrap="square">
            <a:spAutoFit/>
          </a:bodyPr>
          <a:lstStyle/>
          <a:p>
            <a:r>
              <a:rPr lang="en-US" dirty="0">
                <a:solidFill>
                  <a:srgbClr val="0E0E0E"/>
                </a:solidFill>
                <a:effectLst/>
                <a:latin typeface="Times New Roman" panose="02020603050405020304" pitchFamily="18" charset="0"/>
                <a:cs typeface="Times New Roman" panose="02020603050405020304" pitchFamily="18" charset="0"/>
              </a:rPr>
              <a:t>The bar chart represents the geographical distribution of users across different countries. India leads with the highest number of users (9,132), followed by the United States (3,856) and Nigeria (3,351). Other countries like Pakistan, Ghana, and Egypt have significantly smaller user bases, with less than 1,500 users each. This chart emphasizes the platform’s primary user markets.</a:t>
            </a:r>
          </a:p>
        </p:txBody>
      </p:sp>
    </p:spTree>
    <p:extLst>
      <p:ext uri="{BB962C8B-B14F-4D97-AF65-F5344CB8AC3E}">
        <p14:creationId xmlns:p14="http://schemas.microsoft.com/office/powerpoint/2010/main" val="289932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Impact on Decision Making</a:t>
            </a:r>
          </a:p>
        </p:txBody>
      </p:sp>
      <p:sp>
        <p:nvSpPr>
          <p:cNvPr id="3" name="Content Placeholder 2"/>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Strategic Impact</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Informed marketing strategies targeting underrepresented demographics.</a:t>
            </a:r>
          </a:p>
          <a:p>
            <a:pPr lvl="1"/>
            <a:r>
              <a:rPr lang="en-US" sz="1800" dirty="0">
                <a:latin typeface="Times New Roman" panose="02020603050405020304" pitchFamily="18" charset="0"/>
                <a:cs typeface="Times New Roman" panose="02020603050405020304" pitchFamily="18" charset="0"/>
              </a:rPr>
              <a:t>Optimization of opportunity offerings based on popularity and completion rates.</a:t>
            </a:r>
          </a:p>
          <a:p>
            <a:pPr lvl="1"/>
            <a:r>
              <a:rPr lang="en-US" sz="1800" dirty="0">
                <a:latin typeface="Times New Roman" panose="02020603050405020304" pitchFamily="18" charset="0"/>
                <a:cs typeface="Times New Roman" panose="02020603050405020304" pitchFamily="18" charset="0"/>
              </a:rPr>
              <a:t>Enhanced resource allocation to regions with high engagement potential.</a:t>
            </a:r>
          </a:p>
          <a:p>
            <a:pPr marL="457200" lvl="1"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Organizational Value</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Data driven insights lead to improved learner engagement and satisfaction.</a:t>
            </a:r>
          </a:p>
          <a:p>
            <a:pPr lvl="1"/>
            <a:r>
              <a:rPr lang="en-US" sz="1800" dirty="0">
                <a:latin typeface="Times New Roman" panose="02020603050405020304" pitchFamily="18" charset="0"/>
                <a:cs typeface="Times New Roman" panose="02020603050405020304" pitchFamily="18" charset="0"/>
              </a:rPr>
              <a:t>Facilitates proactive identification of trends and potential challenges.</a:t>
            </a:r>
          </a:p>
          <a:p>
            <a:pPr lvl="1"/>
            <a:r>
              <a:rPr lang="en-US" sz="1800" dirty="0">
                <a:latin typeface="Times New Roman" panose="02020603050405020304" pitchFamily="18" charset="0"/>
                <a:cs typeface="Times New Roman" panose="02020603050405020304" pitchFamily="18" charset="0"/>
              </a:rPr>
              <a:t>Supports continuous improvement and strategic planning for </a:t>
            </a:r>
            <a:r>
              <a:rPr lang="en-US" sz="1800" dirty="0" err="1">
                <a:latin typeface="Times New Roman" panose="02020603050405020304" pitchFamily="18" charset="0"/>
                <a:cs typeface="Times New Roman" panose="02020603050405020304" pitchFamily="18" charset="0"/>
              </a:rPr>
              <a:t>Excelerate</a:t>
            </a:r>
            <a:r>
              <a:rPr lang="en-US" sz="18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013317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Summary of Key Points</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Successful integration of EDA and trend analysis to create a comprehensive dashboard.</a:t>
            </a:r>
          </a:p>
          <a:p>
            <a:pPr lvl="1"/>
            <a:r>
              <a:rPr lang="en-US" sz="1800" dirty="0">
                <a:latin typeface="Times New Roman" panose="02020603050405020304" pitchFamily="18" charset="0"/>
                <a:cs typeface="Times New Roman" panose="02020603050405020304" pitchFamily="18" charset="0"/>
              </a:rPr>
              <a:t>Significant growth in participation and completion rates aligned with strategic goals.</a:t>
            </a:r>
          </a:p>
          <a:p>
            <a:pPr lvl="1"/>
            <a:r>
              <a:rPr lang="en-US" sz="1800" dirty="0">
                <a:latin typeface="Times New Roman" panose="02020603050405020304" pitchFamily="18" charset="0"/>
                <a:cs typeface="Times New Roman" panose="02020603050405020304" pitchFamily="18" charset="0"/>
              </a:rPr>
              <a:t>Identification of key demographics and geographic areas for targeted strategies.</a:t>
            </a:r>
          </a:p>
          <a:p>
            <a:pPr lvl="1"/>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Final Thoughts</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The dashboard is a powerful tool for </a:t>
            </a:r>
            <a:r>
              <a:rPr lang="en-US" sz="1800" dirty="0" err="1">
                <a:latin typeface="Times New Roman" panose="02020603050405020304" pitchFamily="18" charset="0"/>
                <a:cs typeface="Times New Roman" panose="02020603050405020304" pitchFamily="18" charset="0"/>
              </a:rPr>
              <a:t>Excelerate</a:t>
            </a:r>
            <a:r>
              <a:rPr lang="en-US" sz="1800" dirty="0">
                <a:latin typeface="Times New Roman" panose="02020603050405020304" pitchFamily="18" charset="0"/>
                <a:cs typeface="Times New Roman" panose="02020603050405020304" pitchFamily="18" charset="0"/>
              </a:rPr>
              <a:t> to drive engagement and enhance learner outcomes.</a:t>
            </a:r>
          </a:p>
          <a:p>
            <a:pPr lvl="1"/>
            <a:r>
              <a:rPr lang="en-US" sz="1800" dirty="0">
                <a:latin typeface="Times New Roman" panose="02020603050405020304" pitchFamily="18" charset="0"/>
                <a:cs typeface="Times New Roman" panose="02020603050405020304" pitchFamily="18" charset="0"/>
              </a:rPr>
              <a:t>Ongoing improvements and data monitoring will further amplify its effectiveness.</a:t>
            </a:r>
          </a:p>
          <a:p>
            <a:endParaRPr lang="en-US" dirty="0"/>
          </a:p>
        </p:txBody>
      </p:sp>
    </p:spTree>
    <p:extLst>
      <p:ext uri="{BB962C8B-B14F-4D97-AF65-F5344CB8AC3E}">
        <p14:creationId xmlns:p14="http://schemas.microsoft.com/office/powerpoint/2010/main" val="378041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fontScale="90000"/>
          </a:bodyPr>
          <a:lstStyle/>
          <a:p>
            <a:r>
              <a:rPr lang="en-US" b="1" dirty="0">
                <a:latin typeface="Times New Roman" panose="02020603050405020304" pitchFamily="18" charset="0"/>
                <a:cs typeface="Times New Roman" panose="02020603050405020304" pitchFamily="18" charset="0"/>
              </a:rPr>
              <a:t>Recommendations</a:t>
            </a:r>
            <a:r>
              <a:rPr lang="en-US" b="1" dirty="0"/>
              <a:t/>
            </a:r>
            <a:br>
              <a:rPr lang="en-US" b="1" dirty="0"/>
            </a:br>
            <a:endParaRPr lang="en-US" dirty="0"/>
          </a:p>
        </p:txBody>
      </p:sp>
      <p:sp>
        <p:nvSpPr>
          <p:cNvPr id="3" name="Content Placeholder 2"/>
          <p:cNvSpPr>
            <a:spLocks noGrp="1"/>
          </p:cNvSpPr>
          <p:nvPr>
            <p:ph idx="1"/>
          </p:nvPr>
        </p:nvSpPr>
        <p:spPr>
          <a:xfrm>
            <a:off x="838200" y="1378584"/>
            <a:ext cx="10515600" cy="5073015"/>
          </a:xfrm>
        </p:spPr>
        <p:txBody>
          <a:bodyPr>
            <a:normAutofit/>
          </a:bodyPr>
          <a:lstStyle/>
          <a:p>
            <a:r>
              <a:rPr lang="en-US" sz="1900" b="1" dirty="0">
                <a:latin typeface="Times New Roman" panose="02020603050405020304" pitchFamily="18" charset="0"/>
                <a:cs typeface="Times New Roman" panose="02020603050405020304" pitchFamily="18" charset="0"/>
              </a:rPr>
              <a:t>Targeted Marketing Campaigns</a:t>
            </a:r>
            <a:r>
              <a:rPr lang="en-US" sz="1900" dirty="0">
                <a:latin typeface="Times New Roman" panose="02020603050405020304" pitchFamily="18" charset="0"/>
                <a:cs typeface="Times New Roman" panose="02020603050405020304" pitchFamily="18" charset="0"/>
              </a:rPr>
              <a:t>:</a:t>
            </a:r>
          </a:p>
          <a:p>
            <a:pPr lvl="1"/>
            <a:r>
              <a:rPr lang="en-US" sz="1900" dirty="0">
                <a:latin typeface="Times New Roman" panose="02020603050405020304" pitchFamily="18" charset="0"/>
                <a:cs typeface="Times New Roman" panose="02020603050405020304" pitchFamily="18" charset="0"/>
              </a:rPr>
              <a:t>Increase female participation through tailored campaigns and showcasing role models.</a:t>
            </a:r>
          </a:p>
          <a:p>
            <a:r>
              <a:rPr lang="en-US" sz="1900" b="1" dirty="0">
                <a:latin typeface="Times New Roman" panose="02020603050405020304" pitchFamily="18" charset="0"/>
                <a:cs typeface="Times New Roman" panose="02020603050405020304" pitchFamily="18" charset="0"/>
              </a:rPr>
              <a:t>Promotional Events</a:t>
            </a:r>
            <a:r>
              <a:rPr lang="en-US" sz="1900" dirty="0">
                <a:latin typeface="Times New Roman" panose="02020603050405020304" pitchFamily="18" charset="0"/>
                <a:cs typeface="Times New Roman" panose="02020603050405020304" pitchFamily="18" charset="0"/>
              </a:rPr>
              <a:t>:</a:t>
            </a:r>
          </a:p>
          <a:p>
            <a:pPr lvl="1"/>
            <a:r>
              <a:rPr lang="en-US" sz="1900" dirty="0">
                <a:latin typeface="Times New Roman" panose="02020603050405020304" pitchFamily="18" charset="0"/>
                <a:cs typeface="Times New Roman" panose="02020603050405020304" pitchFamily="18" charset="0"/>
              </a:rPr>
              <a:t>Leverage peak engagement months (May, June) with webinars and workshops.</a:t>
            </a:r>
          </a:p>
          <a:p>
            <a:r>
              <a:rPr lang="en-US" sz="1900" b="1" dirty="0">
                <a:latin typeface="Times New Roman" panose="02020603050405020304" pitchFamily="18" charset="0"/>
                <a:cs typeface="Times New Roman" panose="02020603050405020304" pitchFamily="18" charset="0"/>
              </a:rPr>
              <a:t>Customized Opportunities</a:t>
            </a:r>
            <a:r>
              <a:rPr lang="en-US" sz="1900" dirty="0">
                <a:latin typeface="Times New Roman" panose="02020603050405020304" pitchFamily="18" charset="0"/>
                <a:cs typeface="Times New Roman" panose="02020603050405020304" pitchFamily="18" charset="0"/>
              </a:rPr>
              <a:t>:</a:t>
            </a:r>
          </a:p>
          <a:p>
            <a:pPr lvl="1"/>
            <a:r>
              <a:rPr lang="en-US" sz="1900" dirty="0">
                <a:latin typeface="Times New Roman" panose="02020603050405020304" pitchFamily="18" charset="0"/>
                <a:cs typeface="Times New Roman" panose="02020603050405020304" pitchFamily="18" charset="0"/>
              </a:rPr>
              <a:t>Expand internships and technical courses based on high completion rates.</a:t>
            </a:r>
          </a:p>
          <a:p>
            <a:r>
              <a:rPr lang="en-US" sz="1900" b="1" dirty="0">
                <a:latin typeface="Times New Roman" panose="02020603050405020304" pitchFamily="18" charset="0"/>
                <a:cs typeface="Times New Roman" panose="02020603050405020304" pitchFamily="18" charset="0"/>
              </a:rPr>
              <a:t>Geographic Outreach</a:t>
            </a:r>
            <a:r>
              <a:rPr lang="en-US" sz="1900" dirty="0">
                <a:latin typeface="Times New Roman" panose="02020603050405020304" pitchFamily="18" charset="0"/>
                <a:cs typeface="Times New Roman" panose="02020603050405020304" pitchFamily="18" charset="0"/>
              </a:rPr>
              <a:t>:</a:t>
            </a:r>
          </a:p>
          <a:p>
            <a:pPr lvl="1"/>
            <a:r>
              <a:rPr lang="en-US" sz="1900" dirty="0">
                <a:latin typeface="Times New Roman" panose="02020603050405020304" pitchFamily="18" charset="0"/>
                <a:cs typeface="Times New Roman" panose="02020603050405020304" pitchFamily="18" charset="0"/>
              </a:rPr>
              <a:t>Focus on regions with lower participation like Bangladesh and Nepal through partnerships.</a:t>
            </a:r>
          </a:p>
          <a:p>
            <a:r>
              <a:rPr lang="en-US" sz="1900" b="1" dirty="0">
                <a:latin typeface="Times New Roman" panose="02020603050405020304" pitchFamily="18" charset="0"/>
                <a:cs typeface="Times New Roman" panose="02020603050405020304" pitchFamily="18" charset="0"/>
              </a:rPr>
              <a:t>Engagement Initiatives</a:t>
            </a:r>
            <a:r>
              <a:rPr lang="en-US" sz="1900" dirty="0">
                <a:latin typeface="Times New Roman" panose="02020603050405020304" pitchFamily="18" charset="0"/>
                <a:cs typeface="Times New Roman" panose="02020603050405020304" pitchFamily="18" charset="0"/>
              </a:rPr>
              <a:t>:</a:t>
            </a:r>
          </a:p>
          <a:p>
            <a:pPr lvl="1"/>
            <a:r>
              <a:rPr lang="en-US" sz="1900" dirty="0">
                <a:latin typeface="Times New Roman" panose="02020603050405020304" pitchFamily="18" charset="0"/>
                <a:cs typeface="Times New Roman" panose="02020603050405020304" pitchFamily="18" charset="0"/>
              </a:rPr>
              <a:t>Develop programs for non-traditional students to broaden participation.</a:t>
            </a:r>
          </a:p>
          <a:p>
            <a:r>
              <a:rPr lang="en-US" sz="1900" b="1" dirty="0">
                <a:latin typeface="Times New Roman" panose="02020603050405020304" pitchFamily="18" charset="0"/>
                <a:cs typeface="Times New Roman" panose="02020603050405020304" pitchFamily="18" charset="0"/>
              </a:rPr>
              <a:t>Enhanced Support Systems</a:t>
            </a:r>
            <a:r>
              <a:rPr lang="en-US" sz="1900" dirty="0">
                <a:latin typeface="Times New Roman" panose="02020603050405020304" pitchFamily="18" charset="0"/>
                <a:cs typeface="Times New Roman" panose="02020603050405020304" pitchFamily="18" charset="0"/>
              </a:rPr>
              <a:t>:</a:t>
            </a:r>
          </a:p>
          <a:p>
            <a:pPr lvl="1"/>
            <a:r>
              <a:rPr lang="en-US" sz="1900" dirty="0">
                <a:latin typeface="Times New Roman" panose="02020603050405020304" pitchFamily="18" charset="0"/>
                <a:cs typeface="Times New Roman" panose="02020603050405020304" pitchFamily="18" charset="0"/>
              </a:rPr>
              <a:t>Implement mentorship programs to boost completion rates and user satisfaction.</a:t>
            </a:r>
          </a:p>
          <a:p>
            <a:pPr marL="0" indent="0">
              <a:buNone/>
            </a:pPr>
            <a:endParaRPr lang="en-US" dirty="0"/>
          </a:p>
        </p:txBody>
      </p:sp>
    </p:spTree>
    <p:extLst>
      <p:ext uri="{BB962C8B-B14F-4D97-AF65-F5344CB8AC3E}">
        <p14:creationId xmlns:p14="http://schemas.microsoft.com/office/powerpoint/2010/main" val="928941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622801" y="1853047"/>
            <a:ext cx="3007360" cy="3151905"/>
          </a:xfrm>
          <a:prstGeom prst="rect">
            <a:avLst/>
          </a:prstGeom>
        </p:spPr>
      </p:pic>
    </p:spTree>
    <p:extLst>
      <p:ext uri="{BB962C8B-B14F-4D97-AF65-F5344CB8AC3E}">
        <p14:creationId xmlns:p14="http://schemas.microsoft.com/office/powerpoint/2010/main" val="426390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066800"/>
            <a:ext cx="10515600" cy="5577840"/>
          </a:xfrm>
        </p:spPr>
        <p:txBody>
          <a:bodyPr>
            <a:normAutofit fontScale="32500" lnSpcReduction="20000"/>
          </a:bodyPr>
          <a:lstStyle/>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r>
              <a:rPr lang="en-US" sz="7200" dirty="0" err="1">
                <a:latin typeface="Times New Roman" panose="02020603050405020304" pitchFamily="18" charset="0"/>
                <a:cs typeface="Times New Roman" panose="02020603050405020304" pitchFamily="18" charset="0"/>
              </a:rPr>
              <a:t>Excelerate</a:t>
            </a:r>
            <a:r>
              <a:rPr lang="en-US" sz="7200" dirty="0">
                <a:latin typeface="Times New Roman" panose="02020603050405020304" pitchFamily="18" charset="0"/>
                <a:cs typeface="Times New Roman" panose="02020603050405020304" pitchFamily="18" charset="0"/>
              </a:rPr>
              <a:t> is dedicated to enhancing learner engagement through a diverse array of opportunities aimed at fostering professional and personal growth.</a:t>
            </a:r>
          </a:p>
          <a:p>
            <a:pPr marL="0" indent="0">
              <a:buNone/>
            </a:pPr>
            <a:r>
              <a:rPr lang="en-US" sz="7200" dirty="0">
                <a:latin typeface="Times New Roman" panose="02020603050405020304" pitchFamily="18" charset="0"/>
                <a:cs typeface="Times New Roman" panose="02020603050405020304" pitchFamily="18" charset="0"/>
              </a:rPr>
              <a:t>Our mission revolves around creating pathways for learners to connect with impactful experiences, enabling them to acquire vital skills and knowledge that align with market demands.</a:t>
            </a:r>
          </a:p>
          <a:p>
            <a:pPr marL="0" indent="0">
              <a:buNone/>
            </a:pPr>
            <a:r>
              <a:rPr lang="en-US" sz="7200" dirty="0">
                <a:latin typeface="Times New Roman" panose="02020603050405020304" pitchFamily="18" charset="0"/>
                <a:cs typeface="Times New Roman" panose="02020603050405020304" pitchFamily="18" charset="0"/>
              </a:rPr>
              <a:t>We strive to empower individuals from various backgrounds, helping them navigate their educational journeys and achieve their career aspirations.</a:t>
            </a:r>
          </a:p>
          <a:p>
            <a:pPr marL="0" indent="0">
              <a:buNone/>
            </a:pPr>
            <a:endParaRPr lang="en-US" sz="7200" dirty="0">
              <a:latin typeface="Times New Roman" panose="02020603050405020304" pitchFamily="18" charset="0"/>
              <a:cs typeface="Times New Roman" panose="02020603050405020304" pitchFamily="18" charset="0"/>
            </a:endParaRPr>
          </a:p>
          <a:p>
            <a:r>
              <a:rPr lang="en-US" sz="7200" b="1" dirty="0">
                <a:latin typeface="Times New Roman" panose="02020603050405020304" pitchFamily="18" charset="0"/>
                <a:cs typeface="Times New Roman" panose="02020603050405020304" pitchFamily="18" charset="0"/>
              </a:rPr>
              <a:t>Purpose of the Dashboard:</a:t>
            </a: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The purpose of this dashboard is to provide actionable insights into learner participation and completion rates across our programs.</a:t>
            </a:r>
          </a:p>
          <a:p>
            <a:r>
              <a:rPr lang="en-US" sz="7200" dirty="0">
                <a:latin typeface="Times New Roman" panose="02020603050405020304" pitchFamily="18" charset="0"/>
                <a:cs typeface="Times New Roman" panose="02020603050405020304" pitchFamily="18" charset="0"/>
              </a:rPr>
              <a:t>By analyzing trends and comparative data, we aim to identify areas of success and opportunities for improvement, ultimately supporting </a:t>
            </a:r>
            <a:r>
              <a:rPr lang="en-US" sz="7200" dirty="0" err="1">
                <a:latin typeface="Times New Roman" panose="02020603050405020304" pitchFamily="18" charset="0"/>
                <a:cs typeface="Times New Roman" panose="02020603050405020304" pitchFamily="18" charset="0"/>
              </a:rPr>
              <a:t>Excelerate's</a:t>
            </a:r>
            <a:r>
              <a:rPr lang="en-US" sz="7200" dirty="0">
                <a:latin typeface="Times New Roman" panose="02020603050405020304" pitchFamily="18" charset="0"/>
                <a:cs typeface="Times New Roman" panose="02020603050405020304" pitchFamily="18" charset="0"/>
              </a:rPr>
              <a:t> goal of maximizing learner engagement and satisfaction</a:t>
            </a:r>
            <a:r>
              <a:rPr lang="en-US" sz="7200" dirty="0" smtClean="0">
                <a:latin typeface="Times New Roman" panose="02020603050405020304" pitchFamily="18" charset="0"/>
                <a:cs typeface="Times New Roman" panose="02020603050405020304" pitchFamily="18" charset="0"/>
              </a:rPr>
              <a:t>.</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36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0"/>
            <a:ext cx="12192000" cy="592947"/>
          </a:xfrm>
        </p:spPr>
        <p:txBody>
          <a:bodyPr>
            <a:noAutofit/>
          </a:bodyPr>
          <a:lstStyle/>
          <a:p>
            <a:pPr algn="ctr"/>
            <a:r>
              <a:rPr lang="en-US" b="1" dirty="0">
                <a:latin typeface="Times New Roman" panose="02020603050405020304" pitchFamily="18" charset="0"/>
                <a:cs typeface="Times New Roman" panose="02020603050405020304" pitchFamily="18" charset="0"/>
              </a:rPr>
              <a:t>DASHBOARD OVERVIEW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42974"/>
            <a:ext cx="12192000" cy="5915025"/>
          </a:xfrm>
        </p:spPr>
      </p:pic>
    </p:spTree>
    <p:extLst>
      <p:ext uri="{BB962C8B-B14F-4D97-AF65-F5344CB8AC3E}">
        <p14:creationId xmlns:p14="http://schemas.microsoft.com/office/powerpoint/2010/main" val="365285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fontScale="90000"/>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KEY DECISIONS AND DESIGNS CHOICES</a:t>
            </a:r>
          </a:p>
        </p:txBody>
      </p:sp>
      <p:sp>
        <p:nvSpPr>
          <p:cNvPr id="3" name="Content Placeholder 2"/>
          <p:cNvSpPr>
            <a:spLocks noGrp="1"/>
          </p:cNvSpPr>
          <p:nvPr>
            <p:ph idx="1"/>
          </p:nvPr>
        </p:nvSpPr>
        <p:spPr>
          <a:xfrm>
            <a:off x="838200" y="2082801"/>
            <a:ext cx="10515600" cy="3555999"/>
          </a:xfrm>
        </p:spPr>
        <p:txBody>
          <a:bodyPr>
            <a:normAutofit/>
          </a:bodyPr>
          <a:lstStyle/>
          <a:p>
            <a:r>
              <a:rPr lang="en-US" sz="1800" b="1" dirty="0">
                <a:effectLst/>
                <a:latin typeface="Times New Roman" panose="02020603050405020304" pitchFamily="18" charset="0"/>
                <a:cs typeface="Times New Roman" panose="02020603050405020304" pitchFamily="18" charset="0"/>
              </a:rPr>
              <a:t>Key Decisions:</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cs typeface="Times New Roman" panose="02020603050405020304" pitchFamily="18" charset="0"/>
              </a:rPr>
              <a:t>Selection of key metrics: </a:t>
            </a:r>
            <a:r>
              <a:rPr lang="en-US" sz="1800" dirty="0">
                <a:effectLst/>
                <a:latin typeface="Times New Roman" panose="02020603050405020304" pitchFamily="18" charset="0"/>
                <a:cs typeface="Times New Roman" panose="02020603050405020304" pitchFamily="18" charset="0"/>
              </a:rPr>
              <a:t>Sign-ups, completions, demographic distributions.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cs typeface="Times New Roman" panose="02020603050405020304" pitchFamily="18" charset="0"/>
              </a:rPr>
              <a:t>Choice of visualization types: </a:t>
            </a:r>
            <a:r>
              <a:rPr lang="en-US" sz="1800" dirty="0">
                <a:effectLst/>
                <a:latin typeface="Times New Roman" panose="02020603050405020304" pitchFamily="18" charset="0"/>
                <a:cs typeface="Times New Roman" panose="02020603050405020304" pitchFamily="18" charset="0"/>
              </a:rPr>
              <a:t>Bar charts, line graphs, pie charts.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cs typeface="Times New Roman" panose="02020603050405020304" pitchFamily="18" charset="0"/>
              </a:rPr>
              <a:t>Rationale Behind Design Choices:</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cs typeface="Times New Roman" panose="02020603050405020304" pitchFamily="18" charset="0"/>
              </a:rPr>
              <a:t>Visualizations: </a:t>
            </a:r>
            <a:r>
              <a:rPr lang="en-US" sz="1800" dirty="0">
                <a:effectLst/>
                <a:latin typeface="Times New Roman" panose="02020603050405020304" pitchFamily="18" charset="0"/>
                <a:cs typeface="Times New Roman" panose="02020603050405020304" pitchFamily="18" charset="0"/>
              </a:rPr>
              <a:t>Bar charts for monthly trends, pie charts for demographic distributions to ensure clarity.</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cs typeface="Times New Roman" panose="02020603050405020304" pitchFamily="18" charset="0"/>
              </a:rPr>
              <a:t>Interactivity: </a:t>
            </a:r>
            <a:r>
              <a:rPr lang="en-US" sz="1800" dirty="0">
                <a:effectLst/>
                <a:latin typeface="Times New Roman" panose="02020603050405020304" pitchFamily="18" charset="0"/>
                <a:cs typeface="Times New Roman" panose="02020603050405020304" pitchFamily="18" charset="0"/>
              </a:rPr>
              <a:t>Filters and drill-down capabilities to allow users to explore data dynamically.</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cs typeface="Times New Roman" panose="02020603050405020304" pitchFamily="18" charset="0"/>
              </a:rPr>
              <a:t>Color Scheme: </a:t>
            </a:r>
            <a:r>
              <a:rPr lang="en-US" sz="1800" dirty="0">
                <a:effectLst/>
                <a:latin typeface="Times New Roman" panose="02020603050405020304" pitchFamily="18" charset="0"/>
                <a:cs typeface="Times New Roman" panose="02020603050405020304" pitchFamily="18" charset="0"/>
              </a:rPr>
              <a:t>Differentiated colors for various categories to enhance readability and highlight key insights.</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1220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53480" cy="1325563"/>
          </a:xfrm>
        </p:spPr>
        <p:txBody>
          <a:bodyPr/>
          <a:lstStyle/>
          <a:p>
            <a:r>
              <a:rPr lang="en-US" b="1" dirty="0"/>
              <a:t>CHALLENGES FACED</a:t>
            </a:r>
          </a:p>
        </p:txBody>
      </p:sp>
      <p:sp>
        <p:nvSpPr>
          <p:cNvPr id="3" name="Content Placeholder 2"/>
          <p:cNvSpPr>
            <a:spLocks noGrp="1"/>
          </p:cNvSpPr>
          <p:nvPr>
            <p:ph idx="1"/>
          </p:nvPr>
        </p:nvSpPr>
        <p:spPr>
          <a:xfrm>
            <a:off x="838200" y="2123439"/>
            <a:ext cx="10515600" cy="3362643"/>
          </a:xfrm>
        </p:spPr>
        <p:txBody>
          <a:bodyPr>
            <a:normAutofit/>
          </a:bodyPr>
          <a:lstStyle/>
          <a:p>
            <a:r>
              <a:rPr lang="en-US" sz="1800" b="1" dirty="0">
                <a:effectLst/>
                <a:latin typeface="Times New Roman" panose="02020603050405020304" pitchFamily="18" charset="0"/>
                <a:cs typeface="Times New Roman" panose="02020603050405020304" pitchFamily="18" charset="0"/>
              </a:rPr>
              <a:t>Data Challenges</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cs typeface="Times New Roman" panose="02020603050405020304" pitchFamily="18" charset="0"/>
              </a:rPr>
              <a:t>Handling Missing Data: </a:t>
            </a:r>
            <a:r>
              <a:rPr lang="en-US" sz="1800" dirty="0">
                <a:effectLst/>
                <a:latin typeface="Times New Roman" panose="02020603050405020304" pitchFamily="18" charset="0"/>
                <a:cs typeface="Times New Roman" panose="02020603050405020304" pitchFamily="18" charset="0"/>
              </a:rPr>
              <a:t>Reward amounts and skill points had missing values replaced with zeros.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cs typeface="Times New Roman" panose="02020603050405020304" pitchFamily="18" charset="0"/>
              </a:rPr>
              <a:t>Data Formatting Issues: </a:t>
            </a:r>
            <a:r>
              <a:rPr lang="en-US" sz="1800" dirty="0">
                <a:effectLst/>
                <a:latin typeface="Times New Roman" panose="02020603050405020304" pitchFamily="18" charset="0"/>
                <a:cs typeface="Times New Roman" panose="02020603050405020304" pitchFamily="18" charset="0"/>
              </a:rPr>
              <a:t>Required formatting adjustments for dates and standardizing categorical data.</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cs typeface="Times New Roman" panose="02020603050405020304" pitchFamily="18" charset="0"/>
              </a:rPr>
              <a:t>Technical Challenges</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cs typeface="Times New Roman" panose="02020603050405020304" pitchFamily="18" charset="0"/>
              </a:rPr>
              <a:t>Highly Skewed Data: </a:t>
            </a:r>
            <a:r>
              <a:rPr lang="en-US" sz="1800" dirty="0">
                <a:effectLst/>
                <a:latin typeface="Times New Roman" panose="02020603050405020304" pitchFamily="18" charset="0"/>
                <a:cs typeface="Times New Roman" panose="02020603050405020304" pitchFamily="18" charset="0"/>
              </a:rPr>
              <a:t>Difficulties in statistical analysis due to skewness in reward amounts and skill points.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cs typeface="Times New Roman" panose="02020603050405020304" pitchFamily="18" charset="0"/>
              </a:rPr>
              <a:t>Project Management Challenges</a:t>
            </a:r>
            <a:r>
              <a:rPr lang="en-US" sz="1800" dirty="0">
                <a:effectLst/>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cs typeface="Times New Roman" panose="02020603050405020304" pitchFamily="18" charset="0"/>
              </a:rPr>
              <a:t>Ensuring data integrity and consistency across multiple datasets.</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Google Shape;193;p21"/>
          <p:cNvPicPr preferRelativeResize="0"/>
          <p:nvPr/>
        </p:nvPicPr>
        <p:blipFill>
          <a:blip r:embed="rId2">
            <a:alphaModFix/>
          </a:blip>
          <a:stretch>
            <a:fillRect/>
          </a:stretch>
        </p:blipFill>
        <p:spPr>
          <a:xfrm>
            <a:off x="7645415" y="243205"/>
            <a:ext cx="3149928" cy="1771835"/>
          </a:xfrm>
          <a:prstGeom prst="rect">
            <a:avLst/>
          </a:prstGeom>
          <a:noFill/>
          <a:ln>
            <a:noFill/>
          </a:ln>
        </p:spPr>
      </p:pic>
    </p:spTree>
    <p:extLst>
      <p:ext uri="{BB962C8B-B14F-4D97-AF65-F5344CB8AC3E}">
        <p14:creationId xmlns:p14="http://schemas.microsoft.com/office/powerpoint/2010/main" val="125618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Solutions Implemented</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a:buNone/>
            </a:pPr>
            <a:endParaRPr lang="en-US" sz="1900" b="1"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Data Cleaning and Preparation</a:t>
            </a:r>
            <a:r>
              <a:rPr lang="en-US" sz="1900" dirty="0">
                <a:latin typeface="Times New Roman" panose="02020603050405020304" pitchFamily="18" charset="0"/>
                <a:cs typeface="Times New Roman" panose="02020603050405020304" pitchFamily="18" charset="0"/>
              </a:rPr>
              <a:t>:</a:t>
            </a:r>
          </a:p>
          <a:p>
            <a:pPr lvl="1"/>
            <a:r>
              <a:rPr lang="en-US" sz="1900" dirty="0">
                <a:latin typeface="Times New Roman" panose="02020603050405020304" pitchFamily="18" charset="0"/>
                <a:cs typeface="Times New Roman" panose="02020603050405020304" pitchFamily="18" charset="0"/>
              </a:rPr>
              <a:t>Utilized 'Text to Columns' for data separation and standardized categorical entries.</a:t>
            </a:r>
          </a:p>
          <a:p>
            <a:r>
              <a:rPr lang="en-US" sz="1900" b="1" dirty="0">
                <a:latin typeface="Times New Roman" panose="02020603050405020304" pitchFamily="18" charset="0"/>
                <a:cs typeface="Times New Roman" panose="02020603050405020304" pitchFamily="18" charset="0"/>
              </a:rPr>
              <a:t>Advanced Data Handling Techniques</a:t>
            </a:r>
            <a:r>
              <a:rPr lang="en-US" sz="1900" dirty="0">
                <a:latin typeface="Times New Roman" panose="02020603050405020304" pitchFamily="18" charset="0"/>
                <a:cs typeface="Times New Roman" panose="02020603050405020304" pitchFamily="18" charset="0"/>
              </a:rPr>
              <a:t>:</a:t>
            </a:r>
          </a:p>
          <a:p>
            <a:pPr lvl="1"/>
            <a:r>
              <a:rPr lang="en-US" sz="1900" dirty="0">
                <a:latin typeface="Times New Roman" panose="02020603050405020304" pitchFamily="18" charset="0"/>
                <a:cs typeface="Times New Roman" panose="02020603050405020304" pitchFamily="18" charset="0"/>
              </a:rPr>
              <a:t>Applied data transformations to address skewness in numerical data.</a:t>
            </a:r>
          </a:p>
          <a:p>
            <a:r>
              <a:rPr lang="en-US" sz="1900" b="1" dirty="0">
                <a:latin typeface="Times New Roman" panose="02020603050405020304" pitchFamily="18" charset="0"/>
                <a:cs typeface="Times New Roman" panose="02020603050405020304" pitchFamily="18" charset="0"/>
              </a:rPr>
              <a:t>Innovative Features</a:t>
            </a:r>
            <a:r>
              <a:rPr lang="en-US" sz="1900" dirty="0">
                <a:latin typeface="Times New Roman" panose="02020603050405020304" pitchFamily="18" charset="0"/>
                <a:cs typeface="Times New Roman" panose="02020603050405020304" pitchFamily="18" charset="0"/>
              </a:rPr>
              <a:t>:</a:t>
            </a:r>
          </a:p>
          <a:p>
            <a:pPr lvl="1"/>
            <a:r>
              <a:rPr lang="en-US" sz="1900" dirty="0">
                <a:latin typeface="Times New Roman" panose="02020603050405020304" pitchFamily="18" charset="0"/>
                <a:cs typeface="Times New Roman" panose="02020603050405020304" pitchFamily="18" charset="0"/>
              </a:rPr>
              <a:t>Integrated interactive filters and dynamic charts to enhance user experience.</a:t>
            </a:r>
          </a:p>
          <a:p>
            <a:pPr lvl="1"/>
            <a:r>
              <a:rPr lang="en-US" sz="1900" dirty="0">
                <a:latin typeface="Times New Roman" panose="02020603050405020304" pitchFamily="18" charset="0"/>
                <a:cs typeface="Times New Roman" panose="02020603050405020304" pitchFamily="18" charset="0"/>
              </a:rPr>
              <a:t>Developed automated data validation checks to maintain data integrity.</a:t>
            </a:r>
          </a:p>
          <a:p>
            <a:r>
              <a:rPr lang="en-US" sz="1900" b="1" dirty="0">
                <a:latin typeface="Times New Roman" panose="02020603050405020304" pitchFamily="18" charset="0"/>
                <a:cs typeface="Times New Roman" panose="02020603050405020304" pitchFamily="18" charset="0"/>
              </a:rPr>
              <a:t>Team Collaboration</a:t>
            </a:r>
            <a:r>
              <a:rPr lang="en-US" sz="1900" dirty="0">
                <a:latin typeface="Times New Roman" panose="02020603050405020304" pitchFamily="18" charset="0"/>
                <a:cs typeface="Times New Roman" panose="02020603050405020304" pitchFamily="18" charset="0"/>
              </a:rPr>
              <a:t>:</a:t>
            </a:r>
          </a:p>
          <a:p>
            <a:pPr lvl="1"/>
            <a:r>
              <a:rPr lang="en-US" sz="1900" dirty="0">
                <a:latin typeface="Times New Roman" panose="02020603050405020304" pitchFamily="18" charset="0"/>
                <a:cs typeface="Times New Roman" panose="02020603050405020304" pitchFamily="18" charset="0"/>
              </a:rPr>
              <a:t>Implemented agile methodologies for efficient problem-solving and project management.</a:t>
            </a:r>
          </a:p>
          <a:p>
            <a:endParaRPr lang="en-US" dirty="0"/>
          </a:p>
        </p:txBody>
      </p:sp>
    </p:spTree>
    <p:extLst>
      <p:ext uri="{BB962C8B-B14F-4D97-AF65-F5344CB8AC3E}">
        <p14:creationId xmlns:p14="http://schemas.microsoft.com/office/powerpoint/2010/main" val="283708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Insights Derived</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Key Insights</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Participation Trends</a:t>
            </a:r>
            <a:r>
              <a:rPr lang="en-US" sz="1800" dirty="0">
                <a:latin typeface="Times New Roman" panose="02020603050405020304" pitchFamily="18" charset="0"/>
                <a:cs typeface="Times New Roman" panose="02020603050405020304" pitchFamily="18" charset="0"/>
              </a:rPr>
              <a:t>: Significant increase in sign-ups from 2022 to 2024, with peak months in May and June.</a:t>
            </a: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Completion Rates</a:t>
            </a:r>
            <a:r>
              <a:rPr lang="en-US" sz="1800" dirty="0">
                <a:latin typeface="Times New Roman" panose="02020603050405020304" pitchFamily="18" charset="0"/>
                <a:cs typeface="Times New Roman" panose="02020603050405020304" pitchFamily="18" charset="0"/>
              </a:rPr>
              <a:t>: Dramatic rise in completions, especially in 2024, indicating improved engagement strategies.</a:t>
            </a: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Demographic Insights</a:t>
            </a:r>
            <a:r>
              <a:rPr lang="en-US" sz="1800" dirty="0">
                <a:latin typeface="Times New Roman" panose="02020603050405020304" pitchFamily="18" charset="0"/>
                <a:cs typeface="Times New Roman" panose="02020603050405020304" pitchFamily="18" charset="0"/>
              </a:rPr>
              <a:t>: Higher participation among male and graduate students, with notable engagement from India, the US, and Nigeria.</a:t>
            </a:r>
          </a:p>
          <a:p>
            <a:pPr marL="457200" lvl="1"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Alignment with </a:t>
            </a:r>
            <a:r>
              <a:rPr lang="en-US" sz="1800" b="1" dirty="0" err="1">
                <a:latin typeface="Times New Roman" panose="02020603050405020304" pitchFamily="18" charset="0"/>
                <a:cs typeface="Times New Roman" panose="02020603050405020304" pitchFamily="18" charset="0"/>
              </a:rPr>
              <a:t>Excelerate's</a:t>
            </a:r>
            <a:r>
              <a:rPr lang="en-US" sz="1800" b="1" dirty="0">
                <a:latin typeface="Times New Roman" panose="02020603050405020304" pitchFamily="18" charset="0"/>
                <a:cs typeface="Times New Roman" panose="02020603050405020304" pitchFamily="18" charset="0"/>
              </a:rPr>
              <a:t> Goals</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Insights support targeted marketing and tailored opportunity offerings to enhance user engagement and satisfaction.</a:t>
            </a:r>
          </a:p>
        </p:txBody>
      </p:sp>
    </p:spTree>
    <p:extLst>
      <p:ext uri="{BB962C8B-B14F-4D97-AF65-F5344CB8AC3E}">
        <p14:creationId xmlns:p14="http://schemas.microsoft.com/office/powerpoint/2010/main" val="218412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Addressing Key Questions</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Key Questions</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How do participation and completion rates evolve over time?</a:t>
            </a:r>
          </a:p>
          <a:p>
            <a:pPr lvl="1"/>
            <a:r>
              <a:rPr lang="en-US" sz="1800" dirty="0">
                <a:latin typeface="Times New Roman" panose="02020603050405020304" pitchFamily="18" charset="0"/>
                <a:cs typeface="Times New Roman" panose="02020603050405020304" pitchFamily="18" charset="0"/>
              </a:rPr>
              <a:t>What are the differences in engagement across demographics and opportunity categories?</a:t>
            </a:r>
          </a:p>
          <a:p>
            <a:pPr lvl="1"/>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Dashboard Contributions</a:t>
            </a:r>
            <a:r>
              <a:rPr lang="en-US" sz="1800" dirty="0">
                <a:latin typeface="Times New Roman" panose="02020603050405020304" pitchFamily="18" charset="0"/>
                <a:cs typeface="Times New Roman" panose="02020603050405020304" pitchFamily="18" charset="0"/>
              </a:rPr>
              <a:t>:</a:t>
            </a:r>
          </a:p>
          <a:p>
            <a:pPr lvl="1"/>
            <a:r>
              <a:rPr lang="en-US" sz="1800" b="1" dirty="0">
                <a:latin typeface="Times New Roman" panose="02020603050405020304" pitchFamily="18" charset="0"/>
                <a:cs typeface="Times New Roman" panose="02020603050405020304" pitchFamily="18" charset="0"/>
              </a:rPr>
              <a:t>Trend Analysis Section</a:t>
            </a:r>
            <a:r>
              <a:rPr lang="en-US" sz="1800" dirty="0">
                <a:latin typeface="Times New Roman" panose="02020603050405020304" pitchFamily="18" charset="0"/>
                <a:cs typeface="Times New Roman" panose="02020603050405020304" pitchFamily="18" charset="0"/>
              </a:rPr>
              <a:t>: Answers how metrics change over time.</a:t>
            </a:r>
          </a:p>
          <a:p>
            <a:pPr lvl="1"/>
            <a:r>
              <a:rPr lang="en-US" sz="1800" b="1" dirty="0">
                <a:latin typeface="Times New Roman" panose="02020603050405020304" pitchFamily="18" charset="0"/>
                <a:cs typeface="Times New Roman" panose="02020603050405020304" pitchFamily="18" charset="0"/>
              </a:rPr>
              <a:t>Comparative Analysis Section</a:t>
            </a:r>
            <a:r>
              <a:rPr lang="en-US" sz="1800" dirty="0">
                <a:latin typeface="Times New Roman" panose="02020603050405020304" pitchFamily="18" charset="0"/>
                <a:cs typeface="Times New Roman" panose="02020603050405020304" pitchFamily="18" charset="0"/>
              </a:rPr>
              <a:t>: Provides insights into demographic and category-based differences.</a:t>
            </a:r>
          </a:p>
          <a:p>
            <a:pPr lvl="1"/>
            <a:r>
              <a:rPr lang="en-US" sz="1800" b="1" dirty="0">
                <a:latin typeface="Times New Roman" panose="02020603050405020304" pitchFamily="18" charset="0"/>
                <a:cs typeface="Times New Roman" panose="02020603050405020304" pitchFamily="18" charset="0"/>
              </a:rPr>
              <a:t>Interactive Filters</a:t>
            </a:r>
            <a:r>
              <a:rPr lang="en-US" sz="1800" dirty="0">
                <a:latin typeface="Times New Roman" panose="02020603050405020304" pitchFamily="18" charset="0"/>
                <a:cs typeface="Times New Roman" panose="02020603050405020304" pitchFamily="18" charset="0"/>
              </a:rPr>
              <a:t>: Allow users to drill down into specific segments to answer nuanced questions.</a:t>
            </a:r>
          </a:p>
          <a:p>
            <a:pPr marL="0" indent="0">
              <a:buNone/>
            </a:pPr>
            <a:endParaRPr lang="en-US" dirty="0"/>
          </a:p>
        </p:txBody>
      </p:sp>
    </p:spTree>
    <p:extLst>
      <p:ext uri="{BB962C8B-B14F-4D97-AF65-F5344CB8AC3E}">
        <p14:creationId xmlns:p14="http://schemas.microsoft.com/office/powerpoint/2010/main" val="405420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User Interaction and Guidance</a:t>
            </a:r>
          </a:p>
        </p:txBody>
      </p:sp>
      <p:sp>
        <p:nvSpPr>
          <p:cNvPr id="3" name="Content Placeholder 2"/>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Facilitated User Interaction</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Interactive filters for time periods, demographics, and opportunity types.</a:t>
            </a:r>
          </a:p>
          <a:p>
            <a:pPr lvl="1"/>
            <a:r>
              <a:rPr lang="en-US" sz="1800" dirty="0">
                <a:latin typeface="Times New Roman" panose="02020603050405020304" pitchFamily="18" charset="0"/>
                <a:cs typeface="Times New Roman" panose="02020603050405020304" pitchFamily="18" charset="0"/>
              </a:rPr>
              <a:t>Drill down capabilities for detailed analysis.</a:t>
            </a:r>
          </a:p>
          <a:p>
            <a:pPr marL="457200" lvl="1"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Guidance Features</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Tooltips and hover over explanations for data points.</a:t>
            </a:r>
          </a:p>
          <a:p>
            <a:pPr lvl="1"/>
            <a:r>
              <a:rPr lang="en-US" sz="1800" dirty="0">
                <a:latin typeface="Times New Roman" panose="02020603050405020304" pitchFamily="18" charset="0"/>
                <a:cs typeface="Times New Roman" panose="02020603050405020304" pitchFamily="18" charset="0"/>
              </a:rPr>
              <a:t>Guided tours or onboarding tutorials for first time users.</a:t>
            </a:r>
          </a:p>
          <a:p>
            <a:pPr lvl="1"/>
            <a:r>
              <a:rPr lang="en-US" sz="1800" dirty="0">
                <a:latin typeface="Times New Roman" panose="02020603050405020304" pitchFamily="18" charset="0"/>
                <a:cs typeface="Times New Roman" panose="02020603050405020304" pitchFamily="18" charset="0"/>
              </a:rPr>
              <a:t>Clear labeling and legends to ensure ease of understanding.</a:t>
            </a:r>
          </a:p>
          <a:p>
            <a:pPr marL="0" indent="0">
              <a:buNone/>
            </a:pPr>
            <a:endParaRPr lang="en-US" dirty="0"/>
          </a:p>
        </p:txBody>
      </p:sp>
    </p:spTree>
    <p:extLst>
      <p:ext uri="{BB962C8B-B14F-4D97-AF65-F5344CB8AC3E}">
        <p14:creationId xmlns:p14="http://schemas.microsoft.com/office/powerpoint/2010/main" val="3942973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1156</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INTRODUCTION</vt:lpstr>
      <vt:lpstr>DASHBOARD OVERVIEW</vt:lpstr>
      <vt:lpstr>KEY DECISIONS AND DESIGNS CHOICES</vt:lpstr>
      <vt:lpstr>CHALLENGES FACED</vt:lpstr>
      <vt:lpstr>Solutions Implemented </vt:lpstr>
      <vt:lpstr>Insights Derived </vt:lpstr>
      <vt:lpstr>Addressing Key Questions </vt:lpstr>
      <vt:lpstr>User Interaction and Guidance</vt:lpstr>
      <vt:lpstr>MOST GAINED SKILL</vt:lpstr>
      <vt:lpstr>Monthly Sign-Up Trends</vt:lpstr>
      <vt:lpstr>Demographic Distribution</vt:lpstr>
      <vt:lpstr>Geographic Distribution</vt:lpstr>
      <vt:lpstr>Impact on Decision Making</vt:lpstr>
      <vt:lpstr>Conclusion </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EXCELERATE</dc:title>
  <dc:creator>Goodluck Anthony Eneje</dc:creator>
  <cp:lastModifiedBy>Goodluck Anthony Eneje</cp:lastModifiedBy>
  <cp:revision>23</cp:revision>
  <dcterms:created xsi:type="dcterms:W3CDTF">2024-09-30T11:51:39Z</dcterms:created>
  <dcterms:modified xsi:type="dcterms:W3CDTF">2024-11-21T04:29:25Z</dcterms:modified>
</cp:coreProperties>
</file>