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/>
    <p:restoredTop sz="94658"/>
  </p:normalViewPr>
  <p:slideViewPr>
    <p:cSldViewPr snapToGrid="0">
      <p:cViewPr varScale="1">
        <p:scale>
          <a:sx n="118" d="100"/>
          <a:sy n="11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C843-454C-2348-AABB-09709F64CFAB}" type="datetimeFigureOut">
              <a:rPr lang="en-ES" smtClean="0"/>
              <a:t>22/1/25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2B03-9E02-EA4D-BCE2-0D76C14D3F3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1242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2B03-9E02-EA4D-BCE2-0D76C14D3F3E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627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7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496A3-7C9E-F415-8AE4-8FD64F00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65" r="31141"/>
          <a:stretch/>
        </p:blipFill>
        <p:spPr>
          <a:xfrm>
            <a:off x="8010184" y="849841"/>
            <a:ext cx="3610316" cy="515830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488009-CAF5-A1F7-C6A7-9EBA10F7291D}"/>
              </a:ext>
            </a:extLst>
          </p:cNvPr>
          <p:cNvSpPr txBox="1"/>
          <p:nvPr/>
        </p:nvSpPr>
        <p:spPr>
          <a:xfrm>
            <a:off x="2769681" y="4246924"/>
            <a:ext cx="218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Paschalis Agapitos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7EF6E-5543-55BA-0596-D5A563C66DA8}"/>
              </a:ext>
            </a:extLst>
          </p:cNvPr>
          <p:cNvSpPr txBox="1"/>
          <p:nvPr/>
        </p:nvSpPr>
        <p:spPr>
          <a:xfrm>
            <a:off x="3602248" y="38252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by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39A8E7-12B2-3ACA-65CA-E40B3E2F568A}"/>
              </a:ext>
            </a:extLst>
          </p:cNvPr>
          <p:cNvSpPr txBox="1">
            <a:spLocks/>
          </p:cNvSpPr>
          <p:nvPr/>
        </p:nvSpPr>
        <p:spPr>
          <a:xfrm>
            <a:off x="538807" y="797369"/>
            <a:ext cx="691616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GB" dirty="0"/>
              <a:t>Biodiversity Analysis and Conservation Insights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8B1042-F7D2-C999-133B-3620EBC4A43C}"/>
              </a:ext>
            </a:extLst>
          </p:cNvPr>
          <p:cNvSpPr txBox="1">
            <a:spLocks/>
          </p:cNvSpPr>
          <p:nvPr/>
        </p:nvSpPr>
        <p:spPr>
          <a:xfrm>
            <a:off x="571500" y="128095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Analyzing Species Data to Drive Conservation Decisions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4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1064-1AD6-AD39-C51A-91AE0F00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5EE-9023-EE2E-9DEF-43AF775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Which categories drive the association?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6EB8-CBB6-D606-243B-0290EAB5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Post-hoc analysis findings:</a:t>
            </a:r>
          </a:p>
          <a:p>
            <a:r>
              <a:rPr lang="en-GB" dirty="0"/>
              <a:t>mammals which have more safe individuals than expected (2.255)</a:t>
            </a:r>
          </a:p>
          <a:p>
            <a:r>
              <a:rPr lang="en-GB" dirty="0"/>
              <a:t>vascular plants which have fewer safe individuals than expected (2.240)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Interpretation</a:t>
            </a:r>
            <a:r>
              <a:rPr lang="en-GB" dirty="0"/>
              <a:t>:</a:t>
            </a:r>
          </a:p>
          <a:p>
            <a:r>
              <a:rPr lang="en-GB" dirty="0"/>
              <a:t>the species categories that drive the association observed in the significance test (chi-squared test) are mammals and vascular plants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23041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496-6B44-DCF0-2CE0-E2D71A48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E359-9AC0-6980-71A4-8E8B790D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990846"/>
            <a:ext cx="11059811" cy="4294208"/>
          </a:xfrm>
        </p:spPr>
        <p:txBody>
          <a:bodyPr>
            <a:normAutofit fontScale="92500"/>
          </a:bodyPr>
          <a:lstStyle/>
          <a:p>
            <a:r>
              <a:rPr lang="en-ES" sz="2800" b="1" dirty="0"/>
              <a:t>Objective: </a:t>
            </a:r>
            <a:r>
              <a:rPr lang="en-ES" sz="2800" dirty="0"/>
              <a:t>Analyze biodiversity data to uncover patterns and insights</a:t>
            </a:r>
            <a:br>
              <a:rPr lang="en-ES" sz="2800" dirty="0"/>
            </a:br>
            <a:endParaRPr lang="en-ES" sz="2800" dirty="0"/>
          </a:p>
          <a:p>
            <a:r>
              <a:rPr lang="en-ES" sz="2800" b="1" dirty="0"/>
              <a:t>Dataset: </a:t>
            </a:r>
            <a:r>
              <a:rPr lang="en-ES" sz="2800" dirty="0"/>
              <a:t>Summary of biodiversity-related data</a:t>
            </a:r>
            <a:br>
              <a:rPr lang="en-ES" sz="2800" dirty="0"/>
            </a:br>
            <a:endParaRPr lang="en-ES" sz="2800" dirty="0"/>
          </a:p>
          <a:p>
            <a:r>
              <a:rPr lang="en-ES" sz="2800" b="1" dirty="0"/>
              <a:t>Approach: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Data preparation</a:t>
            </a:r>
            <a:r>
              <a:rPr lang="en-ES" sz="2400" b="1" dirty="0"/>
              <a:t>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Visualisation &amp; Analysis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ES" sz="2400" dirty="0"/>
              <a:t>Key findings</a:t>
            </a:r>
          </a:p>
          <a:p>
            <a:pPr marL="571500" lvl="1" indent="-342900">
              <a:buFont typeface="+mj-lt"/>
              <a:buAutoNum type="arabicPeriod"/>
            </a:pPr>
            <a:endParaRPr lang="en-ES" sz="2400" dirty="0"/>
          </a:p>
          <a:p>
            <a:endParaRPr lang="en-ES" sz="2800" b="1" dirty="0"/>
          </a:p>
        </p:txBody>
      </p:sp>
    </p:spTree>
    <p:extLst>
      <p:ext uri="{BB962C8B-B14F-4D97-AF65-F5344CB8AC3E}">
        <p14:creationId xmlns:p14="http://schemas.microsoft.com/office/powerpoint/2010/main" val="12016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AC1-D79A-1D92-C4F7-88FB9B79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D9A0-C25E-AD1C-62E4-9483F4BC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ES" sz="1800" b="1" dirty="0"/>
              <a:t>Datasets</a:t>
            </a:r>
            <a:r>
              <a:rPr lang="en-ES" sz="1800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ES" dirty="0"/>
              <a:t>`observations`: contains observations of species in various national parks, including scientific names, park names, and observation counts</a:t>
            </a:r>
          </a:p>
          <a:p>
            <a:pPr lvl="1">
              <a:buFont typeface="Wingdings" pitchFamily="2" charset="2"/>
              <a:buChar char="Ø"/>
            </a:pPr>
            <a:r>
              <a:rPr lang="en-ES" dirty="0"/>
              <a:t>`species_info`: </a:t>
            </a:r>
            <a:r>
              <a:rPr lang="en-GB" dirty="0"/>
              <a:t>provides species information, including taxonomic categories, scientific names, common names, and conservation status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Key Observations</a:t>
            </a:r>
            <a:r>
              <a:rPr lang="en-GB" sz="1800" dirty="0"/>
              <a:t>:</a:t>
            </a:r>
          </a:p>
          <a:p>
            <a:r>
              <a:rPr lang="en-GB" sz="1800" dirty="0"/>
              <a:t>5,824 species records.</a:t>
            </a:r>
          </a:p>
          <a:p>
            <a:r>
              <a:rPr lang="en-GB" sz="1800" dirty="0"/>
              <a:t>Conservation status available for only 191 species.</a:t>
            </a:r>
          </a:p>
          <a:p>
            <a:r>
              <a:rPr lang="en-GB" sz="1800" dirty="0"/>
              <a:t>Categories include Mammals, Birds, Reptiles, and more.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02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189-EFD9-0D7D-57C9-62EDAC66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2B47-14DD-A362-9A42-EC1D9D5E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990846"/>
            <a:ext cx="11059811" cy="41778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Cleaning:</a:t>
            </a:r>
            <a:r>
              <a:rPr lang="en-GB" dirty="0"/>
              <a:t> Addressed duplicates, missing values, and ensured consistency in datasets.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Exploratory Data Analysis (EDA):</a:t>
            </a:r>
            <a:r>
              <a:rPr lang="en-GB" dirty="0"/>
              <a:t> Identified trends, patterns, and potential outliers in the biodiversity data.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Integration of Multiple Datasets:</a:t>
            </a:r>
            <a:r>
              <a:rPr lang="en-GB" dirty="0"/>
              <a:t> Combined species observations with taxonomic information for comprehensive analysis.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Statistical Insights:</a:t>
            </a:r>
            <a:r>
              <a:rPr lang="en-GB" dirty="0"/>
              <a:t> Extracted metrics such as species frequency, regional diversity, and conservation status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2645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9218-0BEE-E916-4668-EB6B3FA9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Exploratory Data Analysis (1)</a:t>
            </a:r>
          </a:p>
        </p:txBody>
      </p:sp>
      <p:pic>
        <p:nvPicPr>
          <p:cNvPr id="6" name="Content Placeholder 5" descr="A graph with text on it&#10;&#10;AI-generated content may be incorrect.">
            <a:extLst>
              <a:ext uri="{FF2B5EF4-FFF2-40B4-BE49-F238E27FC236}">
                <a16:creationId xmlns:a16="http://schemas.microsoft.com/office/drawing/2014/main" id="{995ECE03-9002-7886-C038-5BD4509B91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438" y="2182813"/>
            <a:ext cx="5181600" cy="3886200"/>
          </a:xfrm>
        </p:spPr>
      </p:pic>
      <p:pic>
        <p:nvPicPr>
          <p:cNvPr id="8" name="Content Placeholder 7" descr="A graph of a number of species&#10;&#10;AI-generated content may be incorrect.">
            <a:extLst>
              <a:ext uri="{FF2B5EF4-FFF2-40B4-BE49-F238E27FC236}">
                <a16:creationId xmlns:a16="http://schemas.microsoft.com/office/drawing/2014/main" id="{6CD06ACF-8BB9-70F5-5ABC-894A572E4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6838" y="2182813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707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4E07-8336-2933-806E-976D25B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Exploratory Data Analysis (2)</a:t>
            </a:r>
          </a:p>
        </p:txBody>
      </p:sp>
      <p:pic>
        <p:nvPicPr>
          <p:cNvPr id="6" name="Content Placeholder 5" descr="A group of different colored bars&#10;&#10;AI-generated content may be incorrect.">
            <a:extLst>
              <a:ext uri="{FF2B5EF4-FFF2-40B4-BE49-F238E27FC236}">
                <a16:creationId xmlns:a16="http://schemas.microsoft.com/office/drawing/2014/main" id="{E0646985-CED3-E44C-3436-EBD458BB0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595" y="2251174"/>
            <a:ext cx="5624405" cy="374960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576F1-BFDD-CB66-1157-B5F166BB0A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ES" dirty="0"/>
              <a:t>species of concern dominate the conservation status across all parks (93962).</a:t>
            </a:r>
          </a:p>
          <a:p>
            <a:r>
              <a:rPr lang="en-ES" dirty="0"/>
              <a:t>birds are more likely to be in recover or of concern</a:t>
            </a:r>
          </a:p>
          <a:p>
            <a:r>
              <a:rPr lang="en-ES" dirty="0"/>
              <a:t>mammals are more likely to be endangered</a:t>
            </a:r>
          </a:p>
          <a:p>
            <a:r>
              <a:rPr lang="en-ES" dirty="0"/>
              <a:t>fishes most likely are threatened species’ categories</a:t>
            </a:r>
          </a:p>
        </p:txBody>
      </p:sp>
    </p:spTree>
    <p:extLst>
      <p:ext uri="{BB962C8B-B14F-4D97-AF65-F5344CB8AC3E}">
        <p14:creationId xmlns:p14="http://schemas.microsoft.com/office/powerpoint/2010/main" val="28795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605F-D4DC-9D45-D64E-1FE3FD5A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1D0-893D-E4EC-4018-8F766D4D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Biodiversity Analysis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C7AAFD-559F-37F1-6833-BA8BAF9AFE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8601970"/>
              </p:ext>
            </p:extLst>
          </p:nvPr>
        </p:nvGraphicFramePr>
        <p:xfrm>
          <a:off x="6228476" y="2444316"/>
          <a:ext cx="539202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44">
                  <a:extLst>
                    <a:ext uri="{9D8B030D-6E8A-4147-A177-3AD203B41FA5}">
                      <a16:colId xmlns:a16="http://schemas.microsoft.com/office/drawing/2014/main" val="3855204726"/>
                    </a:ext>
                  </a:extLst>
                </a:gridCol>
                <a:gridCol w="1577567">
                  <a:extLst>
                    <a:ext uri="{9D8B030D-6E8A-4147-A177-3AD203B41FA5}">
                      <a16:colId xmlns:a16="http://schemas.microsoft.com/office/drawing/2014/main" val="3543562937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1207138179"/>
                    </a:ext>
                  </a:extLst>
                </a:gridCol>
                <a:gridCol w="801812">
                  <a:extLst>
                    <a:ext uri="{9D8B030D-6E8A-4147-A177-3AD203B41FA5}">
                      <a16:colId xmlns:a16="http://schemas.microsoft.com/office/drawing/2014/main" val="116436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park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species richness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species evenness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H’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Bryce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Great Smoky Mountains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6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Yellowstone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6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Yosemite</a:t>
                      </a:r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5541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1.015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8.754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471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69663D-B51A-D4E9-EE2B-A038AA0CFE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ES" b="1" dirty="0"/>
                  <a:t>Species richness</a:t>
                </a:r>
                <a:r>
                  <a:rPr lang="en-ES" dirty="0"/>
                  <a:t>: total number of different species in a specific area (</a:t>
                </a:r>
                <a:r>
                  <a:rPr lang="en-ES" b="1" dirty="0"/>
                  <a:t>alpha diversity</a:t>
                </a:r>
                <a:r>
                  <a:rPr lang="en-ES" dirty="0"/>
                  <a:t>)</a:t>
                </a:r>
              </a:p>
              <a:p>
                <a:r>
                  <a:rPr lang="en-ES" b="1" dirty="0"/>
                  <a:t>Species evenness</a:t>
                </a:r>
                <a:r>
                  <a:rPr lang="en-ES" dirty="0"/>
                  <a:t>: how evenly distributed are species within a given ecosystem (i.e., the relative number of individuals of each species in an area).</a:t>
                </a:r>
              </a:p>
              <a:p>
                <a:r>
                  <a:rPr lang="en-ES" b="1" dirty="0"/>
                  <a:t>Shannon-Wiener Index (H’):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ES" dirty="0"/>
              </a:p>
              <a:p>
                <a:pPr lvl="1"/>
                <a:r>
                  <a:rPr lang="en-ES" dirty="0"/>
                  <a:t>combines evenness and richness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69663D-B51A-D4E9-EE2B-A038AA0C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89" r="-244" b="-586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2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B6D5-6915-AAB7-0909-9DBB828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Biodiversity Analysis -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2CDD-21CC-E00A-4D50-639750BC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slight differences in H' values are driven by how evenly species are distributed across the parks.</a:t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Yellowstone has the most even distribution.</a:t>
            </a:r>
            <a:br>
              <a:rPr lang="en-GB" dirty="0"/>
            </a:br>
            <a:endParaRPr lang="en-GB" dirty="0"/>
          </a:p>
          <a:p>
            <a:r>
              <a:rPr lang="en-GB" dirty="0"/>
              <a:t>Great Smoky Mountains is slightly less balanced.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29528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C6B1-584F-9FCD-A7D0-69461EB4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ES" dirty="0"/>
              <a:t>Is there an association between the species’ cateogories and the conservation status?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00C5-1790-FA64-026E-45DED798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Data Preparation: </a:t>
            </a:r>
            <a:r>
              <a:rPr lang="en-ES" dirty="0"/>
              <a:t>Removed missing values, ”in recovery” are labeled as “safe” (24) and the rest as ”danger” (856)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Chi-Square Test Findings</a:t>
            </a:r>
            <a:r>
              <a:rPr lang="en-GB" dirty="0"/>
              <a:t>:</a:t>
            </a:r>
          </a:p>
          <a:p>
            <a:r>
              <a:rPr lang="en-GB" b="1" dirty="0"/>
              <a:t>Null hypothesis (H</a:t>
            </a:r>
            <a:r>
              <a:rPr lang="en-GB" b="1" baseline="-25000" dirty="0"/>
              <a:t>0</a:t>
            </a:r>
            <a:r>
              <a:rPr lang="en-GB" b="1" dirty="0"/>
              <a:t>)</a:t>
            </a:r>
            <a:r>
              <a:rPr lang="en-GB" dirty="0"/>
              <a:t>: There is no association between a species' category (e.g., bird, mammal) and its status (e.g., danger, safe).</a:t>
            </a:r>
          </a:p>
          <a:p>
            <a:r>
              <a:rPr lang="en-GB" b="1" dirty="0"/>
              <a:t>Alternative hypothesis (H</a:t>
            </a:r>
            <a:r>
              <a:rPr lang="en-GB" b="1" baseline="-25000" dirty="0"/>
              <a:t>1</a:t>
            </a:r>
            <a:r>
              <a:rPr lang="en-GB" b="1" dirty="0"/>
              <a:t>)</a:t>
            </a:r>
            <a:r>
              <a:rPr lang="en-GB" dirty="0"/>
              <a:t>: There is some association between category and status</a:t>
            </a:r>
          </a:p>
          <a:p>
            <a:pPr lvl="1"/>
            <a:r>
              <a:rPr lang="en-GB" b="1" dirty="0"/>
              <a:t>P-value</a:t>
            </a:r>
            <a:r>
              <a:rPr lang="en-GB" dirty="0"/>
              <a:t>: </a:t>
            </a:r>
            <a:r>
              <a:rPr lang="en-GB" b="1" dirty="0"/>
              <a:t>≈ 0.026 </a:t>
            </a:r>
            <a:r>
              <a:rPr lang="en-GB" dirty="0"/>
              <a:t>(Significant at </a:t>
            </a:r>
            <a:r>
              <a:rPr lang="el-GR" dirty="0"/>
              <a:t>α = 0.05).</a:t>
            </a:r>
          </a:p>
          <a:p>
            <a:pPr marL="0" indent="0">
              <a:buNone/>
            </a:pPr>
            <a:r>
              <a:rPr lang="en-GB" b="1" dirty="0"/>
              <a:t>Interpretation</a:t>
            </a:r>
            <a:r>
              <a:rPr lang="en-GB" dirty="0"/>
              <a:t>:</a:t>
            </a:r>
          </a:p>
          <a:p>
            <a:r>
              <a:rPr lang="en-GB" dirty="0"/>
              <a:t>H₀ is rejected, indicating a significant association between species category and their conservation status.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2799852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552</Words>
  <Application>Microsoft Macintosh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Aptos</vt:lpstr>
      <vt:lpstr>Arial</vt:lpstr>
      <vt:lpstr>Avenir Next LT Pro Light</vt:lpstr>
      <vt:lpstr>Cambria Math</vt:lpstr>
      <vt:lpstr>Wingdings</vt:lpstr>
      <vt:lpstr>AlignmentVTI</vt:lpstr>
      <vt:lpstr>PowerPoint Presentation</vt:lpstr>
      <vt:lpstr>Introduction</vt:lpstr>
      <vt:lpstr>Data Overview</vt:lpstr>
      <vt:lpstr>Methods</vt:lpstr>
      <vt:lpstr>Exploratory Data Analysis (1)</vt:lpstr>
      <vt:lpstr>Exploratory Data Analysis (2)</vt:lpstr>
      <vt:lpstr>Biodiversity Analysis (1)</vt:lpstr>
      <vt:lpstr>Biodiversity Analysis - Findings</vt:lpstr>
      <vt:lpstr>Is there an association between the species’ cateogories and the conservation status?</vt:lpstr>
      <vt:lpstr>Which categories drive the association?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Paschalis Agapitos</dc:creator>
  <cp:lastModifiedBy>Paschalis Agapitos</cp:lastModifiedBy>
  <cp:revision>4</cp:revision>
  <dcterms:created xsi:type="dcterms:W3CDTF">2025-01-21T01:25:39Z</dcterms:created>
  <dcterms:modified xsi:type="dcterms:W3CDTF">2025-01-22T19:22:29Z</dcterms:modified>
</cp:coreProperties>
</file>