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ABD8064-32FC-4EB6-95E9-0F518D5A820C}" type="datetimeFigureOut">
              <a:rPr lang="pt-BR" smtClean="0"/>
              <a:t>04/09/2023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A5A3A2-E8C7-4D91-95AF-1F76C16DD853}" type="slidenum">
              <a:rPr lang="pt-BR" smtClean="0"/>
              <a:t>‹nº›</a:t>
            </a:fld>
            <a:endParaRPr lang="pt-BR"/>
          </a:p>
        </p:txBody>
      </p:sp>
    </p:spTree>
    <p:extLst>
      <p:ext uri="{BB962C8B-B14F-4D97-AF65-F5344CB8AC3E}">
        <p14:creationId xmlns:p14="http://schemas.microsoft.com/office/powerpoint/2010/main" val="201606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BD8064-32FC-4EB6-95E9-0F518D5A820C}" type="datetimeFigureOut">
              <a:rPr lang="pt-BR" smtClean="0"/>
              <a:t>04/09/2023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A5A3A2-E8C7-4D91-95AF-1F76C16DD853}" type="slidenum">
              <a:rPr lang="pt-BR" smtClean="0"/>
              <a:t>‹nº›</a:t>
            </a:fld>
            <a:endParaRPr lang="pt-BR"/>
          </a:p>
        </p:txBody>
      </p:sp>
    </p:spTree>
    <p:extLst>
      <p:ext uri="{BB962C8B-B14F-4D97-AF65-F5344CB8AC3E}">
        <p14:creationId xmlns:p14="http://schemas.microsoft.com/office/powerpoint/2010/main" val="361994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BD8064-32FC-4EB6-95E9-0F518D5A820C}" type="datetimeFigureOut">
              <a:rPr lang="pt-BR" smtClean="0"/>
              <a:t>04/09/2023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A5A3A2-E8C7-4D91-95AF-1F76C16DD853}" type="slidenum">
              <a:rPr lang="pt-BR" smtClean="0"/>
              <a:t>‹nº›</a:t>
            </a:fld>
            <a:endParaRPr lang="pt-BR"/>
          </a:p>
        </p:txBody>
      </p:sp>
    </p:spTree>
    <p:extLst>
      <p:ext uri="{BB962C8B-B14F-4D97-AF65-F5344CB8AC3E}">
        <p14:creationId xmlns:p14="http://schemas.microsoft.com/office/powerpoint/2010/main" val="322543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BD8064-32FC-4EB6-95E9-0F518D5A820C}" type="datetimeFigureOut">
              <a:rPr lang="pt-BR" smtClean="0"/>
              <a:t>04/09/2023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A5A3A2-E8C7-4D91-95AF-1F76C16DD853}" type="slidenum">
              <a:rPr lang="pt-BR" smtClean="0"/>
              <a:t>‹nº›</a:t>
            </a:fld>
            <a:endParaRPr lang="pt-BR"/>
          </a:p>
        </p:txBody>
      </p:sp>
    </p:spTree>
    <p:extLst>
      <p:ext uri="{BB962C8B-B14F-4D97-AF65-F5344CB8AC3E}">
        <p14:creationId xmlns:p14="http://schemas.microsoft.com/office/powerpoint/2010/main" val="134741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ABD8064-32FC-4EB6-95E9-0F518D5A820C}" type="datetimeFigureOut">
              <a:rPr lang="pt-BR" smtClean="0"/>
              <a:t>04/09/2023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A5A3A2-E8C7-4D91-95AF-1F76C16DD853}" type="slidenum">
              <a:rPr lang="pt-BR" smtClean="0"/>
              <a:t>‹nº›</a:t>
            </a:fld>
            <a:endParaRPr lang="pt-BR"/>
          </a:p>
        </p:txBody>
      </p:sp>
    </p:spTree>
    <p:extLst>
      <p:ext uri="{BB962C8B-B14F-4D97-AF65-F5344CB8AC3E}">
        <p14:creationId xmlns:p14="http://schemas.microsoft.com/office/powerpoint/2010/main" val="291933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ABD8064-32FC-4EB6-95E9-0F518D5A820C}" type="datetimeFigureOut">
              <a:rPr lang="pt-BR" smtClean="0"/>
              <a:t>04/09/2023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A5A3A2-E8C7-4D91-95AF-1F76C16DD853}" type="slidenum">
              <a:rPr lang="pt-BR" smtClean="0"/>
              <a:t>‹nº›</a:t>
            </a:fld>
            <a:endParaRPr lang="pt-BR"/>
          </a:p>
        </p:txBody>
      </p:sp>
    </p:spTree>
    <p:extLst>
      <p:ext uri="{BB962C8B-B14F-4D97-AF65-F5344CB8AC3E}">
        <p14:creationId xmlns:p14="http://schemas.microsoft.com/office/powerpoint/2010/main" val="371565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ABD8064-32FC-4EB6-95E9-0F518D5A820C}" type="datetimeFigureOut">
              <a:rPr lang="pt-BR" smtClean="0"/>
              <a:t>04/09/2023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7A5A3A2-E8C7-4D91-95AF-1F76C16DD853}" type="slidenum">
              <a:rPr lang="pt-BR" smtClean="0"/>
              <a:t>‹nº›</a:t>
            </a:fld>
            <a:endParaRPr lang="pt-BR"/>
          </a:p>
        </p:txBody>
      </p:sp>
    </p:spTree>
    <p:extLst>
      <p:ext uri="{BB962C8B-B14F-4D97-AF65-F5344CB8AC3E}">
        <p14:creationId xmlns:p14="http://schemas.microsoft.com/office/powerpoint/2010/main" val="60841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ABD8064-32FC-4EB6-95E9-0F518D5A820C}" type="datetimeFigureOut">
              <a:rPr lang="pt-BR" smtClean="0"/>
              <a:t>04/09/2023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7A5A3A2-E8C7-4D91-95AF-1F76C16DD853}" type="slidenum">
              <a:rPr lang="pt-BR" smtClean="0"/>
              <a:t>‹nº›</a:t>
            </a:fld>
            <a:endParaRPr lang="pt-BR"/>
          </a:p>
        </p:txBody>
      </p:sp>
    </p:spTree>
    <p:extLst>
      <p:ext uri="{BB962C8B-B14F-4D97-AF65-F5344CB8AC3E}">
        <p14:creationId xmlns:p14="http://schemas.microsoft.com/office/powerpoint/2010/main" val="367986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ABD8064-32FC-4EB6-95E9-0F518D5A820C}" type="datetimeFigureOut">
              <a:rPr lang="pt-BR" smtClean="0"/>
              <a:t>04/09/2023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7A5A3A2-E8C7-4D91-95AF-1F76C16DD853}" type="slidenum">
              <a:rPr lang="pt-BR" smtClean="0"/>
              <a:t>‹nº›</a:t>
            </a:fld>
            <a:endParaRPr lang="pt-BR"/>
          </a:p>
        </p:txBody>
      </p:sp>
    </p:spTree>
    <p:extLst>
      <p:ext uri="{BB962C8B-B14F-4D97-AF65-F5344CB8AC3E}">
        <p14:creationId xmlns:p14="http://schemas.microsoft.com/office/powerpoint/2010/main" val="283526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ABD8064-32FC-4EB6-95E9-0F518D5A820C}" type="datetimeFigureOut">
              <a:rPr lang="pt-BR" smtClean="0"/>
              <a:t>04/09/2023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A5A3A2-E8C7-4D91-95AF-1F76C16DD853}" type="slidenum">
              <a:rPr lang="pt-BR" smtClean="0"/>
              <a:t>‹nº›</a:t>
            </a:fld>
            <a:endParaRPr lang="pt-BR"/>
          </a:p>
        </p:txBody>
      </p:sp>
    </p:spTree>
    <p:extLst>
      <p:ext uri="{BB962C8B-B14F-4D97-AF65-F5344CB8AC3E}">
        <p14:creationId xmlns:p14="http://schemas.microsoft.com/office/powerpoint/2010/main" val="133920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ABD8064-32FC-4EB6-95E9-0F518D5A820C}" type="datetimeFigureOut">
              <a:rPr lang="pt-BR" smtClean="0"/>
              <a:t>04/09/2023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A5A3A2-E8C7-4D91-95AF-1F76C16DD853}" type="slidenum">
              <a:rPr lang="pt-BR" smtClean="0"/>
              <a:t>‹nº›</a:t>
            </a:fld>
            <a:endParaRPr lang="pt-BR"/>
          </a:p>
        </p:txBody>
      </p:sp>
    </p:spTree>
    <p:extLst>
      <p:ext uri="{BB962C8B-B14F-4D97-AF65-F5344CB8AC3E}">
        <p14:creationId xmlns:p14="http://schemas.microsoft.com/office/powerpoint/2010/main" val="138760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D8064-32FC-4EB6-95E9-0F518D5A820C}" type="datetimeFigureOut">
              <a:rPr lang="pt-BR" smtClean="0"/>
              <a:t>04/09/2023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5A3A2-E8C7-4D91-95AF-1F76C16DD853}" type="slidenum">
              <a:rPr lang="pt-BR" smtClean="0"/>
              <a:t>‹nº›</a:t>
            </a:fld>
            <a:endParaRPr lang="pt-BR"/>
          </a:p>
        </p:txBody>
      </p:sp>
    </p:spTree>
    <p:extLst>
      <p:ext uri="{BB962C8B-B14F-4D97-AF65-F5344CB8AC3E}">
        <p14:creationId xmlns:p14="http://schemas.microsoft.com/office/powerpoint/2010/main" val="133427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539552" y="620688"/>
            <a:ext cx="7632848" cy="5262979"/>
          </a:xfrm>
          <a:prstGeom prst="rect">
            <a:avLst/>
          </a:prstGeom>
          <a:noFill/>
        </p:spPr>
        <p:txBody>
          <a:bodyPr wrap="square" rtlCol="0">
            <a:spAutoFit/>
          </a:bodyPr>
          <a:lstStyle/>
          <a:p>
            <a:pPr fontAlgn="base"/>
            <a:r>
              <a:rPr lang="pt-BR" sz="2800" b="1" dirty="0"/>
              <a:t>1 – Análise de requisitos</a:t>
            </a:r>
            <a:endParaRPr lang="pt-BR" sz="2800" dirty="0"/>
          </a:p>
          <a:p>
            <a:r>
              <a:rPr lang="pt-BR" sz="2800" dirty="0"/>
              <a:t>O primeiro passo para a criação do modelo correto é entender a necessidade. A isso chamamos de </a:t>
            </a:r>
            <a:r>
              <a:rPr lang="pt-BR" sz="2800" b="1" dirty="0"/>
              <a:t>Análise de Requisitos</a:t>
            </a:r>
            <a:r>
              <a:rPr lang="pt-BR" sz="2800" dirty="0"/>
              <a:t>.</a:t>
            </a:r>
            <a:br>
              <a:rPr lang="pt-BR" sz="2800" dirty="0"/>
            </a:br>
            <a:r>
              <a:rPr lang="pt-BR" sz="2800" dirty="0"/>
              <a:t>É preciso, primeiramente, levantar os requisitos que darão a ideia inicial do sistema. Nessa fase — que é considerada a mais importante do processo —, procura-se entender a regra de negócio estabelecida, por meio da qual será desenhado o que chamamos de </a:t>
            </a:r>
            <a:r>
              <a:rPr lang="pt-BR" sz="2800" b="1" dirty="0"/>
              <a:t>minimundo</a:t>
            </a:r>
            <a:r>
              <a:rPr lang="pt-BR" sz="2800" dirty="0"/>
              <a:t>. Esse termo procura descrever o universo de relações de negócios que serão atendidas pelo modelo a ser implementado.</a:t>
            </a:r>
          </a:p>
        </p:txBody>
      </p:sp>
    </p:spTree>
    <p:extLst>
      <p:ext uri="{BB962C8B-B14F-4D97-AF65-F5344CB8AC3E}">
        <p14:creationId xmlns:p14="http://schemas.microsoft.com/office/powerpoint/2010/main" val="303796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39552" y="548680"/>
            <a:ext cx="7488832" cy="3970318"/>
          </a:xfrm>
          <a:prstGeom prst="rect">
            <a:avLst/>
          </a:prstGeom>
          <a:noFill/>
        </p:spPr>
        <p:txBody>
          <a:bodyPr wrap="square" rtlCol="0">
            <a:spAutoFit/>
          </a:bodyPr>
          <a:lstStyle/>
          <a:p>
            <a:r>
              <a:rPr lang="pt-BR" sz="2800" dirty="0"/>
              <a:t>Na análise de requisitos, atividades como entrevistas e reuniões para discutir os processos que serão controlados pelo sistema são de suma importância para que o desenho do modelo seja o mais fiel possível à realidade e atenda de forma satisfatória à expectativa do interessado.</a:t>
            </a:r>
            <a:br>
              <a:rPr lang="pt-BR" sz="2800" dirty="0"/>
            </a:br>
            <a:r>
              <a:rPr lang="pt-BR" sz="2800" dirty="0"/>
              <a:t>Pode-se dizer, sem medo, que o sucesso das próximas fases dependerá do entendimento claro da necessidade do cliente.</a:t>
            </a:r>
          </a:p>
        </p:txBody>
      </p:sp>
    </p:spTree>
    <p:extLst>
      <p:ext uri="{BB962C8B-B14F-4D97-AF65-F5344CB8AC3E}">
        <p14:creationId xmlns:p14="http://schemas.microsoft.com/office/powerpoint/2010/main" val="1001315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611560" y="908720"/>
            <a:ext cx="7704856" cy="4524315"/>
          </a:xfrm>
          <a:prstGeom prst="rect">
            <a:avLst/>
          </a:prstGeom>
          <a:noFill/>
        </p:spPr>
        <p:txBody>
          <a:bodyPr wrap="square" rtlCol="0">
            <a:spAutoFit/>
          </a:bodyPr>
          <a:lstStyle/>
          <a:p>
            <a:pPr fontAlgn="base"/>
            <a:r>
              <a:rPr lang="pt-BR" sz="2400" b="1" dirty="0"/>
              <a:t>2 – Modelo conceitual</a:t>
            </a:r>
            <a:endParaRPr lang="pt-BR" sz="2400" dirty="0"/>
          </a:p>
          <a:p>
            <a:r>
              <a:rPr lang="pt-BR" sz="2400" dirty="0"/>
              <a:t>A seguir há o </a:t>
            </a:r>
            <a:r>
              <a:rPr lang="pt-BR" sz="2400" b="1" dirty="0"/>
              <a:t>Modelo</a:t>
            </a:r>
            <a:r>
              <a:rPr lang="pt-BR" sz="2400" dirty="0"/>
              <a:t> </a:t>
            </a:r>
            <a:r>
              <a:rPr lang="pt-BR" sz="2400" b="1" dirty="0"/>
              <a:t>Conceitual</a:t>
            </a:r>
            <a:r>
              <a:rPr lang="pt-BR" sz="2400" dirty="0"/>
              <a:t>. Nessa etapa as informações obtidas no passo anterior servem como entrada para geração do desenho conceitual. Costuma-se utilizar o recurso chamado </a:t>
            </a:r>
            <a:r>
              <a:rPr lang="pt-BR" sz="2400" b="1" dirty="0"/>
              <a:t>modelo entidade-relacionamento</a:t>
            </a:r>
            <a:r>
              <a:rPr lang="pt-BR" sz="2400" dirty="0"/>
              <a:t>, em que se define os agentes que farão parte das rotinas e os relacionamentos entre esses agentes.</a:t>
            </a:r>
            <a:br>
              <a:rPr lang="pt-BR" sz="2400" dirty="0"/>
            </a:br>
            <a:r>
              <a:rPr lang="pt-BR" sz="2400" dirty="0"/>
              <a:t>Por exemplo, há uma entidade chamada “cliente” e outra chamada “carro”. O relacionamento que é estabelecido entre essas duas entidades provavelmente será chamado de “compra”. Assim, no desenho conceitual, tem-se que “o cliente compra o carro”.</a:t>
            </a:r>
          </a:p>
        </p:txBody>
      </p:sp>
    </p:spTree>
    <p:extLst>
      <p:ext uri="{BB962C8B-B14F-4D97-AF65-F5344CB8AC3E}">
        <p14:creationId xmlns:p14="http://schemas.microsoft.com/office/powerpoint/2010/main" val="262946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67544" y="692696"/>
            <a:ext cx="7776864" cy="4832092"/>
          </a:xfrm>
          <a:prstGeom prst="rect">
            <a:avLst/>
          </a:prstGeom>
          <a:noFill/>
        </p:spPr>
        <p:txBody>
          <a:bodyPr wrap="square" rtlCol="0">
            <a:spAutoFit/>
          </a:bodyPr>
          <a:lstStyle/>
          <a:p>
            <a:pPr fontAlgn="base"/>
            <a:r>
              <a:rPr lang="pt-BR" sz="2800" dirty="0"/>
              <a:t>Nesse momento, também se estabelece </a:t>
            </a:r>
            <a:r>
              <a:rPr lang="pt-BR" sz="2800" b="1" dirty="0"/>
              <a:t>a cardinalidade entre as entidades</a:t>
            </a:r>
            <a:r>
              <a:rPr lang="pt-BR" sz="2800" dirty="0"/>
              <a:t>, ou seja, usando o exemplo citado, definem-se as regras, como:</a:t>
            </a:r>
          </a:p>
          <a:p>
            <a:pPr lvl="0" fontAlgn="base"/>
            <a:r>
              <a:rPr lang="pt-BR" sz="2800" dirty="0"/>
              <a:t>Se um cliente compra um ou vários carros;</a:t>
            </a:r>
          </a:p>
          <a:p>
            <a:pPr lvl="0" fontAlgn="base"/>
            <a:r>
              <a:rPr lang="pt-BR" sz="2800" dirty="0"/>
              <a:t>Se um carro pode ser comprado por um ou vários clientes.</a:t>
            </a:r>
          </a:p>
          <a:p>
            <a:r>
              <a:rPr lang="pt-BR" sz="2800" dirty="0"/>
              <a:t>Nesse ponto, já se inicia a materialização das regras de negócios discutidas na primeira etapa. Se fosse uma locadora de automóveis, um carro poderia ser alugado por um ou mais clientes (claro, apenas por um de cada vez).</a:t>
            </a:r>
          </a:p>
        </p:txBody>
      </p:sp>
    </p:spTree>
    <p:extLst>
      <p:ext uri="{BB962C8B-B14F-4D97-AF65-F5344CB8AC3E}">
        <p14:creationId xmlns:p14="http://schemas.microsoft.com/office/powerpoint/2010/main" val="148374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611560" y="620688"/>
            <a:ext cx="8208912" cy="4524315"/>
          </a:xfrm>
          <a:prstGeom prst="rect">
            <a:avLst/>
          </a:prstGeom>
          <a:noFill/>
        </p:spPr>
        <p:txBody>
          <a:bodyPr wrap="square" rtlCol="0">
            <a:spAutoFit/>
          </a:bodyPr>
          <a:lstStyle/>
          <a:p>
            <a:r>
              <a:rPr lang="pt-BR" sz="3600" dirty="0"/>
              <a:t>Já no caso da loja, o carro só pode ser vendido uma vez para um cliente. A não ser que seja uma loja de carros usados ou seminovos: nesse caso, existe a possibilidade de o cliente voltar algum tempo depois e trocar o carro por outro mais novo. Tudo isso é definido na análise de requisitos.</a:t>
            </a:r>
          </a:p>
        </p:txBody>
      </p:sp>
    </p:spTree>
    <p:extLst>
      <p:ext uri="{BB962C8B-B14F-4D97-AF65-F5344CB8AC3E}">
        <p14:creationId xmlns:p14="http://schemas.microsoft.com/office/powerpoint/2010/main" val="30689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692696"/>
            <a:ext cx="8280920" cy="2677656"/>
          </a:xfrm>
          <a:prstGeom prst="rect">
            <a:avLst/>
          </a:prstGeom>
          <a:noFill/>
        </p:spPr>
        <p:txBody>
          <a:bodyPr wrap="square" rtlCol="0">
            <a:spAutoFit/>
          </a:bodyPr>
          <a:lstStyle/>
          <a:p>
            <a:pPr fontAlgn="base"/>
            <a:r>
              <a:rPr lang="pt-BR" sz="2800" b="1" dirty="0"/>
              <a:t>3 – Modelo lógico</a:t>
            </a:r>
            <a:endParaRPr lang="pt-BR" sz="2800" dirty="0"/>
          </a:p>
          <a:p>
            <a:r>
              <a:rPr lang="pt-BR" sz="2800" dirty="0"/>
              <a:t>Nessa etapa, são definidos os aspectos físicos do projeto de banco de dados. Cada entidade tende a se tornar uma tabela, que armazenará informações. Nessa fase é hora de definir os tipos de dados e tamanho dos campos que vão armazenar as informações. </a:t>
            </a:r>
          </a:p>
        </p:txBody>
      </p:sp>
    </p:spTree>
    <p:extLst>
      <p:ext uri="{BB962C8B-B14F-4D97-AF65-F5344CB8AC3E}">
        <p14:creationId xmlns:p14="http://schemas.microsoft.com/office/powerpoint/2010/main" val="27809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67544" y="764704"/>
            <a:ext cx="8136904" cy="4832092"/>
          </a:xfrm>
          <a:prstGeom prst="rect">
            <a:avLst/>
          </a:prstGeom>
          <a:noFill/>
        </p:spPr>
        <p:txBody>
          <a:bodyPr wrap="square" rtlCol="0">
            <a:spAutoFit/>
          </a:bodyPr>
          <a:lstStyle/>
          <a:p>
            <a:pPr fontAlgn="base"/>
            <a:r>
              <a:rPr lang="pt-BR" sz="2800" dirty="0"/>
              <a:t>Por exemplo:</a:t>
            </a:r>
          </a:p>
          <a:p>
            <a:pPr lvl="0" fontAlgn="base"/>
            <a:r>
              <a:rPr lang="pt-BR" sz="2800" dirty="0"/>
              <a:t>RG e CPF pedem dados do tipo numérico;</a:t>
            </a:r>
          </a:p>
          <a:p>
            <a:pPr lvl="0" fontAlgn="base"/>
            <a:r>
              <a:rPr lang="pt-BR" sz="2800" dirty="0"/>
              <a:t>Nomes, endereços e informações que contenham tanto letras como números são dados do tipo caractere.</a:t>
            </a:r>
          </a:p>
          <a:p>
            <a:r>
              <a:rPr lang="pt-BR" sz="2800" dirty="0"/>
              <a:t>Também será determinado o tamanho dos campos. Essa fase é preponderante para o sucesso do modelo, pois um dimensionamento errado vai redundar em retrabalho para correção futura.</a:t>
            </a:r>
            <a:br>
              <a:rPr lang="pt-BR" sz="2800" dirty="0"/>
            </a:br>
            <a:r>
              <a:rPr lang="pt-BR" sz="2800" dirty="0"/>
              <a:t>Geralmente, o custo maior em desenvolvimento de sistemas é exatamente para correção </a:t>
            </a:r>
          </a:p>
        </p:txBody>
      </p:sp>
    </p:spTree>
    <p:extLst>
      <p:ext uri="{BB962C8B-B14F-4D97-AF65-F5344CB8AC3E}">
        <p14:creationId xmlns:p14="http://schemas.microsoft.com/office/powerpoint/2010/main" val="2715097012"/>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220</Words>
  <Application>Microsoft Office PowerPoint</Application>
  <PresentationFormat>Apresentação na tela (4:3)</PresentationFormat>
  <Paragraphs>16</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1</cp:revision>
  <dcterms:created xsi:type="dcterms:W3CDTF">2023-09-04T12:05:34Z</dcterms:created>
  <dcterms:modified xsi:type="dcterms:W3CDTF">2023-09-04T12:10:54Z</dcterms:modified>
</cp:coreProperties>
</file>