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08" y="-7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57F9FB-A300-44AB-BEF5-4512ADD81F60}" type="datetimeFigureOut">
              <a:rPr lang="en-US" smtClean="0"/>
              <a:t>6/16/2011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B8D23-8ADA-4D4C-AD66-DFDB66BD5C3A}" type="slidenum">
              <a:rPr lang="en-US" smtClean="0"/>
              <a:t>‹#›</a:t>
            </a:fld>
            <a:endParaRPr lang="en-US"/>
          </a:p>
        </p:txBody>
      </p:sp>
    </p:spTree>
    <p:extLst>
      <p:ext uri="{BB962C8B-B14F-4D97-AF65-F5344CB8AC3E}">
        <p14:creationId xmlns:p14="http://schemas.microsoft.com/office/powerpoint/2010/main" val="287426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7F9FB-A300-44AB-BEF5-4512ADD81F60}" type="datetimeFigureOut">
              <a:rPr lang="en-US" smtClean="0"/>
              <a:t>6/16/2011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B8D23-8ADA-4D4C-AD66-DFDB66BD5C3A}" type="slidenum">
              <a:rPr lang="en-US" smtClean="0"/>
              <a:t>‹#›</a:t>
            </a:fld>
            <a:endParaRPr lang="en-US"/>
          </a:p>
        </p:txBody>
      </p:sp>
    </p:spTree>
    <p:extLst>
      <p:ext uri="{BB962C8B-B14F-4D97-AF65-F5344CB8AC3E}">
        <p14:creationId xmlns:p14="http://schemas.microsoft.com/office/powerpoint/2010/main" val="325234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7F9FB-A300-44AB-BEF5-4512ADD81F60}" type="datetimeFigureOut">
              <a:rPr lang="en-US" smtClean="0"/>
              <a:t>6/16/2011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B8D23-8ADA-4D4C-AD66-DFDB66BD5C3A}" type="slidenum">
              <a:rPr lang="en-US" smtClean="0"/>
              <a:t>‹#›</a:t>
            </a:fld>
            <a:endParaRPr lang="en-US"/>
          </a:p>
        </p:txBody>
      </p:sp>
    </p:spTree>
    <p:extLst>
      <p:ext uri="{BB962C8B-B14F-4D97-AF65-F5344CB8AC3E}">
        <p14:creationId xmlns:p14="http://schemas.microsoft.com/office/powerpoint/2010/main" val="55913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7F9FB-A300-44AB-BEF5-4512ADD81F60}" type="datetimeFigureOut">
              <a:rPr lang="en-US" smtClean="0"/>
              <a:t>6/16/2011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B8D23-8ADA-4D4C-AD66-DFDB66BD5C3A}" type="slidenum">
              <a:rPr lang="en-US" smtClean="0"/>
              <a:t>‹#›</a:t>
            </a:fld>
            <a:endParaRPr lang="en-US"/>
          </a:p>
        </p:txBody>
      </p:sp>
    </p:spTree>
    <p:extLst>
      <p:ext uri="{BB962C8B-B14F-4D97-AF65-F5344CB8AC3E}">
        <p14:creationId xmlns:p14="http://schemas.microsoft.com/office/powerpoint/2010/main" val="413514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7F9FB-A300-44AB-BEF5-4512ADD81F60}" type="datetimeFigureOut">
              <a:rPr lang="en-US" smtClean="0"/>
              <a:t>6/16/2011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B8D23-8ADA-4D4C-AD66-DFDB66BD5C3A}" type="slidenum">
              <a:rPr lang="en-US" smtClean="0"/>
              <a:t>‹#›</a:t>
            </a:fld>
            <a:endParaRPr lang="en-US"/>
          </a:p>
        </p:txBody>
      </p:sp>
    </p:spTree>
    <p:extLst>
      <p:ext uri="{BB962C8B-B14F-4D97-AF65-F5344CB8AC3E}">
        <p14:creationId xmlns:p14="http://schemas.microsoft.com/office/powerpoint/2010/main" val="348950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57F9FB-A300-44AB-BEF5-4512ADD81F60}" type="datetimeFigureOut">
              <a:rPr lang="en-US" smtClean="0"/>
              <a:t>6/16/2011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B8D23-8ADA-4D4C-AD66-DFDB66BD5C3A}" type="slidenum">
              <a:rPr lang="en-US" smtClean="0"/>
              <a:t>‹#›</a:t>
            </a:fld>
            <a:endParaRPr lang="en-US"/>
          </a:p>
        </p:txBody>
      </p:sp>
    </p:spTree>
    <p:extLst>
      <p:ext uri="{BB962C8B-B14F-4D97-AF65-F5344CB8AC3E}">
        <p14:creationId xmlns:p14="http://schemas.microsoft.com/office/powerpoint/2010/main" val="259133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57F9FB-A300-44AB-BEF5-4512ADD81F60}" type="datetimeFigureOut">
              <a:rPr lang="en-US" smtClean="0"/>
              <a:t>6/16/2011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B8D23-8ADA-4D4C-AD66-DFDB66BD5C3A}" type="slidenum">
              <a:rPr lang="en-US" smtClean="0"/>
              <a:t>‹#›</a:t>
            </a:fld>
            <a:endParaRPr lang="en-US"/>
          </a:p>
        </p:txBody>
      </p:sp>
    </p:spTree>
    <p:extLst>
      <p:ext uri="{BB962C8B-B14F-4D97-AF65-F5344CB8AC3E}">
        <p14:creationId xmlns:p14="http://schemas.microsoft.com/office/powerpoint/2010/main" val="155041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57F9FB-A300-44AB-BEF5-4512ADD81F60}" type="datetimeFigureOut">
              <a:rPr lang="en-US" smtClean="0"/>
              <a:t>6/16/2011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B8D23-8ADA-4D4C-AD66-DFDB66BD5C3A}" type="slidenum">
              <a:rPr lang="en-US" smtClean="0"/>
              <a:t>‹#›</a:t>
            </a:fld>
            <a:endParaRPr lang="en-US"/>
          </a:p>
        </p:txBody>
      </p:sp>
    </p:spTree>
    <p:extLst>
      <p:ext uri="{BB962C8B-B14F-4D97-AF65-F5344CB8AC3E}">
        <p14:creationId xmlns:p14="http://schemas.microsoft.com/office/powerpoint/2010/main" val="334069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7F9FB-A300-44AB-BEF5-4512ADD81F60}" type="datetimeFigureOut">
              <a:rPr lang="en-US" smtClean="0"/>
              <a:t>6/16/2011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B8D23-8ADA-4D4C-AD66-DFDB66BD5C3A}" type="slidenum">
              <a:rPr lang="en-US" smtClean="0"/>
              <a:t>‹#›</a:t>
            </a:fld>
            <a:endParaRPr lang="en-US"/>
          </a:p>
        </p:txBody>
      </p:sp>
    </p:spTree>
    <p:extLst>
      <p:ext uri="{BB962C8B-B14F-4D97-AF65-F5344CB8AC3E}">
        <p14:creationId xmlns:p14="http://schemas.microsoft.com/office/powerpoint/2010/main" val="367977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7F9FB-A300-44AB-BEF5-4512ADD81F60}" type="datetimeFigureOut">
              <a:rPr lang="en-US" smtClean="0"/>
              <a:t>6/16/2011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B8D23-8ADA-4D4C-AD66-DFDB66BD5C3A}" type="slidenum">
              <a:rPr lang="en-US" smtClean="0"/>
              <a:t>‹#›</a:t>
            </a:fld>
            <a:endParaRPr lang="en-US"/>
          </a:p>
        </p:txBody>
      </p:sp>
    </p:spTree>
    <p:extLst>
      <p:ext uri="{BB962C8B-B14F-4D97-AF65-F5344CB8AC3E}">
        <p14:creationId xmlns:p14="http://schemas.microsoft.com/office/powerpoint/2010/main" val="201945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7F9FB-A300-44AB-BEF5-4512ADD81F60}" type="datetimeFigureOut">
              <a:rPr lang="en-US" smtClean="0"/>
              <a:t>6/16/2011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B8D23-8ADA-4D4C-AD66-DFDB66BD5C3A}" type="slidenum">
              <a:rPr lang="en-US" smtClean="0"/>
              <a:t>‹#›</a:t>
            </a:fld>
            <a:endParaRPr lang="en-US"/>
          </a:p>
        </p:txBody>
      </p:sp>
    </p:spTree>
    <p:extLst>
      <p:ext uri="{BB962C8B-B14F-4D97-AF65-F5344CB8AC3E}">
        <p14:creationId xmlns:p14="http://schemas.microsoft.com/office/powerpoint/2010/main" val="357458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7F9FB-A300-44AB-BEF5-4512ADD81F60}" type="datetimeFigureOut">
              <a:rPr lang="en-US" smtClean="0"/>
              <a:t>6/16/2011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B8D23-8ADA-4D4C-AD66-DFDB66BD5C3A}" type="slidenum">
              <a:rPr lang="en-US" smtClean="0"/>
              <a:t>‹#›</a:t>
            </a:fld>
            <a:endParaRPr lang="en-US"/>
          </a:p>
        </p:txBody>
      </p:sp>
    </p:spTree>
    <p:extLst>
      <p:ext uri="{BB962C8B-B14F-4D97-AF65-F5344CB8AC3E}">
        <p14:creationId xmlns:p14="http://schemas.microsoft.com/office/powerpoint/2010/main" val="327512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cite_note-AndroidAnnouncement-1"/><Relationship Id="rId13" Type="http://schemas.openxmlformats.org/officeDocument/2006/relationships/hyperlink" Target="http://ro.wikipedia.org/w/index.php?title=Cod_ma%C8%99in%C4%83&amp;action=edit&amp;redlink=1" TargetMode="External"/><Relationship Id="rId3" Type="http://schemas.openxmlformats.org/officeDocument/2006/relationships/hyperlink" Target="http://ro.wikipedia.org/wiki/Sistem_de_operare" TargetMode="External"/><Relationship Id="rId7" Type="http://schemas.openxmlformats.org/officeDocument/2006/relationships/hyperlink" Target="http://ro.wikipedia.org/w/index.php?title=Open_Handset_Alliance&amp;action=edit&amp;redlink=1" TargetMode="External"/><Relationship Id="rId12" Type="http://schemas.openxmlformats.org/officeDocument/2006/relationships/hyperlink" Target="http://ro.wikipedia.org/wiki/C_(limbaj_de_programare)" TargetMode="External"/><Relationship Id="rId2" Type="http://schemas.openxmlformats.org/officeDocument/2006/relationships/hyperlink" Target="http://ro.wikipedia.org/w/index.php?title=Platform%C4%83_(de_calcul)&amp;action=edit&amp;redlink=1" TargetMode="External"/><Relationship Id="rId1" Type="http://schemas.openxmlformats.org/officeDocument/2006/relationships/slideLayout" Target="../slideLayouts/slideLayout7.xml"/><Relationship Id="rId6" Type="http://schemas.openxmlformats.org/officeDocument/2006/relationships/hyperlink" Target="http://ro.wikipedia.org/wiki/Google" TargetMode="External"/><Relationship Id="rId11" Type="http://schemas.openxmlformats.org/officeDocument/2006/relationships/hyperlink" Target="#cite_note-2"/><Relationship Id="rId5" Type="http://schemas.openxmlformats.org/officeDocument/2006/relationships/hyperlink" Target="http://ro.wikipedia.org/wiki/Nucleul_Linux" TargetMode="External"/><Relationship Id="rId15" Type="http://schemas.openxmlformats.org/officeDocument/2006/relationships/hyperlink" Target="#cite_note-AndroidGeneralFAQ-3"/><Relationship Id="rId10" Type="http://schemas.openxmlformats.org/officeDocument/2006/relationships/hyperlink" Target="http://ro.wikipedia.org/wiki/Java_(limbaj_de_programare)" TargetMode="External"/><Relationship Id="rId4" Type="http://schemas.openxmlformats.org/officeDocument/2006/relationships/hyperlink" Target="http://ro.wikipedia.org/wiki/Telefon_mobil" TargetMode="External"/><Relationship Id="rId9" Type="http://schemas.openxmlformats.org/officeDocument/2006/relationships/hyperlink" Target="http://ro.wikipedia.org/w/index.php?title=Cod_gestionat&amp;action=edit&amp;redlink=1" TargetMode="External"/><Relationship Id="rId14" Type="http://schemas.openxmlformats.org/officeDocument/2006/relationships/hyperlink" Target="http://ro.wikipedia.org/w/index.php?title=ARM&amp;action=edit&amp;redlink=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585" y="847725"/>
            <a:ext cx="348615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5634" y="5497066"/>
            <a:ext cx="400050" cy="3905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4" descr="Description: http://www.modis.ro/assets/images/siglaUOC.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8972" y="6232640"/>
            <a:ext cx="333375" cy="33337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
          <p:cNvSpPr txBox="1">
            <a:spLocks noChangeArrowheads="1"/>
          </p:cNvSpPr>
          <p:nvPr/>
        </p:nvSpPr>
        <p:spPr bwMode="auto">
          <a:xfrm>
            <a:off x="374650" y="3657600"/>
            <a:ext cx="2849880" cy="69088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ctr">
              <a:lnSpc>
                <a:spcPct val="115000"/>
              </a:lnSpc>
              <a:spcBef>
                <a:spcPts val="0"/>
              </a:spcBef>
              <a:spcAft>
                <a:spcPts val="0"/>
              </a:spcAft>
            </a:pPr>
            <a:r>
              <a:rPr lang="en-US" sz="1400" dirty="0" err="1">
                <a:effectLst/>
                <a:latin typeface="Calibri"/>
                <a:ea typeface="Calibri"/>
                <a:cs typeface="Times New Roman"/>
              </a:rPr>
              <a:t>Profesor</a:t>
            </a:r>
            <a:r>
              <a:rPr lang="en-US" sz="1400" dirty="0">
                <a:effectLst/>
                <a:latin typeface="Calibri"/>
                <a:ea typeface="Calibri"/>
                <a:cs typeface="Times New Roman"/>
              </a:rPr>
              <a:t> </a:t>
            </a:r>
            <a:r>
              <a:rPr lang="en-US" sz="1400" dirty="0" err="1">
                <a:effectLst/>
                <a:latin typeface="Calibri"/>
                <a:ea typeface="Calibri"/>
                <a:cs typeface="Times New Roman"/>
              </a:rPr>
              <a:t>indrumator</a:t>
            </a:r>
            <a:endParaRPr lang="en-US" sz="1100" dirty="0">
              <a:effectLst/>
              <a:latin typeface="Calibri"/>
              <a:ea typeface="Calibri"/>
              <a:cs typeface="Times New Roman"/>
            </a:endParaRPr>
          </a:p>
          <a:p>
            <a:pPr marL="0" marR="0">
              <a:lnSpc>
                <a:spcPct val="115000"/>
              </a:lnSpc>
              <a:spcBef>
                <a:spcPts val="0"/>
              </a:spcBef>
              <a:spcAft>
                <a:spcPts val="1000"/>
              </a:spcAft>
            </a:pPr>
            <a:r>
              <a:rPr lang="en-US" sz="1400" dirty="0">
                <a:solidFill>
                  <a:srgbClr val="000000"/>
                </a:solidFill>
                <a:effectLst/>
                <a:latin typeface="Verdana"/>
                <a:ea typeface="Times New Roman"/>
                <a:cs typeface="Times New Roman"/>
              </a:rPr>
              <a:t>Conf. dr. </a:t>
            </a:r>
            <a:r>
              <a:rPr lang="en-US" sz="1400" dirty="0" err="1">
                <a:solidFill>
                  <a:srgbClr val="000000"/>
                </a:solidFill>
                <a:effectLst/>
                <a:latin typeface="Verdana"/>
                <a:ea typeface="Times New Roman"/>
                <a:cs typeface="Times New Roman"/>
              </a:rPr>
              <a:t>Petac</a:t>
            </a:r>
            <a:r>
              <a:rPr lang="en-US" sz="1400" dirty="0">
                <a:solidFill>
                  <a:srgbClr val="000000"/>
                </a:solidFill>
                <a:effectLst/>
                <a:latin typeface="Verdana"/>
                <a:ea typeface="Times New Roman"/>
                <a:cs typeface="Times New Roman"/>
              </a:rPr>
              <a:t> </a:t>
            </a:r>
            <a:r>
              <a:rPr lang="en-US" sz="1400" dirty="0" err="1">
                <a:solidFill>
                  <a:srgbClr val="000000"/>
                </a:solidFill>
                <a:effectLst/>
                <a:latin typeface="Verdana"/>
                <a:ea typeface="Times New Roman"/>
                <a:cs typeface="Times New Roman"/>
              </a:rPr>
              <a:t>Eugen</a:t>
            </a:r>
            <a:endParaRPr lang="en-US" sz="1100" dirty="0">
              <a:effectLst/>
              <a:latin typeface="Calibri"/>
              <a:ea typeface="Calibri"/>
              <a:cs typeface="Times New Roman"/>
            </a:endParaRPr>
          </a:p>
        </p:txBody>
      </p:sp>
      <p:sp>
        <p:nvSpPr>
          <p:cNvPr id="8" name="Text Box 2"/>
          <p:cNvSpPr txBox="1">
            <a:spLocks noChangeArrowheads="1"/>
          </p:cNvSpPr>
          <p:nvPr/>
        </p:nvSpPr>
        <p:spPr bwMode="auto">
          <a:xfrm>
            <a:off x="6070600" y="3657600"/>
            <a:ext cx="2849880" cy="69088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ctr">
              <a:lnSpc>
                <a:spcPct val="115000"/>
              </a:lnSpc>
              <a:spcBef>
                <a:spcPts val="0"/>
              </a:spcBef>
              <a:spcAft>
                <a:spcPts val="0"/>
              </a:spcAft>
            </a:pPr>
            <a:r>
              <a:rPr lang="en-US" sz="1400">
                <a:effectLst/>
                <a:latin typeface="Calibri"/>
                <a:ea typeface="Calibri"/>
                <a:cs typeface="Times New Roman"/>
              </a:rPr>
              <a:t>Student</a:t>
            </a:r>
            <a:endParaRPr lang="en-US" sz="1100">
              <a:effectLst/>
              <a:latin typeface="Calibri"/>
              <a:ea typeface="Calibri"/>
              <a:cs typeface="Times New Roman"/>
            </a:endParaRPr>
          </a:p>
          <a:p>
            <a:pPr marL="0" marR="0" algn="ctr">
              <a:lnSpc>
                <a:spcPct val="115000"/>
              </a:lnSpc>
              <a:spcBef>
                <a:spcPts val="0"/>
              </a:spcBef>
              <a:spcAft>
                <a:spcPts val="1000"/>
              </a:spcAft>
            </a:pPr>
            <a:r>
              <a:rPr lang="en-US" sz="1400">
                <a:solidFill>
                  <a:srgbClr val="000000"/>
                </a:solidFill>
                <a:effectLst/>
                <a:latin typeface="Verdana"/>
                <a:ea typeface="Times New Roman"/>
                <a:cs typeface="Times New Roman"/>
              </a:rPr>
              <a:t>Pascu Adrian</a:t>
            </a:r>
            <a:endParaRPr lang="en-US" sz="1100">
              <a:effectLst/>
              <a:latin typeface="Calibri"/>
              <a:ea typeface="Calibri"/>
              <a:cs typeface="Times New Roman"/>
            </a:endParaRPr>
          </a:p>
        </p:txBody>
      </p:sp>
      <p:sp>
        <p:nvSpPr>
          <p:cNvPr id="9" name="Text Box 2"/>
          <p:cNvSpPr txBox="1">
            <a:spLocks noChangeArrowheads="1"/>
          </p:cNvSpPr>
          <p:nvPr/>
        </p:nvSpPr>
        <p:spPr bwMode="auto">
          <a:xfrm>
            <a:off x="3150687" y="5090666"/>
            <a:ext cx="2989943" cy="4064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0"/>
              </a:spcAft>
            </a:pPr>
            <a:r>
              <a:rPr lang="en-US" sz="1100" dirty="0" err="1">
                <a:effectLst/>
                <a:latin typeface="Calibri"/>
                <a:ea typeface="Calibri"/>
                <a:cs typeface="Times New Roman"/>
              </a:rPr>
              <a:t>Anul</a:t>
            </a:r>
            <a:r>
              <a:rPr lang="en-US" sz="1100" dirty="0">
                <a:effectLst/>
                <a:latin typeface="Calibri"/>
                <a:ea typeface="Calibri"/>
                <a:cs typeface="Times New Roman"/>
              </a:rPr>
              <a:t> I </a:t>
            </a:r>
            <a:r>
              <a:rPr lang="en-US" sz="1100" dirty="0" err="1">
                <a:effectLst/>
                <a:latin typeface="Calibri"/>
                <a:ea typeface="Calibri"/>
                <a:cs typeface="Times New Roman"/>
              </a:rPr>
              <a:t>Medii</a:t>
            </a:r>
            <a:r>
              <a:rPr lang="en-US" sz="1100" dirty="0">
                <a:effectLst/>
                <a:latin typeface="Calibri"/>
                <a:ea typeface="Calibri"/>
                <a:cs typeface="Times New Roman"/>
              </a:rPr>
              <a:t> </a:t>
            </a:r>
            <a:r>
              <a:rPr lang="en-US" sz="1100" dirty="0" err="1">
                <a:effectLst/>
                <a:latin typeface="Calibri"/>
                <a:ea typeface="Calibri"/>
                <a:cs typeface="Times New Roman"/>
              </a:rPr>
              <a:t>Virtuale</a:t>
            </a:r>
            <a:r>
              <a:rPr lang="en-US" sz="1100" dirty="0">
                <a:effectLst/>
                <a:latin typeface="Calibri"/>
                <a:ea typeface="Calibri"/>
                <a:cs typeface="Times New Roman"/>
              </a:rPr>
              <a:t> </a:t>
            </a:r>
            <a:r>
              <a:rPr lang="en-US" sz="1100" dirty="0" err="1">
                <a:effectLst/>
                <a:latin typeface="Calibri"/>
                <a:ea typeface="Calibri"/>
                <a:cs typeface="Times New Roman"/>
              </a:rPr>
              <a:t>Multimodale</a:t>
            </a:r>
            <a:r>
              <a:rPr lang="en-US" sz="1100" dirty="0">
                <a:effectLst/>
                <a:latin typeface="Calibri"/>
                <a:ea typeface="Calibri"/>
                <a:cs typeface="Times New Roman"/>
              </a:rPr>
              <a:t> </a:t>
            </a:r>
            <a:r>
              <a:rPr lang="en-US" sz="1100" dirty="0" err="1" smtClean="0">
                <a:effectLst/>
                <a:latin typeface="Calibri"/>
                <a:ea typeface="Calibri"/>
                <a:cs typeface="Times New Roman"/>
              </a:rPr>
              <a:t>Distribuite</a:t>
            </a:r>
            <a:endParaRPr lang="en-US" sz="1100" dirty="0">
              <a:effectLst/>
              <a:latin typeface="Calibri"/>
              <a:ea typeface="Calibri"/>
              <a:cs typeface="Times New Roman"/>
            </a:endParaRPr>
          </a:p>
        </p:txBody>
      </p:sp>
      <p:sp>
        <p:nvSpPr>
          <p:cNvPr id="4" name="Rectangle 7"/>
          <p:cNvSpPr>
            <a:spLocks noChangeArrowheads="1"/>
          </p:cNvSpPr>
          <p:nvPr/>
        </p:nvSpPr>
        <p:spPr bwMode="auto">
          <a:xfrm>
            <a:off x="1047239" y="-62866"/>
            <a:ext cx="719684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7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Aplicatii</a:t>
            </a:r>
            <a:r>
              <a:rPr kumimoji="0" lang="en-US" sz="7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Java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9"/>
          <p:cNvSpPr>
            <a:spLocks noChangeArrowheads="1"/>
          </p:cNvSpPr>
          <p:nvPr/>
        </p:nvSpPr>
        <p:spPr bwMode="auto">
          <a:xfrm>
            <a:off x="0" y="1590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0"/>
          <p:cNvSpPr>
            <a:spLocks noChangeArrowheads="1"/>
          </p:cNvSpPr>
          <p:nvPr/>
        </p:nvSpPr>
        <p:spPr bwMode="auto">
          <a:xfrm>
            <a:off x="1623824" y="5887591"/>
            <a:ext cx="5860066"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Facultatea</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Matematica</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si</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Informatica</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1"/>
          <p:cNvSpPr>
            <a:spLocks noChangeArrowheads="1"/>
          </p:cNvSpPr>
          <p:nvPr/>
        </p:nvSpPr>
        <p:spPr bwMode="auto">
          <a:xfrm>
            <a:off x="-18143" y="6426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Universitatea</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Ovidius</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Constanta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2"/>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r>
            <a:br>
              <a:rPr kumimoji="0" lang="en-US" sz="12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320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19200"/>
            <a:ext cx="5257800" cy="2585323"/>
          </a:xfrm>
          <a:prstGeom prst="rect">
            <a:avLst/>
          </a:prstGeom>
        </p:spPr>
        <p:txBody>
          <a:bodyPr wrap="square">
            <a:spAutoFit/>
          </a:bodyPr>
          <a:lstStyle/>
          <a:p>
            <a:r>
              <a:rPr lang="ro-RO" dirty="0" smtClean="0">
                <a:effectLst/>
              </a:rPr>
              <a:t>Configurarea conexiunilor</a:t>
            </a:r>
            <a:br>
              <a:rPr lang="ro-RO" dirty="0" smtClean="0">
                <a:effectLst/>
              </a:rPr>
            </a:br>
            <a:r>
              <a:rPr lang="ro-RO" dirty="0" smtClean="0">
                <a:effectLst/>
              </a:rPr>
              <a:t>Orice dispozitiv Bluetooth în modul de descoperire va transmite următoarele informaţii la cerere </a:t>
            </a:r>
            <a:r>
              <a:rPr lang="en-US" dirty="0" smtClean="0"/>
              <a:t>:</a:t>
            </a:r>
          </a:p>
          <a:p>
            <a:r>
              <a:rPr lang="ro-RO" dirty="0" smtClean="0">
                <a:effectLst/>
              </a:rPr>
              <a:t>nume dispozitiv</a:t>
            </a:r>
            <a:br>
              <a:rPr lang="ro-RO" dirty="0" smtClean="0">
                <a:effectLst/>
              </a:rPr>
            </a:br>
            <a:r>
              <a:rPr lang="ro-RO" dirty="0" smtClean="0">
                <a:effectLst/>
              </a:rPr>
              <a:t>dispozitiv din clasa</a:t>
            </a:r>
            <a:br>
              <a:rPr lang="ro-RO" dirty="0" smtClean="0">
                <a:effectLst/>
              </a:rPr>
            </a:br>
            <a:r>
              <a:rPr lang="ro-RO" dirty="0" smtClean="0">
                <a:effectLst/>
              </a:rPr>
              <a:t>Lista de servicii</a:t>
            </a:r>
            <a:br>
              <a:rPr lang="ro-RO" dirty="0" smtClean="0">
                <a:effectLst/>
              </a:rPr>
            </a:br>
            <a:r>
              <a:rPr lang="ro-RO" dirty="0" smtClean="0">
                <a:effectLst/>
              </a:rPr>
              <a:t>Informaţii tehnice (de exemplu: caracteristici ale dispozitivului, producator, caietul de sarcini Bluetooth utilizate)</a:t>
            </a:r>
            <a:endParaRPr lang="en-US" dirty="0"/>
          </a:p>
        </p:txBody>
      </p:sp>
    </p:spTree>
    <p:extLst>
      <p:ext uri="{BB962C8B-B14F-4D97-AF65-F5344CB8AC3E}">
        <p14:creationId xmlns:p14="http://schemas.microsoft.com/office/powerpoint/2010/main" val="213475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8686800" cy="4801314"/>
          </a:xfrm>
          <a:prstGeom prst="rect">
            <a:avLst/>
          </a:prstGeom>
        </p:spPr>
        <p:txBody>
          <a:bodyPr wrap="square">
            <a:spAutoFit/>
          </a:bodyPr>
          <a:lstStyle/>
          <a:p>
            <a:r>
              <a:rPr lang="ro-RO" dirty="0" smtClean="0">
                <a:effectLst/>
              </a:rPr>
              <a:t>Legacy</a:t>
            </a:r>
            <a:r>
              <a:rPr lang="en-US" dirty="0" smtClean="0">
                <a:effectLst/>
              </a:rPr>
              <a:t> Pairing</a:t>
            </a:r>
            <a:r>
              <a:rPr lang="ro-RO" dirty="0" smtClean="0">
                <a:effectLst/>
              </a:rPr>
              <a:t>: Aceasta este singura metodă disponibilă în Bluetooth v2.0 şi înainte. Fiecare dispozitiv trebuie să introduceţi un cod PIN, asocierea este o reuşită numai dacă ambele dispozitive introduceţi acelaşi cod PIN. Orice 16-byte UTF-8 şir poate fi folosit ca un cod PIN, însă nu toate dispozitivele pot fi aptă de a intra toate codurile posibile PIN.</a:t>
            </a:r>
            <a:endParaRPr lang="en-US" dirty="0" smtClean="0">
              <a:effectLst/>
            </a:endParaRPr>
          </a:p>
          <a:p>
            <a:r>
              <a:rPr lang="en-US" b="1" dirty="0"/>
              <a:t>	</a:t>
            </a:r>
            <a:r>
              <a:rPr lang="ro-RO" dirty="0" smtClean="0">
                <a:effectLst/>
              </a:rPr>
              <a:t> Dispozitive de intrare Limited: </a:t>
            </a:r>
            <a:r>
              <a:rPr lang="en-US" dirty="0" smtClean="0">
                <a:effectLst/>
              </a:rPr>
              <a:t>	</a:t>
            </a:r>
            <a:r>
              <a:rPr lang="ro-RO" dirty="0" smtClean="0">
                <a:effectLst/>
              </a:rPr>
              <a:t>exemplu evident al acestei clase de </a:t>
            </a:r>
            <a:r>
              <a:rPr lang="en-US" dirty="0" smtClean="0">
                <a:effectLst/>
              </a:rPr>
              <a:t>	</a:t>
            </a:r>
            <a:r>
              <a:rPr lang="ro-RO" dirty="0" smtClean="0">
                <a:effectLst/>
              </a:rPr>
              <a:t>dispozitiv este un Bluetooth hands-</a:t>
            </a:r>
            <a:r>
              <a:rPr lang="en-US" dirty="0" smtClean="0">
                <a:effectLst/>
              </a:rPr>
              <a:t>	</a:t>
            </a:r>
            <a:r>
              <a:rPr lang="ro-RO" dirty="0" smtClean="0">
                <a:effectLst/>
              </a:rPr>
              <a:t>free setul cu cască, care au, în </a:t>
            </a:r>
            <a:r>
              <a:rPr lang="en-US" dirty="0" smtClean="0">
                <a:effectLst/>
              </a:rPr>
              <a:t>	</a:t>
            </a:r>
            <a:r>
              <a:rPr lang="ro-RO" dirty="0" smtClean="0">
                <a:effectLst/>
              </a:rPr>
              <a:t>general, puţine intrări. Aceste </a:t>
            </a:r>
            <a:r>
              <a:rPr lang="en-US" dirty="0" smtClean="0">
                <a:effectLst/>
              </a:rPr>
              <a:t>	</a:t>
            </a:r>
            <a:r>
              <a:rPr lang="ro-RO" dirty="0" smtClean="0">
                <a:effectLst/>
              </a:rPr>
              <a:t>dispozitive au de obicei un cod PIN f</a:t>
            </a:r>
            <a:r>
              <a:rPr lang="en-US" dirty="0" smtClean="0">
                <a:effectLst/>
              </a:rPr>
              <a:t>	</a:t>
            </a:r>
            <a:r>
              <a:rPr lang="ro-RO" dirty="0" smtClean="0">
                <a:effectLst/>
              </a:rPr>
              <a:t>ix, de exemplu "0000" sau "1234", </a:t>
            </a:r>
            <a:r>
              <a:rPr lang="en-US" dirty="0" smtClean="0">
                <a:effectLst/>
              </a:rPr>
              <a:t>	</a:t>
            </a:r>
            <a:r>
              <a:rPr lang="ro-RO" dirty="0" smtClean="0">
                <a:effectLst/>
              </a:rPr>
              <a:t>care sunt hard-coded în dispozitiv.</a:t>
            </a:r>
            <a:endParaRPr lang="en-US" dirty="0" smtClean="0"/>
          </a:p>
          <a:p>
            <a:pPr lvl="1"/>
            <a:r>
              <a:rPr lang="ro-RO" dirty="0" smtClean="0">
                <a:effectLst/>
              </a:rPr>
              <a:t>Dispozitive numerice de intrare: Telefoanele mobile sunt exemple clasice ale acestor dispozitive. Acestea permit unui utilizator să introduceţi o valoare numerică până la 16 cifre în lungime.</a:t>
            </a:r>
            <a:br>
              <a:rPr lang="ro-RO" dirty="0" smtClean="0">
                <a:effectLst/>
              </a:rPr>
            </a:br>
            <a:r>
              <a:rPr lang="ro-RO" dirty="0" smtClean="0">
                <a:effectLst/>
              </a:rPr>
              <a:t>Alfa-numerice dispozitivele de intrare: PC-uri şi smartphone-uri sunt exemple de aceste dispozitive. Acestea permit unui utilizator să introduceţi complet UTF-8 textul după cum un cod PIN. Dacă asocierea cu un dispozitiv mai puţin capabil să ghidul trebuie să fie conştient de limitările de intrare pe alt dispozitiv, nu există nici un mecanism disponibil pentru un dispozitiv capabil să determine modul în care aceasta ar trebui să limiteze intrare disponibile unui utilizator poate folosi.</a:t>
            </a:r>
            <a:endParaRPr lang="en-US" dirty="0"/>
          </a:p>
        </p:txBody>
      </p:sp>
    </p:spTree>
    <p:extLst>
      <p:ext uri="{BB962C8B-B14F-4D97-AF65-F5344CB8AC3E}">
        <p14:creationId xmlns:p14="http://schemas.microsoft.com/office/powerpoint/2010/main" val="1887579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 y="838200"/>
            <a:ext cx="9144000" cy="4832092"/>
          </a:xfrm>
          <a:prstGeom prst="rect">
            <a:avLst/>
          </a:prstGeom>
        </p:spPr>
        <p:txBody>
          <a:bodyPr wrap="square">
            <a:spAutoFit/>
          </a:bodyPr>
          <a:lstStyle/>
          <a:p>
            <a:r>
              <a:rPr lang="ro-RO" sz="1400" dirty="0" smtClean="0">
                <a:effectLst/>
              </a:rPr>
              <a:t>Împerecherea Secure simplă (SSP): Acest lucru este necesar prin Bluetooth v2.1. Un dispozitiv Bluetooth v2.1 pot utiliza numai asocierea moştenire pentru a interopera cu un dispozitiv v2.0 sau mai devreme. Asocierea Secure simplă foloseste o forma de criptografia cu chei publice, şi are următoarele moduri de funcţionare:</a:t>
            </a:r>
            <a:br>
              <a:rPr lang="ro-RO" sz="1400" dirty="0" smtClean="0">
                <a:effectLst/>
              </a:rPr>
            </a:br>
            <a:r>
              <a:rPr lang="ro-RO" sz="1400" dirty="0" smtClean="0">
                <a:effectLst/>
              </a:rPr>
              <a:t>Doar fabrică: dupa cum implica numele, această metodă pur şi simplu funcţionează. Nr ghidul de interacţiune este necesară, totuşi, un dispozitiv poate solicita utilizatorului pentru a confirma procesul de împerechere. Această metodă este de obicei folosit de căşti cu capacităţi foarte limitate IO, şi este mai sigură decât mecanismul de PIN-ul fix, care este de obicei folosit pentru a asocia mai vechi de acest set de dispozitive limitat. Această metodă oferă nici un om nu la mijloc (MITM) de protecţie.</a:t>
            </a:r>
            <a:br>
              <a:rPr lang="ro-RO" sz="1400" dirty="0" smtClean="0">
                <a:effectLst/>
              </a:rPr>
            </a:br>
            <a:r>
              <a:rPr lang="ro-RO" sz="1400" dirty="0" smtClean="0">
                <a:effectLst/>
              </a:rPr>
              <a:t>Comparaţie numerică: Dacă ambele aparate au un ecran şi cel puţin se poate accepta un binar Da / Nu introduse de utilizator, acestea pot utiliza de comparare numerica. Această metodă se afişează un cod de 6 cifre numeric pe fiecare dispozitiv. Utilizatorul ar trebui să compare numere pentru a se asigura că acestea sunt identice. În cazul în care comparaţia reuşeşte, utilizator (i) ar trebui să confirme asocierea de pe dispozitiv (e), care poate accepta o intrare. Această metodă oferă protecţie MITM, presupunând ghidul confirmă pe ambele dispozitive şi realizează efectiv compararea în mod corespunzător.</a:t>
            </a:r>
            <a:br>
              <a:rPr lang="ro-RO" sz="1400" dirty="0" smtClean="0">
                <a:effectLst/>
              </a:rPr>
            </a:br>
            <a:r>
              <a:rPr lang="ro-RO" sz="1400" dirty="0" smtClean="0">
                <a:effectLst/>
              </a:rPr>
              <a:t>Cheie de acces de intrare: Această metodă poate fi utilizată între un dispozitiv cu un afişaj şi un dispozitiv de intrare cu tastatura numerică (cum ar fi o tastatură), sau două dispozitive cu intrare tastatura numerică. În primul caz, display-ul este folosit pentru a afişa un cod de 6 cifre numerice pentru utilizator, care introduce apoi codul de pe tastatură. În al doilea caz, utilizatorul de fiecare dispozitiv introduce acelaşi număr de 6 cifre. Ambele cazuri oferă protecţie MITM.</a:t>
            </a:r>
            <a:br>
              <a:rPr lang="ro-RO" sz="1400" dirty="0" smtClean="0">
                <a:effectLst/>
              </a:rPr>
            </a:br>
            <a:r>
              <a:rPr lang="ro-RO" sz="1400" dirty="0" smtClean="0">
                <a:effectLst/>
              </a:rPr>
              <a:t>Din bandă (OOB): Această metodă foloseşte un mijloc de comunicare externă, ​​cum ar fi Near Field Communication (NFC) să facă schimb de unele informaţii utilizate în procesul de împerechere. Împerecherea este completat prin radio Bluetooth, dar solicită informaţii de la mecanismul de OOB. Acest lucru oferă doar nivelul de protecţie MITM care este prezent în mecanismul OOB.</a:t>
            </a:r>
            <a:endParaRPr lang="en-US" sz="1400" dirty="0"/>
          </a:p>
        </p:txBody>
      </p:sp>
    </p:spTree>
    <p:extLst>
      <p:ext uri="{BB962C8B-B14F-4D97-AF65-F5344CB8AC3E}">
        <p14:creationId xmlns:p14="http://schemas.microsoft.com/office/powerpoint/2010/main" val="3017272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914400"/>
            <a:ext cx="1828800" cy="369332"/>
          </a:xfrm>
          <a:prstGeom prst="rect">
            <a:avLst/>
          </a:prstGeom>
          <a:noFill/>
        </p:spPr>
        <p:txBody>
          <a:bodyPr wrap="square" rtlCol="0">
            <a:spAutoFit/>
          </a:bodyPr>
          <a:lstStyle/>
          <a:p>
            <a:r>
              <a:rPr lang="en-US" dirty="0" err="1" smtClean="0"/>
              <a:t>Securitate</a:t>
            </a:r>
            <a:endParaRPr lang="en-US" dirty="0"/>
          </a:p>
        </p:txBody>
      </p:sp>
      <p:sp>
        <p:nvSpPr>
          <p:cNvPr id="3" name="Rectangle 2"/>
          <p:cNvSpPr/>
          <p:nvPr/>
        </p:nvSpPr>
        <p:spPr>
          <a:xfrm>
            <a:off x="2286000" y="1305342"/>
            <a:ext cx="4572000" cy="4801314"/>
          </a:xfrm>
          <a:prstGeom prst="rect">
            <a:avLst/>
          </a:prstGeom>
        </p:spPr>
        <p:txBody>
          <a:bodyPr>
            <a:spAutoFit/>
          </a:bodyPr>
          <a:lstStyle/>
          <a:p>
            <a:r>
              <a:rPr lang="ro-RO" dirty="0" smtClean="0">
                <a:effectLst/>
              </a:rPr>
              <a:t>Dezactivarea de criptare este necesara pentru mai multe operaţiuni normale, aşa că este problematic pentru a detecta dacă criptarea este dezactivată pentru un motiv valabil sau pentru un atac de securitate.</a:t>
            </a:r>
            <a:br>
              <a:rPr lang="ro-RO" dirty="0" smtClean="0">
                <a:effectLst/>
              </a:rPr>
            </a:br>
            <a:r>
              <a:rPr lang="ro-RO" dirty="0" smtClean="0">
                <a:effectLst/>
              </a:rPr>
              <a:t>Bluetooth v2.1 se adresează acest lucru în următoarele moduri:</a:t>
            </a:r>
            <a:br>
              <a:rPr lang="ro-RO" dirty="0" smtClean="0">
                <a:effectLst/>
              </a:rPr>
            </a:br>
            <a:r>
              <a:rPr lang="ro-RO" dirty="0" smtClean="0">
                <a:effectLst/>
              </a:rPr>
              <a:t>Criptarea este necesar pentru toate non-SDP (Service Discovery Protocol) conexiunile</a:t>
            </a:r>
            <a:br>
              <a:rPr lang="ro-RO" dirty="0" smtClean="0">
                <a:effectLst/>
              </a:rPr>
            </a:br>
            <a:r>
              <a:rPr lang="ro-RO" dirty="0" smtClean="0">
                <a:effectLst/>
              </a:rPr>
              <a:t>O pauză de criptare nouă caracteristică şi CV-ul este folosit pentru toate operaţiunile normale de criptare care necesită să fie dezactivate. Acest lucru permite identificarea cu uşurinţă de funcţionare normală de la atacuri de securitate.</a:t>
            </a:r>
            <a:br>
              <a:rPr lang="ro-RO" dirty="0" smtClean="0">
                <a:effectLst/>
              </a:rPr>
            </a:br>
            <a:r>
              <a:rPr lang="ro-RO" dirty="0" smtClean="0">
                <a:effectLst/>
              </a:rPr>
              <a:t>Cheia de criptare este necesar să fie actualizate înainte de a expira.</a:t>
            </a:r>
            <a:endParaRPr lang="en-US" dirty="0"/>
          </a:p>
        </p:txBody>
      </p:sp>
    </p:spTree>
    <p:extLst>
      <p:ext uri="{BB962C8B-B14F-4D97-AF65-F5344CB8AC3E}">
        <p14:creationId xmlns:p14="http://schemas.microsoft.com/office/powerpoint/2010/main" val="286992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720840"/>
            <a:ext cx="4572000" cy="3693319"/>
          </a:xfrm>
          <a:prstGeom prst="rect">
            <a:avLst/>
          </a:prstGeom>
        </p:spPr>
        <p:txBody>
          <a:bodyPr>
            <a:spAutoFit/>
          </a:bodyPr>
          <a:lstStyle/>
          <a:p>
            <a:r>
              <a:rPr lang="en-US" b="1" dirty="0" err="1" smtClean="0"/>
              <a:t>Bluejacking</a:t>
            </a:r>
            <a:endParaRPr lang="en-US" b="1" dirty="0" smtClean="0"/>
          </a:p>
          <a:p>
            <a:r>
              <a:rPr lang="ro-RO" dirty="0" smtClean="0">
                <a:effectLst/>
              </a:rPr>
              <a:t>Articol principal: Bluejacking</a:t>
            </a:r>
            <a:br>
              <a:rPr lang="ro-RO" dirty="0" smtClean="0">
                <a:effectLst/>
              </a:rPr>
            </a:br>
            <a:r>
              <a:rPr lang="ro-RO" dirty="0" smtClean="0">
                <a:effectLst/>
              </a:rPr>
              <a:t>Bluejacking este trimiterea fie o imagine sau un mesaj de la un utilizator la un utilizator neavizat prin intermediul tehnologiei fără fir Bluetooth. Aplicaţii comune includ mesaje scurte (de exemplu, "Ai fost doar bluejacked!").  Bluejacking nu implică eliminarea sau modificarea oricăror date de la dispozitiv. Bluejacking poate implica, de asemenea, luarea de control al unui mobil fără fir şi telefonând la o linie cu tarif special, deţinută de bluejacker.</a:t>
            </a:r>
            <a:endParaRPr lang="en-US" dirty="0"/>
          </a:p>
        </p:txBody>
      </p:sp>
    </p:spTree>
    <p:extLst>
      <p:ext uri="{BB962C8B-B14F-4D97-AF65-F5344CB8AC3E}">
        <p14:creationId xmlns:p14="http://schemas.microsoft.com/office/powerpoint/2010/main" val="1347050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443841"/>
            <a:ext cx="4572000" cy="4247317"/>
          </a:xfrm>
          <a:prstGeom prst="rect">
            <a:avLst/>
          </a:prstGeom>
          <a:noFill/>
        </p:spPr>
        <p:txBody>
          <a:bodyPr>
            <a:spAutoFit/>
          </a:bodyPr>
          <a:lstStyle/>
          <a:p>
            <a:r>
              <a:rPr lang="ro-RO" dirty="0" smtClean="0">
                <a:effectLst/>
              </a:rPr>
              <a:t>BlueCove este o bibliotecă de Java pentru Bluetooth (JSR-82 punere în aplicare), care în prezent interfeţe cu Mac OS X, WIDCOMM, BlueSoleil Bluetooth şi stiva Microsoft incluse în Windows XP SP2 sau Windows Vista şi WIDCOMM Bluetooth şi Microsoft stivă pe Windows Mobile.</a:t>
            </a:r>
            <a:br>
              <a:rPr lang="ro-RO" dirty="0" smtClean="0">
                <a:effectLst/>
              </a:rPr>
            </a:br>
            <a:r>
              <a:rPr lang="ro-RO" dirty="0" smtClean="0">
                <a:effectLst/>
              </a:rPr>
              <a:t>BlueCove-GPL este modul suplimentar GPL autorizate pentru a sprijini runtime BlueCove pe Linux BlueZ.</a:t>
            </a:r>
            <a:br>
              <a:rPr lang="ro-RO" dirty="0" smtClean="0">
                <a:effectLst/>
              </a:rPr>
            </a:br>
            <a:r>
              <a:rPr lang="ro-RO" dirty="0" smtClean="0">
                <a:effectLst/>
              </a:rPr>
              <a:t>BlueCove JSR-82 modul Emulator este modul suplimentar pentru BlueCove pentru a simula stivă Bluetooth.</a:t>
            </a:r>
            <a:br>
              <a:rPr lang="ro-RO" dirty="0" smtClean="0">
                <a:effectLst/>
              </a:rPr>
            </a:br>
            <a:r>
              <a:rPr lang="ro-RO" dirty="0" smtClean="0">
                <a:effectLst/>
              </a:rPr>
              <a:t>BlueCove pot fi utilizate în Java Standard Edition (J2SE) 1.1 sau mai nou.</a:t>
            </a:r>
            <a:endParaRPr lang="en-US" dirty="0">
              <a:effectLst/>
            </a:endParaRPr>
          </a:p>
        </p:txBody>
      </p:sp>
    </p:spTree>
    <p:extLst>
      <p:ext uri="{BB962C8B-B14F-4D97-AF65-F5344CB8AC3E}">
        <p14:creationId xmlns:p14="http://schemas.microsoft.com/office/powerpoint/2010/main" val="2548116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274838"/>
            <a:ext cx="4572000" cy="2862322"/>
          </a:xfrm>
          <a:prstGeom prst="rect">
            <a:avLst/>
          </a:prstGeom>
        </p:spPr>
        <p:txBody>
          <a:bodyPr>
            <a:spAutoFit/>
          </a:bodyPr>
          <a:lstStyle/>
          <a:p>
            <a:r>
              <a:rPr lang="ro-RO" dirty="0" smtClean="0">
                <a:effectLst/>
              </a:rPr>
              <a:t>BlueCove prevede JSR-82 interfata Java pentru următoarele Profiluri Bluetooth:</a:t>
            </a:r>
            <a:br>
              <a:rPr lang="ro-RO" dirty="0" smtClean="0">
                <a:effectLst/>
              </a:rPr>
            </a:br>
            <a:r>
              <a:rPr lang="ro-RO" dirty="0" smtClean="0">
                <a:effectLst/>
              </a:rPr>
              <a:t>SDAP - Application Service Profil Discovery</a:t>
            </a:r>
            <a:br>
              <a:rPr lang="ro-RO" dirty="0" smtClean="0">
                <a:effectLst/>
              </a:rPr>
            </a:br>
            <a:r>
              <a:rPr lang="ro-RO" dirty="0" smtClean="0">
                <a:effectLst/>
              </a:rPr>
              <a:t>RFCOMM - Serial protocol de emulare Televiziune prin cablu</a:t>
            </a:r>
            <a:br>
              <a:rPr lang="ro-RO" dirty="0" smtClean="0">
                <a:effectLst/>
              </a:rPr>
            </a:br>
            <a:r>
              <a:rPr lang="ro-RO" dirty="0" smtClean="0">
                <a:effectLst/>
              </a:rPr>
              <a:t>L2CAP - Logical Link Control şi a Protocolului de adaptare a</a:t>
            </a:r>
            <a:br>
              <a:rPr lang="ro-RO" dirty="0" smtClean="0">
                <a:effectLst/>
              </a:rPr>
            </a:br>
            <a:r>
              <a:rPr lang="ro-RO" dirty="0" smtClean="0">
                <a:effectLst/>
              </a:rPr>
              <a:t>OBEX - Generic Object Exchange Profil (GOEP) mai multe date privind partea de sus a RFCOMM şi TCP</a:t>
            </a:r>
            <a:endParaRPr lang="en-US" dirty="0"/>
          </a:p>
        </p:txBody>
      </p:sp>
    </p:spTree>
    <p:extLst>
      <p:ext uri="{BB962C8B-B14F-4D97-AF65-F5344CB8AC3E}">
        <p14:creationId xmlns:p14="http://schemas.microsoft.com/office/powerpoint/2010/main" val="1491092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14325"/>
            <a:ext cx="5486400"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43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443841"/>
            <a:ext cx="4572000" cy="3970318"/>
          </a:xfrm>
          <a:prstGeom prst="rect">
            <a:avLst/>
          </a:prstGeom>
        </p:spPr>
        <p:txBody>
          <a:bodyPr>
            <a:spAutoFit/>
          </a:bodyPr>
          <a:lstStyle/>
          <a:p>
            <a:r>
              <a:rPr lang="vi-VN" b="1" dirty="0" smtClean="0"/>
              <a:t>Android</a:t>
            </a:r>
            <a:r>
              <a:rPr lang="vi-VN" dirty="0" smtClean="0"/>
              <a:t> este o </a:t>
            </a:r>
            <a:r>
              <a:rPr lang="vi-VN" dirty="0">
                <a:hlinkClick r:id="rId2" tooltip="Platformă (de calcul) — pagină inexistentă"/>
              </a:rPr>
              <a:t>platformă software</a:t>
            </a:r>
            <a:r>
              <a:rPr lang="vi-VN" dirty="0" smtClean="0"/>
              <a:t> și un </a:t>
            </a:r>
            <a:r>
              <a:rPr lang="vi-VN" dirty="0" smtClean="0">
                <a:hlinkClick r:id="rId3" tooltip="Sistem de operare"/>
              </a:rPr>
              <a:t>sistem de operare</a:t>
            </a:r>
            <a:r>
              <a:rPr lang="vi-VN" dirty="0" smtClean="0"/>
              <a:t> pentru </a:t>
            </a:r>
            <a:r>
              <a:rPr lang="vi-VN" dirty="0" smtClean="0">
                <a:hlinkClick r:id="rId4" tooltip="Telefon mobil"/>
              </a:rPr>
              <a:t>dispozitive și telefoane mobile</a:t>
            </a:r>
            <a:r>
              <a:rPr lang="vi-VN" dirty="0" smtClean="0"/>
              <a:t> bazată pe </a:t>
            </a:r>
            <a:r>
              <a:rPr lang="vi-VN" dirty="0" smtClean="0">
                <a:hlinkClick r:id="rId5" tooltip="Nucleul Linux"/>
              </a:rPr>
              <a:t>nucleul Linux</a:t>
            </a:r>
            <a:r>
              <a:rPr lang="vi-VN" dirty="0" smtClean="0"/>
              <a:t>, dezvoltată inițial de compania </a:t>
            </a:r>
            <a:r>
              <a:rPr lang="vi-VN" dirty="0" smtClean="0">
                <a:hlinkClick r:id="rId6" tooltip="Google"/>
              </a:rPr>
              <a:t>Google</a:t>
            </a:r>
            <a:r>
              <a:rPr lang="vi-VN" dirty="0" smtClean="0"/>
              <a:t>, iar mai târziu de consorțiul comercial </a:t>
            </a:r>
            <a:r>
              <a:rPr lang="vi-VN" dirty="0">
                <a:hlinkClick r:id="rId7" tooltip="Open Handset Alliance — pagină inexistentă"/>
              </a:rPr>
              <a:t>Open Handset Alliance</a:t>
            </a:r>
            <a:r>
              <a:rPr lang="vi-VN" dirty="0" smtClean="0"/>
              <a:t>.</a:t>
            </a:r>
            <a:r>
              <a:rPr lang="vi-VN" baseline="30000" dirty="0" smtClean="0">
                <a:hlinkClick r:id="rId8"/>
              </a:rPr>
              <a:t>[2]</a:t>
            </a:r>
            <a:r>
              <a:rPr lang="vi-VN" dirty="0" smtClean="0"/>
              <a:t> Android permite dezvoltatorilor să scrie </a:t>
            </a:r>
            <a:r>
              <a:rPr lang="vi-VN" dirty="0">
                <a:hlinkClick r:id="rId9" tooltip="Cod gestionat — pagină inexistentă"/>
              </a:rPr>
              <a:t>cod gestionat</a:t>
            </a:r>
            <a:r>
              <a:rPr lang="vi-VN" dirty="0" smtClean="0"/>
              <a:t> în </a:t>
            </a:r>
            <a:r>
              <a:rPr lang="vi-VN" dirty="0" smtClean="0">
                <a:hlinkClick r:id="rId10" tooltip="Java (limbaj de programare)"/>
              </a:rPr>
              <a:t>limbajul Java</a:t>
            </a:r>
            <a:r>
              <a:rPr lang="vi-VN" dirty="0" smtClean="0"/>
              <a:t>, controlând dispozitivul prin intermediul bibliotecilor Java dezvoltate de Google.</a:t>
            </a:r>
            <a:r>
              <a:rPr lang="vi-VN" baseline="30000" dirty="0" smtClean="0">
                <a:hlinkClick r:id="rId11"/>
              </a:rPr>
              <a:t>[3]</a:t>
            </a:r>
            <a:r>
              <a:rPr lang="vi-VN" dirty="0" smtClean="0"/>
              <a:t> Aplicațiile scrise în </a:t>
            </a:r>
            <a:r>
              <a:rPr lang="vi-VN" dirty="0" smtClean="0">
                <a:hlinkClick r:id="rId12" tooltip="C (limbaj de programare)"/>
              </a:rPr>
              <a:t>C</a:t>
            </a:r>
            <a:r>
              <a:rPr lang="vi-VN" dirty="0" smtClean="0"/>
              <a:t> și în alte limbaje pot fi compilate în </a:t>
            </a:r>
            <a:r>
              <a:rPr lang="vi-VN" dirty="0">
                <a:hlinkClick r:id="rId13" tooltip="Cod mașină — pagină inexistentă"/>
              </a:rPr>
              <a:t>cod mașină</a:t>
            </a:r>
            <a:r>
              <a:rPr lang="vi-VN" dirty="0" smtClean="0"/>
              <a:t> </a:t>
            </a:r>
            <a:r>
              <a:rPr lang="vi-VN" dirty="0">
                <a:hlinkClick r:id="rId14" tooltip="ARM — pagină inexistentă"/>
              </a:rPr>
              <a:t>ARM</a:t>
            </a:r>
            <a:r>
              <a:rPr lang="vi-VN" dirty="0" smtClean="0"/>
              <a:t> și executate, dar acest model de dezvoltare nu este sprijinit oficial de către Google.</a:t>
            </a:r>
            <a:r>
              <a:rPr lang="vi-VN" baseline="30000" dirty="0" smtClean="0">
                <a:hlinkClick r:id="rId15"/>
              </a:rPr>
              <a:t>[</a:t>
            </a:r>
            <a:endParaRPr lang="en-US" dirty="0"/>
          </a:p>
        </p:txBody>
      </p:sp>
    </p:spTree>
    <p:extLst>
      <p:ext uri="{BB962C8B-B14F-4D97-AF65-F5344CB8AC3E}">
        <p14:creationId xmlns:p14="http://schemas.microsoft.com/office/powerpoint/2010/main" val="360356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690336"/>
            <a:ext cx="4572000" cy="1477328"/>
          </a:xfrm>
          <a:prstGeom prst="rect">
            <a:avLst/>
          </a:prstGeom>
        </p:spPr>
        <p:txBody>
          <a:bodyPr>
            <a:spAutoFit/>
          </a:bodyPr>
          <a:lstStyle/>
          <a:p>
            <a:r>
              <a:rPr lang="ro-RO" dirty="0" smtClean="0">
                <a:effectLst/>
              </a:rPr>
              <a:t>Un identificator unic universal (UUID) este un standard de identificare utilizate în construcţii de software, standardizate de către Fundaţia pentru Software Open (FSD), ca parte a Mediului calcul distribuit (DCE).</a:t>
            </a:r>
            <a:endParaRPr lang="en-US" dirty="0"/>
          </a:p>
        </p:txBody>
      </p:sp>
    </p:spTree>
    <p:extLst>
      <p:ext uri="{BB962C8B-B14F-4D97-AF65-F5344CB8AC3E}">
        <p14:creationId xmlns:p14="http://schemas.microsoft.com/office/powerpoint/2010/main" val="26472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9143" y="530662"/>
            <a:ext cx="7924800" cy="2585323"/>
          </a:xfrm>
          <a:prstGeom prst="rect">
            <a:avLst/>
          </a:prstGeom>
          <a:noFill/>
        </p:spPr>
        <p:txBody>
          <a:bodyPr wrap="square" rtlCol="0">
            <a:spAutoFit/>
          </a:bodyPr>
          <a:lstStyle/>
          <a:p>
            <a:r>
              <a:rPr lang="en-US" dirty="0" smtClean="0"/>
              <a:t>Bluetooth </a:t>
            </a:r>
            <a:r>
              <a:rPr lang="en-US" dirty="0" err="1" smtClean="0"/>
              <a:t>este</a:t>
            </a:r>
            <a:r>
              <a:rPr lang="en-US" dirty="0" smtClean="0"/>
              <a:t> o </a:t>
            </a:r>
            <a:r>
              <a:rPr lang="en-US" dirty="0" err="1" smtClean="0"/>
              <a:t>tehnologie</a:t>
            </a:r>
            <a:r>
              <a:rPr lang="en-US" dirty="0" smtClean="0"/>
              <a:t> open wireless </a:t>
            </a:r>
            <a:r>
              <a:rPr lang="en-US" dirty="0" err="1" smtClean="0"/>
              <a:t>utilizata</a:t>
            </a:r>
            <a:r>
              <a:rPr lang="en-US" dirty="0" smtClean="0"/>
              <a:t> </a:t>
            </a:r>
            <a:r>
              <a:rPr lang="en-US" dirty="0" err="1" smtClean="0"/>
              <a:t>pentru</a:t>
            </a:r>
            <a:r>
              <a:rPr lang="en-US" dirty="0" smtClean="0"/>
              <a:t> </a:t>
            </a:r>
            <a:r>
              <a:rPr lang="en-US" dirty="0" err="1" smtClean="0"/>
              <a:t>schimbul</a:t>
            </a:r>
            <a:r>
              <a:rPr lang="en-US" dirty="0" smtClean="0"/>
              <a:t> de date la o </a:t>
            </a:r>
            <a:r>
              <a:rPr lang="en-US" dirty="0" err="1" smtClean="0"/>
              <a:t>distanta</a:t>
            </a:r>
            <a:r>
              <a:rPr lang="en-US" dirty="0" smtClean="0"/>
              <a:t> </a:t>
            </a:r>
            <a:r>
              <a:rPr lang="en-US" dirty="0" err="1" smtClean="0"/>
              <a:t>scurta</a:t>
            </a:r>
            <a:r>
              <a:rPr lang="en-US" dirty="0" smtClean="0"/>
              <a:t>.</a:t>
            </a:r>
          </a:p>
          <a:p>
            <a:r>
              <a:rPr lang="en-US" dirty="0" err="1" smtClean="0"/>
              <a:t>Tehnologia</a:t>
            </a:r>
            <a:r>
              <a:rPr lang="en-US" dirty="0" smtClean="0"/>
              <a:t> Bluetooth </a:t>
            </a:r>
            <a:r>
              <a:rPr lang="en-US" dirty="0" err="1" smtClean="0"/>
              <a:t>foloseste</a:t>
            </a:r>
            <a:r>
              <a:rPr lang="en-US" dirty="0" smtClean="0"/>
              <a:t> </a:t>
            </a:r>
            <a:r>
              <a:rPr lang="en-US" dirty="0" err="1" smtClean="0"/>
              <a:t>transmisii</a:t>
            </a:r>
            <a:r>
              <a:rPr lang="en-US" dirty="0" smtClean="0"/>
              <a:t> de </a:t>
            </a:r>
            <a:r>
              <a:rPr lang="en-US" dirty="0" err="1" smtClean="0"/>
              <a:t>unde</a:t>
            </a:r>
            <a:r>
              <a:rPr lang="en-US" dirty="0" smtClean="0"/>
              <a:t> radio in </a:t>
            </a:r>
            <a:r>
              <a:rPr lang="en-US" dirty="0" err="1" smtClean="0"/>
              <a:t>banda</a:t>
            </a:r>
            <a:r>
              <a:rPr lang="en-US" dirty="0" smtClean="0"/>
              <a:t> ISM de la 2400-2480 MHZ.</a:t>
            </a:r>
          </a:p>
          <a:p>
            <a:r>
              <a:rPr lang="en-US" dirty="0" smtClean="0"/>
              <a:t>A </a:t>
            </a:r>
            <a:r>
              <a:rPr lang="en-US" dirty="0" err="1" smtClean="0"/>
              <a:t>fost</a:t>
            </a:r>
            <a:r>
              <a:rPr lang="en-US" dirty="0" smtClean="0"/>
              <a:t> </a:t>
            </a:r>
            <a:r>
              <a:rPr lang="en-US" dirty="0" err="1" smtClean="0"/>
              <a:t>creata</a:t>
            </a:r>
            <a:r>
              <a:rPr lang="en-US" dirty="0" smtClean="0"/>
              <a:t> de Ericsson in 1994 </a:t>
            </a:r>
            <a:r>
              <a:rPr lang="en-US" dirty="0" err="1" smtClean="0"/>
              <a:t>si</a:t>
            </a:r>
            <a:r>
              <a:rPr lang="en-US" dirty="0" smtClean="0"/>
              <a:t> a </a:t>
            </a:r>
            <a:r>
              <a:rPr lang="en-US" dirty="0" err="1" smtClean="0"/>
              <a:t>fost</a:t>
            </a:r>
            <a:r>
              <a:rPr lang="en-US" dirty="0" smtClean="0"/>
              <a:t> initial </a:t>
            </a:r>
            <a:r>
              <a:rPr lang="en-US" dirty="0" err="1" smtClean="0"/>
              <a:t>conceputa</a:t>
            </a:r>
            <a:r>
              <a:rPr lang="en-US" dirty="0" smtClean="0"/>
              <a:t> </a:t>
            </a:r>
            <a:r>
              <a:rPr lang="en-US" dirty="0" err="1" smtClean="0"/>
              <a:t>ca</a:t>
            </a:r>
            <a:r>
              <a:rPr lang="en-US" dirty="0" smtClean="0"/>
              <a:t> o </a:t>
            </a:r>
            <a:r>
              <a:rPr lang="en-US" dirty="0" err="1" smtClean="0"/>
              <a:t>alternativa</a:t>
            </a:r>
            <a:r>
              <a:rPr lang="en-US" dirty="0" smtClean="0"/>
              <a:t> wireless la </a:t>
            </a:r>
            <a:r>
              <a:rPr lang="en-US" dirty="0" err="1" smtClean="0"/>
              <a:t>cablurile</a:t>
            </a:r>
            <a:r>
              <a:rPr lang="en-US" dirty="0" smtClean="0"/>
              <a:t> de date de tip RS-232.</a:t>
            </a:r>
          </a:p>
          <a:p>
            <a:r>
              <a:rPr lang="en-US" dirty="0" err="1" smtClean="0"/>
              <a:t>Putea</a:t>
            </a:r>
            <a:r>
              <a:rPr lang="en-US" dirty="0" smtClean="0"/>
              <a:t> </a:t>
            </a:r>
            <a:r>
              <a:rPr lang="en-US" dirty="0" err="1" smtClean="0"/>
              <a:t>conecta</a:t>
            </a:r>
            <a:r>
              <a:rPr lang="en-US" dirty="0" smtClean="0"/>
              <a:t> </a:t>
            </a:r>
            <a:r>
              <a:rPr lang="en-US" dirty="0" err="1" smtClean="0"/>
              <a:t>mai</a:t>
            </a:r>
            <a:r>
              <a:rPr lang="en-US" dirty="0" smtClean="0"/>
              <a:t> </a:t>
            </a:r>
            <a:r>
              <a:rPr lang="en-US" dirty="0" err="1" smtClean="0"/>
              <a:t>multe</a:t>
            </a:r>
            <a:r>
              <a:rPr lang="en-US" dirty="0" smtClean="0"/>
              <a:t> </a:t>
            </a:r>
            <a:r>
              <a:rPr lang="en-US" dirty="0" err="1" smtClean="0"/>
              <a:t>deviceuri</a:t>
            </a:r>
            <a:r>
              <a:rPr lang="en-US" dirty="0" smtClean="0"/>
              <a:t> </a:t>
            </a:r>
            <a:r>
              <a:rPr lang="en-US" dirty="0" err="1" smtClean="0"/>
              <a:t>odata</a:t>
            </a:r>
            <a:r>
              <a:rPr lang="en-US" dirty="0" smtClean="0"/>
              <a:t> </a:t>
            </a:r>
            <a:r>
              <a:rPr lang="en-US" dirty="0" err="1" smtClean="0"/>
              <a:t>trecand</a:t>
            </a:r>
            <a:r>
              <a:rPr lang="en-US" dirty="0" smtClean="0"/>
              <a:t> </a:t>
            </a:r>
            <a:r>
              <a:rPr lang="en-US" dirty="0" err="1" smtClean="0"/>
              <a:t>peste</a:t>
            </a:r>
            <a:r>
              <a:rPr lang="en-US" dirty="0" smtClean="0"/>
              <a:t> </a:t>
            </a:r>
            <a:r>
              <a:rPr lang="en-US" dirty="0" err="1" smtClean="0"/>
              <a:t>problema</a:t>
            </a:r>
            <a:r>
              <a:rPr lang="en-US" dirty="0" smtClean="0"/>
              <a:t> </a:t>
            </a:r>
            <a:r>
              <a:rPr lang="en-US" dirty="0" err="1" smtClean="0"/>
              <a:t>sincronizarii</a:t>
            </a:r>
            <a:r>
              <a:rPr lang="en-US" dirty="0" smtClean="0"/>
              <a:t>.</a:t>
            </a:r>
          </a:p>
          <a:p>
            <a:endParaRPr lang="en-US" dirty="0"/>
          </a:p>
          <a:p>
            <a:endParaRPr lang="en-US" dirty="0"/>
          </a:p>
        </p:txBody>
      </p:sp>
    </p:spTree>
    <p:extLst>
      <p:ext uri="{BB962C8B-B14F-4D97-AF65-F5344CB8AC3E}">
        <p14:creationId xmlns:p14="http://schemas.microsoft.com/office/powerpoint/2010/main" val="1019986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2100" y="304800"/>
            <a:ext cx="3276600" cy="646331"/>
          </a:xfrm>
          <a:prstGeom prst="rect">
            <a:avLst/>
          </a:prstGeom>
          <a:noFill/>
        </p:spPr>
        <p:txBody>
          <a:bodyPr wrap="square" rtlCol="0">
            <a:spAutoFit/>
          </a:bodyPr>
          <a:lstStyle/>
          <a:p>
            <a:r>
              <a:rPr lang="en-US" dirty="0" err="1" smtClean="0"/>
              <a:t>Algorit</a:t>
            </a:r>
            <a:r>
              <a:rPr lang="en-US" dirty="0" smtClean="0"/>
              <a:t> de </a:t>
            </a:r>
            <a:r>
              <a:rPr lang="en-US" dirty="0" err="1" smtClean="0"/>
              <a:t>realizare</a:t>
            </a:r>
            <a:r>
              <a:rPr lang="en-US" dirty="0" smtClean="0"/>
              <a:t> server</a:t>
            </a:r>
          </a:p>
          <a:p>
            <a:endParaRPr lang="en-US" dirty="0"/>
          </a:p>
        </p:txBody>
      </p:sp>
      <p:sp>
        <p:nvSpPr>
          <p:cNvPr id="3" name="Rectangle 2"/>
          <p:cNvSpPr>
            <a:spLocks noChangeArrowheads="1"/>
          </p:cNvSpPr>
          <p:nvPr/>
        </p:nvSpPr>
        <p:spPr bwMode="auto">
          <a:xfrm>
            <a:off x="0" y="838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primul</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rand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trebuie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setate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toate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datele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necesare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conexiunii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bluetooth</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 y="1100137"/>
            <a:ext cx="5448300" cy="390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Unde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setam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UUID(universally unique identifiers)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reprezinta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un id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unic</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identificare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serviciului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bluetooth</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Valoarea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setata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(1101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sau</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0X1101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16bit)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reprezinta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Portul</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Serial Bluetooth</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Dupa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setarea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datelor</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necesare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cream un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StreamConnectionNotifier</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rolul</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 a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anunta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incercare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conexiune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din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partea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unui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device.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66231"/>
            <a:ext cx="573087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1112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1450" y="1447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momentul</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 care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primim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informatia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un device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doreste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conexiune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acceptam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deschidem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aceasta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conexiune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Dupa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deschiderea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conexiuni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preluam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deviceului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conectat</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unde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putem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obtine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date gen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nume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id etc...</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217"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905000"/>
            <a:ext cx="4743450" cy="266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714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Pentru citirea informatiilor primite de la deviceul conectat deschidem un InputStreamReader pe care il vom citi cu un BufferedReader.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36347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762000"/>
            <a:ext cx="2531334" cy="369332"/>
          </a:xfrm>
          <a:prstGeom prst="rect">
            <a:avLst/>
          </a:prstGeom>
          <a:noFill/>
        </p:spPr>
        <p:txBody>
          <a:bodyPr wrap="none" rtlCol="0">
            <a:spAutoFit/>
          </a:bodyPr>
          <a:lstStyle/>
          <a:p>
            <a:r>
              <a:rPr lang="en-US" dirty="0" err="1" smtClean="0"/>
              <a:t>Algoritm</a:t>
            </a:r>
            <a:r>
              <a:rPr lang="en-US" dirty="0" smtClean="0"/>
              <a:t> client computer</a:t>
            </a:r>
            <a:endParaRPr lang="en-US" dirty="0"/>
          </a:p>
        </p:txBody>
      </p:sp>
      <p:sp>
        <p:nvSpPr>
          <p:cNvPr id="3" name="Rectangle 2"/>
          <p:cNvSpPr>
            <a:spLocks noChangeArrowheads="1"/>
          </p:cNvSpPr>
          <p:nvPr/>
        </p:nvSpPr>
        <p:spPr bwMode="auto">
          <a:xfrm>
            <a:off x="0" y="2514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Clientul implementeaza interfata DiscoveryListener ce se ocupa cu ascultarea starii agentului ce cauta deviceurile vizibile din raza de actiune.</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41" name="Picture 2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2" y="3124200"/>
            <a:ext cx="5324475" cy="11144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52399" y="6139033"/>
            <a:ext cx="89915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Cream un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LocalDevice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pentru</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prelua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datele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deviceului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care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ruleaza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aplicatia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Afisam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numele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adresa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aplicatiei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urma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cream un agent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responsabilitatea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 a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cauta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deviceurile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vizibile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din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raza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actiune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Pornim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agentul</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preluam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lista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deviceuri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47502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819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Dupa finalizarea preluarii listei de deviceuri, in cazul in care nu s-a gasit un device vizibil in raza de actiune afisam mesajul prin care informam acest lucru.</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In cazul gasirii a cel putin un device afisa o lista cu acestea si atribuim pentru fiecare un id.</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1265" name="Picture 2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76600"/>
            <a:ext cx="5734050" cy="8286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441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Cerem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alegerea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unui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device din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lista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il</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extragem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din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vectorul</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deviceuri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46604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057400" y="762000"/>
            <a:ext cx="4486275" cy="3209925"/>
          </a:xfrm>
          <a:prstGeom prst="rect">
            <a:avLst/>
          </a:prstGeom>
        </p:spPr>
      </p:pic>
      <p:sp>
        <p:nvSpPr>
          <p:cNvPr id="3" name="Rectangle 2"/>
          <p:cNvSpPr/>
          <p:nvPr/>
        </p:nvSpPr>
        <p:spPr>
          <a:xfrm>
            <a:off x="1946275" y="4114800"/>
            <a:ext cx="4572000" cy="2585323"/>
          </a:xfrm>
          <a:prstGeom prst="rect">
            <a:avLst/>
          </a:prstGeom>
        </p:spPr>
        <p:txBody>
          <a:bodyPr>
            <a:spAutoFit/>
          </a:bodyPr>
          <a:lstStyle/>
          <a:p>
            <a:r>
              <a:rPr lang="en-US" dirty="0" err="1"/>
              <a:t>Setam</a:t>
            </a:r>
            <a:r>
              <a:rPr lang="en-US" dirty="0"/>
              <a:t> </a:t>
            </a:r>
            <a:r>
              <a:rPr lang="en-US" dirty="0" err="1"/>
              <a:t>idul</a:t>
            </a:r>
            <a:r>
              <a:rPr lang="en-US" dirty="0"/>
              <a:t> </a:t>
            </a:r>
            <a:r>
              <a:rPr lang="en-US" dirty="0" err="1"/>
              <a:t>unic</a:t>
            </a:r>
            <a:r>
              <a:rPr lang="en-US" dirty="0"/>
              <a:t> de </a:t>
            </a:r>
            <a:r>
              <a:rPr lang="en-US" dirty="0" err="1"/>
              <a:t>identificare</a:t>
            </a:r>
            <a:r>
              <a:rPr lang="en-US" dirty="0"/>
              <a:t> </a:t>
            </a:r>
            <a:r>
              <a:rPr lang="en-US" dirty="0" err="1"/>
              <a:t>dupa</a:t>
            </a:r>
            <a:r>
              <a:rPr lang="en-US" dirty="0"/>
              <a:t> care </a:t>
            </a:r>
            <a:r>
              <a:rPr lang="en-US" dirty="0" err="1"/>
              <a:t>cautam</a:t>
            </a:r>
            <a:r>
              <a:rPr lang="en-US" dirty="0"/>
              <a:t> </a:t>
            </a:r>
            <a:r>
              <a:rPr lang="en-US" dirty="0" err="1"/>
              <a:t>serviciul</a:t>
            </a:r>
            <a:r>
              <a:rPr lang="en-US" dirty="0"/>
              <a:t> server </a:t>
            </a:r>
            <a:r>
              <a:rPr lang="en-US" dirty="0" err="1"/>
              <a:t>pe</a:t>
            </a:r>
            <a:r>
              <a:rPr lang="en-US" dirty="0"/>
              <a:t> </a:t>
            </a:r>
            <a:r>
              <a:rPr lang="en-US" dirty="0" err="1"/>
              <a:t>deviceul</a:t>
            </a:r>
            <a:r>
              <a:rPr lang="en-US" dirty="0"/>
              <a:t> </a:t>
            </a:r>
            <a:r>
              <a:rPr lang="en-US" dirty="0" err="1"/>
              <a:t>selectat</a:t>
            </a:r>
            <a:r>
              <a:rPr lang="en-US" dirty="0"/>
              <a:t>.</a:t>
            </a:r>
          </a:p>
          <a:p>
            <a:r>
              <a:rPr lang="en-US" dirty="0"/>
              <a:t>In </a:t>
            </a:r>
            <a:r>
              <a:rPr lang="en-US" dirty="0" err="1"/>
              <a:t>cazul</a:t>
            </a:r>
            <a:r>
              <a:rPr lang="en-US" dirty="0"/>
              <a:t> in care nu </a:t>
            </a:r>
            <a:r>
              <a:rPr lang="en-US" dirty="0" err="1"/>
              <a:t>exista</a:t>
            </a:r>
            <a:r>
              <a:rPr lang="en-US" dirty="0"/>
              <a:t> un </a:t>
            </a:r>
            <a:r>
              <a:rPr lang="en-US" dirty="0" err="1"/>
              <a:t>serviciul</a:t>
            </a:r>
            <a:r>
              <a:rPr lang="en-US" dirty="0"/>
              <a:t> </a:t>
            </a:r>
            <a:r>
              <a:rPr lang="en-US" dirty="0" err="1"/>
              <a:t>ce</a:t>
            </a:r>
            <a:r>
              <a:rPr lang="en-US" dirty="0"/>
              <a:t> are </a:t>
            </a:r>
            <a:r>
              <a:rPr lang="en-US" dirty="0" err="1"/>
              <a:t>Portul</a:t>
            </a:r>
            <a:r>
              <a:rPr lang="en-US" dirty="0"/>
              <a:t> Serial 1101 </a:t>
            </a:r>
            <a:r>
              <a:rPr lang="en-US" dirty="0" err="1"/>
              <a:t>deschis</a:t>
            </a:r>
            <a:r>
              <a:rPr lang="en-US" dirty="0"/>
              <a:t> </a:t>
            </a:r>
            <a:r>
              <a:rPr lang="en-US" dirty="0" err="1"/>
              <a:t>consideram</a:t>
            </a:r>
            <a:r>
              <a:rPr lang="en-US" dirty="0"/>
              <a:t> </a:t>
            </a:r>
            <a:r>
              <a:rPr lang="en-US" dirty="0" err="1"/>
              <a:t>ca</a:t>
            </a:r>
            <a:r>
              <a:rPr lang="en-US" dirty="0"/>
              <a:t> </a:t>
            </a:r>
            <a:r>
              <a:rPr lang="en-US" dirty="0" err="1"/>
              <a:t>acel</a:t>
            </a:r>
            <a:r>
              <a:rPr lang="en-US" dirty="0"/>
              <a:t> device nu </a:t>
            </a:r>
            <a:r>
              <a:rPr lang="en-US" dirty="0" err="1"/>
              <a:t>suporta</a:t>
            </a:r>
            <a:r>
              <a:rPr lang="en-US" dirty="0"/>
              <a:t> </a:t>
            </a:r>
            <a:r>
              <a:rPr lang="en-US" dirty="0" err="1"/>
              <a:t>serviciul</a:t>
            </a:r>
            <a:r>
              <a:rPr lang="en-US" dirty="0"/>
              <a:t> </a:t>
            </a:r>
            <a:r>
              <a:rPr lang="en-US" dirty="0" err="1"/>
              <a:t>necesar</a:t>
            </a:r>
            <a:r>
              <a:rPr lang="en-US" dirty="0"/>
              <a:t>. </a:t>
            </a:r>
            <a:r>
              <a:rPr lang="en-US" dirty="0" err="1"/>
              <a:t>Drept</a:t>
            </a:r>
            <a:r>
              <a:rPr lang="en-US" dirty="0"/>
              <a:t> </a:t>
            </a:r>
            <a:r>
              <a:rPr lang="en-US" dirty="0" err="1"/>
              <a:t>urmare</a:t>
            </a:r>
            <a:r>
              <a:rPr lang="en-US" dirty="0"/>
              <a:t> </a:t>
            </a:r>
            <a:r>
              <a:rPr lang="en-US" dirty="0" err="1"/>
              <a:t>inchidem</a:t>
            </a:r>
            <a:r>
              <a:rPr lang="en-US" dirty="0"/>
              <a:t> </a:t>
            </a:r>
            <a:r>
              <a:rPr lang="en-US" dirty="0" err="1"/>
              <a:t>conexiunea</a:t>
            </a:r>
            <a:r>
              <a:rPr lang="en-US" dirty="0"/>
              <a:t>.</a:t>
            </a:r>
          </a:p>
          <a:p>
            <a:r>
              <a:rPr lang="en-US" dirty="0" err="1"/>
              <a:t>Daca</a:t>
            </a:r>
            <a:r>
              <a:rPr lang="en-US" dirty="0"/>
              <a:t> </a:t>
            </a:r>
            <a:r>
              <a:rPr lang="en-US" dirty="0" err="1"/>
              <a:t>deviceul</a:t>
            </a:r>
            <a:r>
              <a:rPr lang="en-US" dirty="0"/>
              <a:t> </a:t>
            </a:r>
            <a:r>
              <a:rPr lang="en-US" dirty="0" err="1"/>
              <a:t>selectat</a:t>
            </a:r>
            <a:r>
              <a:rPr lang="en-US" dirty="0"/>
              <a:t> </a:t>
            </a:r>
            <a:r>
              <a:rPr lang="en-US" dirty="0" err="1"/>
              <a:t>contine</a:t>
            </a:r>
            <a:r>
              <a:rPr lang="en-US" dirty="0"/>
              <a:t> </a:t>
            </a:r>
            <a:r>
              <a:rPr lang="en-US" dirty="0" err="1"/>
              <a:t>serviciul</a:t>
            </a:r>
            <a:r>
              <a:rPr lang="en-US" dirty="0"/>
              <a:t> </a:t>
            </a:r>
            <a:r>
              <a:rPr lang="en-US" dirty="0" err="1"/>
              <a:t>necesar</a:t>
            </a:r>
            <a:r>
              <a:rPr lang="en-US" dirty="0"/>
              <a:t> </a:t>
            </a:r>
            <a:r>
              <a:rPr lang="en-US" dirty="0" err="1"/>
              <a:t>deschidem</a:t>
            </a:r>
            <a:r>
              <a:rPr lang="en-US" dirty="0"/>
              <a:t> </a:t>
            </a:r>
            <a:r>
              <a:rPr lang="en-US" dirty="0" err="1"/>
              <a:t>streamul</a:t>
            </a:r>
            <a:r>
              <a:rPr lang="en-US" dirty="0"/>
              <a:t> </a:t>
            </a:r>
            <a:r>
              <a:rPr lang="en-US" dirty="0" err="1"/>
              <a:t>conexiunea</a:t>
            </a:r>
            <a:r>
              <a:rPr lang="en-US" dirty="0"/>
              <a:t> cu </a:t>
            </a:r>
            <a:r>
              <a:rPr lang="en-US" dirty="0" err="1"/>
              <a:t>devieceul</a:t>
            </a:r>
            <a:r>
              <a:rPr lang="en-US" dirty="0"/>
              <a:t>:</a:t>
            </a:r>
          </a:p>
        </p:txBody>
      </p:sp>
    </p:spTree>
    <p:extLst>
      <p:ext uri="{BB962C8B-B14F-4D97-AF65-F5344CB8AC3E}">
        <p14:creationId xmlns:p14="http://schemas.microsoft.com/office/powerpoint/2010/main" val="155261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705927" y="1436687"/>
            <a:ext cx="5732145" cy="3984625"/>
          </a:xfrm>
          <a:prstGeom prst="rect">
            <a:avLst/>
          </a:prstGeom>
        </p:spPr>
      </p:pic>
      <p:sp>
        <p:nvSpPr>
          <p:cNvPr id="3" name="Rectangle 2"/>
          <p:cNvSpPr/>
          <p:nvPr/>
        </p:nvSpPr>
        <p:spPr>
          <a:xfrm>
            <a:off x="2057400" y="5090111"/>
            <a:ext cx="4572000" cy="1754326"/>
          </a:xfrm>
          <a:prstGeom prst="rect">
            <a:avLst/>
          </a:prstGeom>
        </p:spPr>
        <p:txBody>
          <a:bodyPr>
            <a:spAutoFit/>
          </a:bodyPr>
          <a:lstStyle/>
          <a:p>
            <a:r>
              <a:rPr lang="en-US" dirty="0" err="1"/>
              <a:t>Dupa</a:t>
            </a:r>
            <a:r>
              <a:rPr lang="en-US" dirty="0"/>
              <a:t> </a:t>
            </a:r>
            <a:r>
              <a:rPr lang="en-US" dirty="0" err="1"/>
              <a:t>deschiderea</a:t>
            </a:r>
            <a:r>
              <a:rPr lang="en-US" dirty="0"/>
              <a:t> </a:t>
            </a:r>
            <a:r>
              <a:rPr lang="en-US" dirty="0" err="1"/>
              <a:t>streamului</a:t>
            </a:r>
            <a:r>
              <a:rPr lang="en-US" dirty="0"/>
              <a:t> de </a:t>
            </a:r>
            <a:r>
              <a:rPr lang="en-US" dirty="0" err="1"/>
              <a:t>conexiune</a:t>
            </a:r>
            <a:r>
              <a:rPr lang="en-US" dirty="0"/>
              <a:t> </a:t>
            </a:r>
            <a:r>
              <a:rPr lang="en-US" dirty="0" err="1"/>
              <a:t>deschidem</a:t>
            </a:r>
            <a:r>
              <a:rPr lang="en-US" dirty="0"/>
              <a:t> un </a:t>
            </a:r>
            <a:r>
              <a:rPr lang="en-US" dirty="0" err="1"/>
              <a:t>OutputStream</a:t>
            </a:r>
            <a:r>
              <a:rPr lang="en-US" dirty="0"/>
              <a:t> </a:t>
            </a:r>
            <a:r>
              <a:rPr lang="en-US" dirty="0" err="1"/>
              <a:t>prin</a:t>
            </a:r>
            <a:r>
              <a:rPr lang="en-US" dirty="0"/>
              <a:t> </a:t>
            </a:r>
            <a:r>
              <a:rPr lang="en-US" dirty="0" err="1"/>
              <a:t>intermediul</a:t>
            </a:r>
            <a:r>
              <a:rPr lang="en-US" dirty="0"/>
              <a:t> </a:t>
            </a:r>
            <a:r>
              <a:rPr lang="en-US" dirty="0" err="1"/>
              <a:t>caruia</a:t>
            </a:r>
            <a:r>
              <a:rPr lang="en-US" dirty="0"/>
              <a:t> </a:t>
            </a:r>
            <a:r>
              <a:rPr lang="en-US" dirty="0" err="1"/>
              <a:t>vom</a:t>
            </a:r>
            <a:r>
              <a:rPr lang="en-US" dirty="0"/>
              <a:t> </a:t>
            </a:r>
            <a:r>
              <a:rPr lang="en-US" dirty="0" err="1"/>
              <a:t>trimite</a:t>
            </a:r>
            <a:r>
              <a:rPr lang="en-US" dirty="0"/>
              <a:t> </a:t>
            </a:r>
            <a:r>
              <a:rPr lang="en-US" dirty="0" err="1"/>
              <a:t>informatia</a:t>
            </a:r>
            <a:r>
              <a:rPr lang="en-US" dirty="0"/>
              <a:t> </a:t>
            </a:r>
            <a:r>
              <a:rPr lang="en-US" dirty="0" err="1"/>
              <a:t>introdusa</a:t>
            </a:r>
            <a:r>
              <a:rPr lang="en-US" dirty="0"/>
              <a:t> de </a:t>
            </a:r>
            <a:r>
              <a:rPr lang="en-US" dirty="0" err="1"/>
              <a:t>utilizator</a:t>
            </a:r>
            <a:r>
              <a:rPr lang="en-US" dirty="0"/>
              <a:t>. Cu </a:t>
            </a:r>
            <a:r>
              <a:rPr lang="en-US" dirty="0" err="1"/>
              <a:t>ajutorul</a:t>
            </a:r>
            <a:r>
              <a:rPr lang="en-US" dirty="0"/>
              <a:t> </a:t>
            </a:r>
            <a:r>
              <a:rPr lang="en-US" dirty="0" err="1"/>
              <a:t>unui</a:t>
            </a:r>
            <a:r>
              <a:rPr lang="en-US" dirty="0"/>
              <a:t> </a:t>
            </a:r>
            <a:r>
              <a:rPr lang="en-US" dirty="0" err="1"/>
              <a:t>PrintWriter</a:t>
            </a:r>
            <a:r>
              <a:rPr lang="en-US" dirty="0"/>
              <a:t> </a:t>
            </a:r>
            <a:r>
              <a:rPr lang="en-US" dirty="0" err="1"/>
              <a:t>vom</a:t>
            </a:r>
            <a:r>
              <a:rPr lang="en-US" dirty="0"/>
              <a:t> </a:t>
            </a:r>
            <a:r>
              <a:rPr lang="en-US" dirty="0" err="1"/>
              <a:t>trimite</a:t>
            </a:r>
            <a:r>
              <a:rPr lang="en-US" dirty="0"/>
              <a:t> </a:t>
            </a:r>
            <a:r>
              <a:rPr lang="en-US" dirty="0" err="1"/>
              <a:t>mesajul</a:t>
            </a:r>
            <a:r>
              <a:rPr lang="en-US" dirty="0"/>
              <a:t> </a:t>
            </a:r>
            <a:r>
              <a:rPr lang="en-US" dirty="0" err="1"/>
              <a:t>introdus</a:t>
            </a:r>
            <a:r>
              <a:rPr lang="en-US" dirty="0"/>
              <a:t> </a:t>
            </a:r>
            <a:r>
              <a:rPr lang="en-US" dirty="0" err="1"/>
              <a:t>pe</a:t>
            </a:r>
            <a:r>
              <a:rPr lang="en-US" dirty="0"/>
              <a:t> care </a:t>
            </a:r>
            <a:r>
              <a:rPr lang="en-US" dirty="0" err="1"/>
              <a:t>il</a:t>
            </a:r>
            <a:r>
              <a:rPr lang="en-US" dirty="0"/>
              <a:t> </a:t>
            </a:r>
            <a:r>
              <a:rPr lang="en-US" dirty="0" err="1"/>
              <a:t>preluam</a:t>
            </a:r>
            <a:r>
              <a:rPr lang="en-US" dirty="0"/>
              <a:t> in </a:t>
            </a:r>
            <a:r>
              <a:rPr lang="en-US" dirty="0" err="1"/>
              <a:t>interiorul</a:t>
            </a:r>
            <a:r>
              <a:rPr lang="en-US" dirty="0"/>
              <a:t> </a:t>
            </a:r>
            <a:r>
              <a:rPr lang="en-US" dirty="0" err="1"/>
              <a:t>unei</a:t>
            </a:r>
            <a:r>
              <a:rPr lang="en-US" dirty="0"/>
              <a:t> </a:t>
            </a:r>
            <a:r>
              <a:rPr lang="en-US" dirty="0" err="1"/>
              <a:t>bucle</a:t>
            </a:r>
            <a:r>
              <a:rPr lang="en-US" dirty="0"/>
              <a:t> tip while.</a:t>
            </a:r>
          </a:p>
        </p:txBody>
      </p:sp>
    </p:spTree>
    <p:extLst>
      <p:ext uri="{BB962C8B-B14F-4D97-AF65-F5344CB8AC3E}">
        <p14:creationId xmlns:p14="http://schemas.microsoft.com/office/powerpoint/2010/main" val="3762521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457200"/>
            <a:ext cx="2264851" cy="369332"/>
          </a:xfrm>
          <a:prstGeom prst="rect">
            <a:avLst/>
          </a:prstGeom>
          <a:noFill/>
        </p:spPr>
        <p:txBody>
          <a:bodyPr wrap="none" rtlCol="0">
            <a:spAutoFit/>
          </a:bodyPr>
          <a:lstStyle/>
          <a:p>
            <a:r>
              <a:rPr lang="en-US" dirty="0" err="1" smtClean="0"/>
              <a:t>Algoritm</a:t>
            </a:r>
            <a:r>
              <a:rPr lang="en-US" dirty="0" smtClean="0"/>
              <a:t> client mobile</a:t>
            </a:r>
            <a:endParaRPr lang="en-US" dirty="0"/>
          </a:p>
        </p:txBody>
      </p:sp>
      <p:sp>
        <p:nvSpPr>
          <p:cNvPr id="3" name="Rectangle 2"/>
          <p:cNvSpPr>
            <a:spLocks noChangeArrowheads="1"/>
          </p:cNvSpPr>
          <p:nvPr/>
        </p:nvSpPr>
        <p:spPr bwMode="auto">
          <a:xfrm>
            <a:off x="304800" y="1905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Initializam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datele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necesare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conexiunii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Bluetooth</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228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90800"/>
            <a:ext cx="5734050" cy="7334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52400" y="3810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se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observa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incercuit</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idul</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identificare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contine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idul</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portului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serviciului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serverului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la care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vrem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ne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conectam</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Portul</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reprezinta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Portul</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Serial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Bluetooth.Restul</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idului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este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autogenerat</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pentru</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unicitate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se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observa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seria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reprezinta</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numele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idul</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serie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al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telefonului</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este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afisat</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catre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server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cand</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indeplineste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conexiune</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82494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3313"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5734050" cy="2209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667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Verificam daca telefonul are suport Bluetooth.</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Si cream filtre pentru actiunile ce vor include adaptorul Bluetooth.</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Dupa verificarea starii curente a adaptorului Bluetooth.</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Daca acesta este pornit apelam metoda de cautare a deviceurilor vizibile in raza de actiune.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5553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7"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5734050" cy="34004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857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Metoda se imparte in trei cazuri. In primul rand cautam deviceul care a fost utilizat ultima oara. Apoi cautam deviceurile Paired cu telefonul si afisam lista in status. In ultimul caz pornim descoperirea deviceurilor vizibile in raza de actiune.</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In final activam starea de a putea fi descoperit a telefonului pentru a realiza o conexiune Paired cu deviceul selectat sau autoales(ultimul utilizat).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63201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Initializam si pornim Threadul de ascultare a feedbackului.</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Metodele de atribuire si preluare a ultimului device paired folosit</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361"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556260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3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143000"/>
            <a:ext cx="5943600" cy="1631216"/>
          </a:xfrm>
          <a:prstGeom prst="rect">
            <a:avLst/>
          </a:prstGeom>
        </p:spPr>
        <p:txBody>
          <a:bodyPr wrap="square">
            <a:spAutoFit/>
          </a:bodyPr>
          <a:lstStyle/>
          <a:p>
            <a:r>
              <a:rPr lang="en-US" sz="2000" dirty="0" smtClean="0"/>
              <a:t>Bluetooth </a:t>
            </a:r>
            <a:r>
              <a:rPr lang="en-US" sz="2000" dirty="0" err="1" smtClean="0"/>
              <a:t>este</a:t>
            </a:r>
            <a:r>
              <a:rPr lang="en-US" sz="2000" dirty="0" smtClean="0"/>
              <a:t> </a:t>
            </a:r>
            <a:r>
              <a:rPr lang="en-US" sz="2000" dirty="0" err="1" smtClean="0"/>
              <a:t>dezvoltata</a:t>
            </a:r>
            <a:r>
              <a:rPr lang="en-US" sz="2000" dirty="0" smtClean="0"/>
              <a:t> de un </a:t>
            </a:r>
            <a:r>
              <a:rPr lang="en-US" sz="2000" dirty="0" err="1" smtClean="0"/>
              <a:t>grup</a:t>
            </a:r>
            <a:r>
              <a:rPr lang="en-US" sz="2000" dirty="0" smtClean="0"/>
              <a:t> de </a:t>
            </a:r>
            <a:r>
              <a:rPr lang="en-US" sz="2000" dirty="0" err="1" smtClean="0"/>
              <a:t>interese</a:t>
            </a:r>
            <a:r>
              <a:rPr lang="en-US" sz="2000" dirty="0" smtClean="0"/>
              <a:t> </a:t>
            </a:r>
            <a:r>
              <a:rPr lang="en-US" sz="2000" dirty="0" err="1" smtClean="0"/>
              <a:t>numic</a:t>
            </a:r>
            <a:r>
              <a:rPr lang="en-US" sz="2000" dirty="0" smtClean="0"/>
              <a:t> SIG </a:t>
            </a:r>
            <a:r>
              <a:rPr lang="en-US" sz="2000" dirty="0" err="1" smtClean="0"/>
              <a:t>ce</a:t>
            </a:r>
            <a:r>
              <a:rPr lang="en-US" sz="2000" dirty="0" smtClean="0"/>
              <a:t> are </a:t>
            </a:r>
            <a:r>
              <a:rPr lang="en-US" sz="2000" dirty="0" err="1" smtClean="0"/>
              <a:t>peste</a:t>
            </a:r>
            <a:r>
              <a:rPr lang="en-US" sz="2000" dirty="0" smtClean="0"/>
              <a:t> 14.000 de </a:t>
            </a:r>
            <a:r>
              <a:rPr lang="en-US" sz="2000" dirty="0" err="1" smtClean="0"/>
              <a:t>membrii</a:t>
            </a:r>
            <a:r>
              <a:rPr lang="en-US" sz="2000" dirty="0" smtClean="0"/>
              <a:t> </a:t>
            </a:r>
            <a:r>
              <a:rPr lang="en-US" sz="2000" dirty="0" err="1" smtClean="0"/>
              <a:t>ai</a:t>
            </a:r>
            <a:r>
              <a:rPr lang="en-US" sz="2000" dirty="0" smtClean="0"/>
              <a:t> </a:t>
            </a:r>
            <a:r>
              <a:rPr lang="en-US" sz="2000" dirty="0" err="1" smtClean="0"/>
              <a:t>companiilor</a:t>
            </a:r>
            <a:r>
              <a:rPr lang="en-US" sz="2000" dirty="0" smtClean="0"/>
              <a:t> de </a:t>
            </a:r>
            <a:r>
              <a:rPr lang="en-US" sz="2000" dirty="0" err="1" smtClean="0"/>
              <a:t>telecomunicatii</a:t>
            </a:r>
            <a:r>
              <a:rPr lang="en-US" sz="2000" dirty="0" smtClean="0"/>
              <a:t>, computing, </a:t>
            </a:r>
            <a:r>
              <a:rPr lang="en-US" sz="2000" dirty="0" err="1" smtClean="0"/>
              <a:t>retelistica</a:t>
            </a:r>
            <a:r>
              <a:rPr lang="en-US" sz="2000" dirty="0" smtClean="0"/>
              <a:t> </a:t>
            </a:r>
            <a:r>
              <a:rPr lang="en-US" sz="2000" dirty="0" err="1" smtClean="0"/>
              <a:t>si</a:t>
            </a:r>
            <a:r>
              <a:rPr lang="en-US" sz="2000" dirty="0" smtClean="0"/>
              <a:t> electronica.</a:t>
            </a:r>
          </a:p>
          <a:p>
            <a:r>
              <a:rPr lang="en-US" sz="2000" dirty="0" err="1" smtClean="0"/>
              <a:t>Grupul</a:t>
            </a:r>
            <a:r>
              <a:rPr lang="en-US" sz="2000" dirty="0" smtClean="0"/>
              <a:t> SIG </a:t>
            </a:r>
            <a:r>
              <a:rPr lang="en-US" sz="2000" dirty="0" err="1" smtClean="0"/>
              <a:t>grupeaza</a:t>
            </a:r>
            <a:r>
              <a:rPr lang="en-US" sz="2000" dirty="0" smtClean="0"/>
              <a:t> </a:t>
            </a:r>
            <a:r>
              <a:rPr lang="en-US" sz="2000" dirty="0" err="1" smtClean="0"/>
              <a:t>cele</a:t>
            </a:r>
            <a:r>
              <a:rPr lang="en-US" sz="2000" dirty="0" smtClean="0"/>
              <a:t> </a:t>
            </a:r>
            <a:r>
              <a:rPr lang="en-US" sz="2000" dirty="0" err="1" smtClean="0"/>
              <a:t>mai</a:t>
            </a:r>
            <a:r>
              <a:rPr lang="en-US" sz="2000" dirty="0" smtClean="0"/>
              <a:t> </a:t>
            </a:r>
            <a:r>
              <a:rPr lang="en-US" sz="2000" dirty="0" err="1" smtClean="0"/>
              <a:t>mari</a:t>
            </a:r>
            <a:r>
              <a:rPr lang="en-US" sz="2000" dirty="0" smtClean="0"/>
              <a:t> </a:t>
            </a:r>
            <a:r>
              <a:rPr lang="en-US" sz="2000" dirty="0" err="1" smtClean="0"/>
              <a:t>firme</a:t>
            </a:r>
            <a:r>
              <a:rPr lang="en-US" sz="2000" dirty="0" smtClean="0"/>
              <a:t> de </a:t>
            </a:r>
            <a:r>
              <a:rPr lang="en-US" sz="2000" dirty="0" err="1" smtClean="0"/>
              <a:t>dezvoltare</a:t>
            </a:r>
            <a:r>
              <a:rPr lang="en-US" sz="2000" dirty="0" smtClean="0"/>
              <a:t> in </a:t>
            </a:r>
            <a:r>
              <a:rPr lang="en-US" sz="2000" dirty="0" err="1" smtClean="0"/>
              <a:t>domeniul</a:t>
            </a:r>
            <a:r>
              <a:rPr lang="en-US" sz="2000" dirty="0" smtClean="0"/>
              <a:t> IT </a:t>
            </a:r>
            <a:r>
              <a:rPr lang="en-US" sz="2000" dirty="0" err="1" smtClean="0"/>
              <a:t>si</a:t>
            </a:r>
            <a:r>
              <a:rPr lang="en-US" sz="2000" dirty="0" smtClean="0"/>
              <a:t> Electronic</a:t>
            </a:r>
            <a:endParaRPr lang="en-US" sz="2000" dirty="0" smtClean="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614125"/>
            <a:ext cx="7364234"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77" y="4471851"/>
            <a:ext cx="688848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4449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Pornirea threadului de comunicare date</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6385" name="Picture 2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5734050" cy="13144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177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Se initializeaza un thread nou pe care apoi il pornim.</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Threadul se initializeaza cu Socketul active conexiunii Bluetooth.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39135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Metodele de transmitere date si comenzi</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7409" name="Picture 2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3914775" cy="23812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Toate metodele de transmitere date sau comenzi utilizeaza threadul comunicare date pornit inainte.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16231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Clasa Bluetooth Data communication thread</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8433" name="Picture 2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5124450" cy="29908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448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Utilizeaza conexiunea socketelor pentru a deschide streamuri de input-output.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09320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9457" name="Picture 2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5657850" cy="54673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592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Metoda run porneste threadul de date, metoda send trimite date prin streamul output deschis.</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Metoda disconnect  inchide socketul si astfel si conexiunea intre deviceuri pe acel socket.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3994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57200"/>
            <a:ext cx="8991600" cy="4093428"/>
          </a:xfrm>
          <a:prstGeom prst="rect">
            <a:avLst/>
          </a:prstGeom>
          <a:noFill/>
        </p:spPr>
        <p:txBody>
          <a:bodyPr wrap="square" rtlCol="0">
            <a:spAutoFit/>
          </a:bodyPr>
          <a:lstStyle/>
          <a:p>
            <a:r>
              <a:rPr lang="en-US" sz="3200" dirty="0" smtClean="0"/>
              <a:t>In </a:t>
            </a:r>
            <a:r>
              <a:rPr lang="en-US" sz="3200" dirty="0" err="1" smtClean="0"/>
              <a:t>implementare</a:t>
            </a:r>
            <a:r>
              <a:rPr lang="en-US" sz="3200" dirty="0" smtClean="0"/>
              <a:t> Bluetooth </a:t>
            </a:r>
            <a:r>
              <a:rPr lang="en-US" sz="3200" dirty="0" err="1" smtClean="0"/>
              <a:t>foloseste</a:t>
            </a:r>
            <a:r>
              <a:rPr lang="en-US" sz="3200" dirty="0" smtClean="0"/>
              <a:t> o </a:t>
            </a:r>
            <a:r>
              <a:rPr lang="en-US" sz="3200" dirty="0" err="1" smtClean="0"/>
              <a:t>tehnologie</a:t>
            </a:r>
            <a:r>
              <a:rPr lang="en-US" sz="3200" dirty="0" smtClean="0"/>
              <a:t> radio </a:t>
            </a:r>
            <a:r>
              <a:rPr lang="en-US" sz="3200" dirty="0" err="1" smtClean="0"/>
              <a:t>numita</a:t>
            </a:r>
            <a:r>
              <a:rPr lang="en-US" sz="3200" dirty="0" smtClean="0"/>
              <a:t> frequency-hopping spread spectrum </a:t>
            </a:r>
            <a:r>
              <a:rPr lang="en-US" sz="3200" dirty="0" err="1" smtClean="0"/>
              <a:t>ce</a:t>
            </a:r>
            <a:r>
              <a:rPr lang="en-US" sz="3200" dirty="0" smtClean="0"/>
              <a:t> </a:t>
            </a:r>
            <a:r>
              <a:rPr lang="en-US" sz="3200" dirty="0" err="1" smtClean="0"/>
              <a:t>taie</a:t>
            </a:r>
            <a:r>
              <a:rPr lang="en-US" sz="3200" dirty="0" smtClean="0"/>
              <a:t> in </a:t>
            </a:r>
            <a:r>
              <a:rPr lang="en-US" sz="3200" dirty="0" err="1" smtClean="0"/>
              <a:t>bucati</a:t>
            </a:r>
            <a:r>
              <a:rPr lang="en-US" sz="3200" dirty="0" smtClean="0"/>
              <a:t> </a:t>
            </a:r>
            <a:r>
              <a:rPr lang="en-US" sz="3200" dirty="0" err="1" smtClean="0"/>
              <a:t>datele</a:t>
            </a:r>
            <a:r>
              <a:rPr lang="en-US" sz="3200" dirty="0" smtClean="0"/>
              <a:t> </a:t>
            </a:r>
            <a:r>
              <a:rPr lang="en-US" sz="3200" dirty="0" err="1" smtClean="0"/>
              <a:t>trimise</a:t>
            </a:r>
            <a:r>
              <a:rPr lang="en-US" sz="3200" dirty="0" smtClean="0"/>
              <a:t> </a:t>
            </a:r>
            <a:r>
              <a:rPr lang="en-US" sz="3200" dirty="0" err="1" smtClean="0"/>
              <a:t>si</a:t>
            </a:r>
            <a:r>
              <a:rPr lang="en-US" sz="3200" dirty="0" smtClean="0"/>
              <a:t> </a:t>
            </a:r>
            <a:r>
              <a:rPr lang="en-US" sz="3200" dirty="0" err="1" smtClean="0"/>
              <a:t>transmite</a:t>
            </a:r>
            <a:r>
              <a:rPr lang="en-US" sz="3200" dirty="0" smtClean="0"/>
              <a:t> </a:t>
            </a:r>
            <a:r>
              <a:rPr lang="en-US" sz="3200" dirty="0" err="1" smtClean="0"/>
              <a:t>bucati</a:t>
            </a:r>
            <a:r>
              <a:rPr lang="en-US" sz="3200" dirty="0" smtClean="0"/>
              <a:t> din </a:t>
            </a:r>
            <a:r>
              <a:rPr lang="en-US" sz="3200" dirty="0" err="1" smtClean="0"/>
              <a:t>acestea</a:t>
            </a:r>
            <a:r>
              <a:rPr lang="en-US" sz="3200" dirty="0" smtClean="0"/>
              <a:t> .</a:t>
            </a:r>
          </a:p>
          <a:p>
            <a:r>
              <a:rPr lang="en-US" sz="3200" dirty="0" smtClean="0"/>
              <a:t>Bluetooth </a:t>
            </a:r>
            <a:r>
              <a:rPr lang="en-US" sz="3200" dirty="0" err="1" smtClean="0"/>
              <a:t>poate</a:t>
            </a:r>
            <a:r>
              <a:rPr lang="en-US" sz="3200" dirty="0" smtClean="0"/>
              <a:t> </a:t>
            </a:r>
            <a:r>
              <a:rPr lang="en-US" sz="3200" dirty="0" err="1" smtClean="0"/>
              <a:t>comunica</a:t>
            </a:r>
            <a:r>
              <a:rPr lang="en-US" sz="3200" dirty="0" smtClean="0"/>
              <a:t> maxim cu 7 </a:t>
            </a:r>
            <a:r>
              <a:rPr lang="en-US" sz="3200" dirty="0" err="1" smtClean="0"/>
              <a:t>deviceuri</a:t>
            </a:r>
            <a:r>
              <a:rPr lang="en-US" sz="3200" dirty="0" smtClean="0"/>
              <a:t> </a:t>
            </a:r>
            <a:r>
              <a:rPr lang="en-US" sz="3200" dirty="0" err="1" smtClean="0"/>
              <a:t>intr</a:t>
            </a:r>
            <a:r>
              <a:rPr lang="en-US" sz="3200" dirty="0" smtClean="0"/>
              <a:t>-o </a:t>
            </a:r>
            <a:r>
              <a:rPr lang="en-US" sz="3200" dirty="0" err="1" smtClean="0"/>
              <a:t>retea</a:t>
            </a:r>
            <a:r>
              <a:rPr lang="en-US" sz="3200" dirty="0" smtClean="0"/>
              <a:t> </a:t>
            </a:r>
            <a:r>
              <a:rPr lang="en-US" sz="3200" dirty="0" err="1" smtClean="0"/>
              <a:t>piconet</a:t>
            </a:r>
            <a:r>
              <a:rPr lang="en-US" sz="3200" dirty="0" smtClean="0"/>
              <a:t> (</a:t>
            </a:r>
            <a:r>
              <a:rPr lang="en-US" sz="3200" dirty="0" err="1" smtClean="0"/>
              <a:t>retea</a:t>
            </a:r>
            <a:r>
              <a:rPr lang="en-US" sz="3200" dirty="0" smtClean="0"/>
              <a:t> ad-hoc </a:t>
            </a:r>
            <a:r>
              <a:rPr lang="en-US" sz="3200" dirty="0" err="1" smtClean="0"/>
              <a:t>realizata</a:t>
            </a:r>
            <a:r>
              <a:rPr lang="en-US" sz="3200" dirty="0" smtClean="0"/>
              <a:t> cu </a:t>
            </a:r>
            <a:r>
              <a:rPr lang="en-US" sz="3200" dirty="0" err="1" smtClean="0"/>
              <a:t>tehnologia</a:t>
            </a:r>
            <a:r>
              <a:rPr lang="en-US" sz="3200" dirty="0" smtClean="0"/>
              <a:t> </a:t>
            </a:r>
            <a:r>
              <a:rPr lang="en-US" sz="3200" dirty="0" err="1" smtClean="0"/>
              <a:t>bluetooth</a:t>
            </a:r>
            <a:r>
              <a:rPr lang="en-US" sz="3200" dirty="0" smtClean="0"/>
              <a:t>).</a:t>
            </a:r>
          </a:p>
          <a:p>
            <a:endParaRPr lang="en-US" dirty="0" smtClean="0"/>
          </a:p>
          <a:p>
            <a:endParaRPr lang="en-US" dirty="0"/>
          </a:p>
        </p:txBody>
      </p:sp>
    </p:spTree>
    <p:extLst>
      <p:ext uri="{BB962C8B-B14F-4D97-AF65-F5344CB8AC3E}">
        <p14:creationId xmlns:p14="http://schemas.microsoft.com/office/powerpoint/2010/main" val="417678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5842" y="228600"/>
            <a:ext cx="1440715" cy="369332"/>
          </a:xfrm>
          <a:prstGeom prst="rect">
            <a:avLst/>
          </a:prstGeom>
          <a:noFill/>
        </p:spPr>
        <p:txBody>
          <a:bodyPr wrap="none" rtlCol="0">
            <a:spAutoFit/>
          </a:bodyPr>
          <a:lstStyle/>
          <a:p>
            <a:r>
              <a:rPr lang="en-US" dirty="0" smtClean="0"/>
              <a:t>Date </a:t>
            </a:r>
            <a:r>
              <a:rPr lang="en-US" dirty="0" err="1" smtClean="0"/>
              <a:t>tehnice</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5954455" cy="2506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942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 y="1187632"/>
            <a:ext cx="9175142" cy="2825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04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8934" y="533400"/>
            <a:ext cx="1593065" cy="369332"/>
          </a:xfrm>
          <a:prstGeom prst="rect">
            <a:avLst/>
          </a:prstGeom>
        </p:spPr>
        <p:txBody>
          <a:bodyPr wrap="none">
            <a:spAutoFit/>
          </a:bodyPr>
          <a:lstStyle/>
          <a:p>
            <a:r>
              <a:rPr lang="en-US" b="1" dirty="0" smtClean="0"/>
              <a:t>Bluetooth v4.0</a:t>
            </a:r>
            <a:endParaRPr lang="en-US" dirty="0"/>
          </a:p>
        </p:txBody>
      </p:sp>
      <p:sp>
        <p:nvSpPr>
          <p:cNvPr id="4" name="Rectangle 3"/>
          <p:cNvSpPr/>
          <p:nvPr/>
        </p:nvSpPr>
        <p:spPr>
          <a:xfrm>
            <a:off x="914400" y="1600199"/>
            <a:ext cx="5943600" cy="3693319"/>
          </a:xfrm>
          <a:prstGeom prst="rect">
            <a:avLst/>
          </a:prstGeom>
        </p:spPr>
        <p:txBody>
          <a:bodyPr wrap="square">
            <a:spAutoFit/>
          </a:bodyPr>
          <a:lstStyle/>
          <a:p>
            <a:r>
              <a:rPr lang="ro-RO" dirty="0" smtClean="0">
                <a:effectLst/>
              </a:rPr>
              <a:t>Bluetooth SIG a finalizat Bluetooth Core Specification versiunea 4.0, care include Bluetooth Classic, Bluetooth de mare viteză şi protocoale</a:t>
            </a:r>
            <a:r>
              <a:rPr lang="ro-RO" dirty="0" smtClean="0">
                <a:effectLst/>
              </a:rPr>
              <a:t> Bluetooth</a:t>
            </a:r>
            <a:r>
              <a:rPr lang="ro-RO" dirty="0" smtClean="0">
                <a:effectLst/>
              </a:rPr>
              <a:t> de</a:t>
            </a:r>
            <a:r>
              <a:rPr lang="en-US" dirty="0" smtClean="0">
                <a:effectLst/>
              </a:rPr>
              <a:t> </a:t>
            </a:r>
            <a:r>
              <a:rPr lang="ro-RO" dirty="0" smtClean="0">
                <a:effectLst/>
              </a:rPr>
              <a:t>joasă</a:t>
            </a:r>
            <a:r>
              <a:rPr lang="ro-RO" dirty="0" smtClean="0">
                <a:effectLst/>
              </a:rPr>
              <a:t> energie. Bluetooth de mare viteză se bazează pe Wi-Fi, Bluetooth</a:t>
            </a:r>
            <a:r>
              <a:rPr lang="ro-RO" dirty="0" smtClean="0">
                <a:effectLst/>
              </a:rPr>
              <a:t> clasic</a:t>
            </a:r>
            <a:r>
              <a:rPr lang="ro-RO" dirty="0" smtClean="0">
                <a:effectLst/>
              </a:rPr>
              <a:t> constă în protocoale Bluetooth </a:t>
            </a:r>
            <a:r>
              <a:rPr lang="en-US" dirty="0" err="1" smtClean="0">
                <a:effectLst/>
              </a:rPr>
              <a:t>vechi</a:t>
            </a:r>
            <a:r>
              <a:rPr lang="ro-RO" dirty="0" smtClean="0">
                <a:effectLst/>
              </a:rPr>
              <a:t>. Aceasta versiune a fost adoptat ca data </a:t>
            </a:r>
            <a:r>
              <a:rPr lang="en-US" dirty="0" err="1" smtClean="0">
                <a:effectLst/>
              </a:rPr>
              <a:t>pe</a:t>
            </a:r>
            <a:r>
              <a:rPr lang="ro-RO" dirty="0" smtClean="0">
                <a:effectLst/>
              </a:rPr>
              <a:t> 30 iunie 2010.</a:t>
            </a:r>
            <a:br>
              <a:rPr lang="ro-RO" dirty="0" smtClean="0">
                <a:effectLst/>
              </a:rPr>
            </a:br>
            <a:r>
              <a:rPr lang="ro-RO" dirty="0" smtClean="0">
                <a:effectLst/>
              </a:rPr>
              <a:t/>
            </a:r>
            <a:br>
              <a:rPr lang="ro-RO" dirty="0" smtClean="0">
                <a:effectLst/>
              </a:rPr>
            </a:br>
            <a:r>
              <a:rPr lang="en-US" dirty="0" err="1" smtClean="0">
                <a:effectLst/>
              </a:rPr>
              <a:t>Chipuri</a:t>
            </a:r>
            <a:r>
              <a:rPr lang="en-US" dirty="0" smtClean="0">
                <a:effectLst/>
              </a:rPr>
              <a:t> module-</a:t>
            </a:r>
            <a:r>
              <a:rPr lang="en-US" dirty="0" err="1" smtClean="0">
                <a:effectLst/>
              </a:rPr>
              <a:t>singure</a:t>
            </a:r>
            <a:r>
              <a:rPr lang="en-US" dirty="0" smtClean="0">
                <a:effectLst/>
              </a:rPr>
              <a:t> </a:t>
            </a:r>
            <a:r>
              <a:rPr lang="en-US" dirty="0" err="1" smtClean="0">
                <a:effectLst/>
              </a:rPr>
              <a:t>si</a:t>
            </a:r>
            <a:r>
              <a:rPr lang="en-US" dirty="0" smtClean="0">
                <a:effectLst/>
              </a:rPr>
              <a:t> de cost </a:t>
            </a:r>
            <a:r>
              <a:rPr lang="en-US" dirty="0" err="1" smtClean="0">
                <a:effectLst/>
              </a:rPr>
              <a:t>redus</a:t>
            </a:r>
            <a:r>
              <a:rPr lang="ro-RO" dirty="0" smtClean="0">
                <a:effectLst/>
              </a:rPr>
              <a:t>, care va permite </a:t>
            </a:r>
            <a:r>
              <a:rPr lang="en-US" dirty="0" err="1" smtClean="0">
                <a:effectLst/>
              </a:rPr>
              <a:t>realizarea</a:t>
            </a:r>
            <a:r>
              <a:rPr lang="en-US" dirty="0" smtClean="0">
                <a:effectLst/>
              </a:rPr>
              <a:t> </a:t>
            </a:r>
            <a:r>
              <a:rPr lang="ro-RO" dirty="0" smtClean="0">
                <a:effectLst/>
              </a:rPr>
              <a:t>dispozitivelor puternic integrate şi compact</a:t>
            </a:r>
            <a:r>
              <a:rPr lang="en-US" dirty="0" smtClean="0">
                <a:effectLst/>
              </a:rPr>
              <a:t>e</a:t>
            </a:r>
            <a:r>
              <a:rPr lang="en-US" dirty="0" smtClean="0"/>
              <a:t>.</a:t>
            </a:r>
          </a:p>
          <a:p>
            <a:r>
              <a:rPr lang="en-US" dirty="0" smtClean="0"/>
              <a:t>V</a:t>
            </a:r>
            <a:r>
              <a:rPr lang="ro-RO" dirty="0" smtClean="0">
                <a:effectLst/>
              </a:rPr>
              <a:t>a avea un Link Layer uşor </a:t>
            </a:r>
            <a:r>
              <a:rPr lang="en-US" dirty="0" err="1" smtClean="0">
                <a:effectLst/>
              </a:rPr>
              <a:t>furnizand</a:t>
            </a:r>
            <a:r>
              <a:rPr lang="ro-RO" dirty="0" smtClean="0">
                <a:effectLst/>
              </a:rPr>
              <a:t> </a:t>
            </a:r>
            <a:r>
              <a:rPr lang="en-US" dirty="0" err="1" smtClean="0">
                <a:effectLst/>
              </a:rPr>
              <a:t>operatiuni</a:t>
            </a:r>
            <a:r>
              <a:rPr lang="en-US" dirty="0" smtClean="0">
                <a:effectLst/>
              </a:rPr>
              <a:t> Idle de </a:t>
            </a:r>
            <a:r>
              <a:rPr lang="en-US" dirty="0" err="1" smtClean="0">
                <a:effectLst/>
              </a:rPr>
              <a:t>consum</a:t>
            </a:r>
            <a:r>
              <a:rPr lang="en-US" dirty="0" smtClean="0">
                <a:effectLst/>
              </a:rPr>
              <a:t> </a:t>
            </a:r>
            <a:r>
              <a:rPr lang="en-US" dirty="0" err="1" smtClean="0">
                <a:effectLst/>
              </a:rPr>
              <a:t>foarte</a:t>
            </a:r>
            <a:r>
              <a:rPr lang="en-US" dirty="0" smtClean="0">
                <a:effectLst/>
              </a:rPr>
              <a:t> </a:t>
            </a:r>
            <a:r>
              <a:rPr lang="en-US" dirty="0" err="1" smtClean="0">
                <a:effectLst/>
              </a:rPr>
              <a:t>mic</a:t>
            </a:r>
            <a:r>
              <a:rPr lang="ro-RO" dirty="0" smtClean="0">
                <a:effectLst/>
              </a:rPr>
              <a:t>, descoperire dispozitiv</a:t>
            </a:r>
            <a:r>
              <a:rPr lang="en-US" dirty="0" err="1" smtClean="0">
                <a:effectLst/>
              </a:rPr>
              <a:t>elor</a:t>
            </a:r>
            <a:r>
              <a:rPr lang="ro-RO" dirty="0" smtClean="0">
                <a:effectLst/>
              </a:rPr>
              <a:t> simplu, şi de încredere</a:t>
            </a:r>
            <a:r>
              <a:rPr lang="en-US" dirty="0" smtClean="0">
                <a:effectLst/>
              </a:rPr>
              <a:t> in </a:t>
            </a:r>
            <a:r>
              <a:rPr lang="en-US" dirty="0" err="1" smtClean="0">
                <a:effectLst/>
              </a:rPr>
              <a:t>transferul</a:t>
            </a:r>
            <a:r>
              <a:rPr lang="ro-RO" dirty="0" smtClean="0">
                <a:effectLst/>
              </a:rPr>
              <a:t> punct-la-multipunct de date şi conexiuni securizate criptate la cel mai mic cost posibil.</a:t>
            </a:r>
            <a:endParaRPr lang="en-US" dirty="0" smtClean="0">
              <a:effectLst/>
            </a:endParaRPr>
          </a:p>
        </p:txBody>
      </p:sp>
    </p:spTree>
    <p:extLst>
      <p:ext uri="{BB962C8B-B14F-4D97-AF65-F5344CB8AC3E}">
        <p14:creationId xmlns:p14="http://schemas.microsoft.com/office/powerpoint/2010/main" val="283739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0" y="1371600"/>
            <a:ext cx="1098249" cy="369332"/>
          </a:xfrm>
          <a:prstGeom prst="rect">
            <a:avLst/>
          </a:prstGeom>
          <a:noFill/>
        </p:spPr>
        <p:txBody>
          <a:bodyPr wrap="none" rtlCol="0">
            <a:spAutoFit/>
          </a:bodyPr>
          <a:lstStyle/>
          <a:p>
            <a:r>
              <a:rPr lang="en-US" dirty="0" smtClean="0"/>
              <a:t>PE VIITOR</a:t>
            </a:r>
            <a:endParaRPr lang="en-US" dirty="0"/>
          </a:p>
        </p:txBody>
      </p:sp>
      <p:sp>
        <p:nvSpPr>
          <p:cNvPr id="3" name="TextBox 2"/>
          <p:cNvSpPr txBox="1"/>
          <p:nvPr/>
        </p:nvSpPr>
        <p:spPr>
          <a:xfrm>
            <a:off x="1066800" y="1981200"/>
            <a:ext cx="4419600" cy="2031325"/>
          </a:xfrm>
          <a:prstGeom prst="rect">
            <a:avLst/>
          </a:prstGeom>
          <a:noFill/>
        </p:spPr>
        <p:txBody>
          <a:bodyPr wrap="square" rtlCol="0">
            <a:spAutoFit/>
          </a:bodyPr>
          <a:lstStyle/>
          <a:p>
            <a:r>
              <a:rPr lang="en-US" b="1" dirty="0" smtClean="0"/>
              <a:t>UWB </a:t>
            </a:r>
            <a:r>
              <a:rPr lang="en-US" b="1" dirty="0" err="1" smtClean="0"/>
              <a:t>pentru</a:t>
            </a:r>
            <a:r>
              <a:rPr lang="en-US" b="1" dirty="0" smtClean="0"/>
              <a:t> AMP</a:t>
            </a:r>
          </a:p>
          <a:p>
            <a:r>
              <a:rPr lang="en-US" b="1" dirty="0" err="1" smtClean="0"/>
              <a:t>Trasatura</a:t>
            </a:r>
            <a:r>
              <a:rPr lang="en-US" b="1" dirty="0" smtClean="0"/>
              <a:t> (AMP) de mare </a:t>
            </a:r>
            <a:r>
              <a:rPr lang="en-US" b="1" dirty="0" err="1" smtClean="0"/>
              <a:t>viteza</a:t>
            </a:r>
            <a:r>
              <a:rPr lang="en-US" b="1" dirty="0" smtClean="0"/>
              <a:t> al Bluetooth v3.0 </a:t>
            </a:r>
            <a:r>
              <a:rPr lang="en-US" b="1" dirty="0" err="1" smtClean="0"/>
              <a:t>este</a:t>
            </a:r>
            <a:r>
              <a:rPr lang="en-US" b="1" dirty="0" smtClean="0"/>
              <a:t> </a:t>
            </a:r>
            <a:r>
              <a:rPr lang="en-US" b="1" dirty="0" err="1" smtClean="0"/>
              <a:t>bazata</a:t>
            </a:r>
            <a:r>
              <a:rPr lang="en-US" b="1" dirty="0" smtClean="0"/>
              <a:t> </a:t>
            </a:r>
            <a:r>
              <a:rPr lang="en-US" b="1" dirty="0" err="1" smtClean="0"/>
              <a:t>pe</a:t>
            </a:r>
            <a:r>
              <a:rPr lang="en-US" b="1" dirty="0" smtClean="0"/>
              <a:t> 802.11, </a:t>
            </a:r>
            <a:r>
              <a:rPr lang="en-US" b="1" dirty="0" err="1" smtClean="0"/>
              <a:t>dar</a:t>
            </a:r>
            <a:r>
              <a:rPr lang="en-US" b="1" dirty="0" smtClean="0"/>
              <a:t> </a:t>
            </a:r>
            <a:r>
              <a:rPr lang="en-US" b="1" dirty="0" err="1" smtClean="0"/>
              <a:t>este</a:t>
            </a:r>
            <a:r>
              <a:rPr lang="en-US" b="1" dirty="0" smtClean="0"/>
              <a:t> </a:t>
            </a:r>
            <a:r>
              <a:rPr lang="en-US" b="1" dirty="0" err="1" smtClean="0"/>
              <a:t>realizat</a:t>
            </a:r>
            <a:r>
              <a:rPr lang="en-US" b="1" dirty="0" smtClean="0"/>
              <a:t> </a:t>
            </a:r>
            <a:r>
              <a:rPr lang="en-US" b="1" dirty="0" err="1" smtClean="0"/>
              <a:t>pentru</a:t>
            </a:r>
            <a:r>
              <a:rPr lang="en-US" b="1" dirty="0" smtClean="0"/>
              <a:t> a fi </a:t>
            </a:r>
            <a:r>
              <a:rPr lang="en-US" b="1" dirty="0" err="1" smtClean="0"/>
              <a:t>folosit</a:t>
            </a:r>
            <a:r>
              <a:rPr lang="en-US" b="1" dirty="0" smtClean="0"/>
              <a:t> </a:t>
            </a:r>
            <a:r>
              <a:rPr lang="en-US" b="1" dirty="0" err="1" smtClean="0"/>
              <a:t>si</a:t>
            </a:r>
            <a:r>
              <a:rPr lang="en-US" b="1" dirty="0" smtClean="0"/>
              <a:t> cu </a:t>
            </a:r>
            <a:r>
              <a:rPr lang="en-US" b="1" dirty="0" err="1" smtClean="0"/>
              <a:t>alte</a:t>
            </a:r>
            <a:r>
              <a:rPr lang="en-US" b="1" dirty="0" smtClean="0"/>
              <a:t> </a:t>
            </a:r>
            <a:r>
              <a:rPr lang="en-US" b="1" dirty="0" err="1" smtClean="0"/>
              <a:t>unde</a:t>
            </a:r>
            <a:r>
              <a:rPr lang="en-US" b="1" dirty="0" smtClean="0"/>
              <a:t> radio. Era </a:t>
            </a:r>
            <a:r>
              <a:rPr lang="en-US" b="1" dirty="0" err="1" smtClean="0"/>
              <a:t>intentionat</a:t>
            </a:r>
            <a:r>
              <a:rPr lang="en-US" b="1" dirty="0" smtClean="0"/>
              <a:t> original </a:t>
            </a:r>
            <a:r>
              <a:rPr lang="en-US" b="1" dirty="0" err="1" smtClean="0"/>
              <a:t>catre</a:t>
            </a:r>
            <a:r>
              <a:rPr lang="en-US" b="1" dirty="0" smtClean="0"/>
              <a:t> UWB, </a:t>
            </a:r>
            <a:r>
              <a:rPr lang="en-US" b="1" dirty="0" err="1" smtClean="0"/>
              <a:t>dar</a:t>
            </a:r>
            <a:r>
              <a:rPr lang="en-US" b="1" dirty="0" smtClean="0"/>
              <a:t> au </a:t>
            </a:r>
            <a:r>
              <a:rPr lang="en-US" b="1" dirty="0" err="1" smtClean="0"/>
              <a:t>anuntat</a:t>
            </a:r>
            <a:r>
              <a:rPr lang="en-US" b="1" dirty="0" smtClean="0"/>
              <a:t> in </a:t>
            </a:r>
            <a:r>
              <a:rPr lang="en-US" b="1" dirty="0" err="1" smtClean="0"/>
              <a:t>martie</a:t>
            </a:r>
            <a:r>
              <a:rPr lang="en-US" b="1" dirty="0" smtClean="0"/>
              <a:t> 2009 </a:t>
            </a:r>
            <a:r>
              <a:rPr lang="en-US" b="1" dirty="0" err="1" smtClean="0"/>
              <a:t>nefolosirea</a:t>
            </a:r>
            <a:r>
              <a:rPr lang="en-US" b="1" dirty="0" smtClean="0"/>
              <a:t> </a:t>
            </a:r>
            <a:r>
              <a:rPr lang="en-US" b="1" dirty="0" err="1" smtClean="0"/>
              <a:t>sa</a:t>
            </a:r>
            <a:r>
              <a:rPr lang="en-US" b="1" dirty="0" smtClean="0"/>
              <a:t>.</a:t>
            </a:r>
            <a:endParaRPr lang="en-US" b="1" dirty="0"/>
          </a:p>
          <a:p>
            <a:endParaRPr lang="en-US" dirty="0"/>
          </a:p>
        </p:txBody>
      </p:sp>
    </p:spTree>
    <p:extLst>
      <p:ext uri="{BB962C8B-B14F-4D97-AF65-F5344CB8AC3E}">
        <p14:creationId xmlns:p14="http://schemas.microsoft.com/office/powerpoint/2010/main" val="24950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0"/>
            <a:ext cx="39723281" cy="4247317"/>
          </a:xfrm>
          <a:prstGeom prst="rect">
            <a:avLst/>
          </a:prstGeom>
        </p:spPr>
        <p:txBody>
          <a:bodyPr wrap="square">
            <a:spAutoFit/>
          </a:bodyPr>
          <a:lstStyle/>
          <a:p>
            <a:r>
              <a:rPr lang="en-US" b="1" dirty="0" smtClean="0"/>
              <a:t>LMP (Link Management Protocol) </a:t>
            </a:r>
          </a:p>
          <a:p>
            <a:r>
              <a:rPr lang="en-US" b="1" dirty="0" smtClean="0"/>
              <a:t>L2CAP (Logical Link Control &amp; Adaptation Protocol) </a:t>
            </a:r>
          </a:p>
          <a:p>
            <a:r>
              <a:rPr lang="en-US" b="1" dirty="0" smtClean="0"/>
              <a:t>Enhanced Retransmission Mode</a:t>
            </a:r>
            <a:r>
              <a:rPr lang="en-US" dirty="0" smtClean="0"/>
              <a:t> (ERTM)</a:t>
            </a:r>
          </a:p>
          <a:p>
            <a:r>
              <a:rPr lang="en-US" b="1" dirty="0" smtClean="0"/>
              <a:t>Streaming Mode</a:t>
            </a:r>
            <a:r>
              <a:rPr lang="en-US" dirty="0" smtClean="0"/>
              <a:t> (SM):</a:t>
            </a:r>
            <a:r>
              <a:rPr lang="en-US" b="1" dirty="0" smtClean="0"/>
              <a:t> </a:t>
            </a:r>
          </a:p>
          <a:p>
            <a:r>
              <a:rPr lang="en-US" b="1" dirty="0" smtClean="0"/>
              <a:t>SDP (Service Discovery Protocol) HCI (Host/Controller Interface) </a:t>
            </a:r>
          </a:p>
          <a:p>
            <a:r>
              <a:rPr lang="en-US" b="1" dirty="0" smtClean="0"/>
              <a:t>RFCOMM (Serial Port Emulation)</a:t>
            </a:r>
          </a:p>
          <a:p>
            <a:r>
              <a:rPr lang="en-US" b="1" dirty="0" smtClean="0"/>
              <a:t> BNEP (Bluetooth Network Encapsulation Protocol)</a:t>
            </a:r>
            <a:r>
              <a:rPr lang="pt-BR" b="1" dirty="0" smtClean="0"/>
              <a:t> </a:t>
            </a:r>
          </a:p>
          <a:p>
            <a:r>
              <a:rPr lang="pt-BR" b="1" dirty="0" smtClean="0"/>
              <a:t>AVCTP (Audio/Video Control Transport Protocol)</a:t>
            </a:r>
            <a:r>
              <a:rPr lang="en-US" b="1" dirty="0" smtClean="0"/>
              <a:t> </a:t>
            </a:r>
          </a:p>
          <a:p>
            <a:r>
              <a:rPr lang="en-US" b="1" dirty="0" smtClean="0"/>
              <a:t>AVDTP (Audio/Video Distribution Transport Protocol) </a:t>
            </a:r>
          </a:p>
          <a:p>
            <a:r>
              <a:rPr lang="en-US" b="1" dirty="0" smtClean="0"/>
              <a:t>Telephony control protocol </a:t>
            </a:r>
          </a:p>
          <a:p>
            <a:r>
              <a:rPr lang="en-US" b="1" dirty="0" smtClean="0"/>
              <a:t>Adopted protocols</a:t>
            </a:r>
            <a:r>
              <a:rPr lang="en-US" dirty="0" smtClean="0"/>
              <a:t> </a:t>
            </a:r>
          </a:p>
          <a:p>
            <a:r>
              <a:rPr lang="en-US" dirty="0" smtClean="0"/>
              <a:t>Point-to-Point Protocol (PPP) </a:t>
            </a:r>
          </a:p>
          <a:p>
            <a:r>
              <a:rPr lang="en-US" dirty="0" smtClean="0"/>
              <a:t>TCP/IP/UDP </a:t>
            </a:r>
          </a:p>
          <a:p>
            <a:r>
              <a:rPr lang="en-US" dirty="0" smtClean="0"/>
              <a:t>Object Exchange Protocol (OBEX) </a:t>
            </a:r>
          </a:p>
          <a:p>
            <a:r>
              <a:rPr lang="en-US" dirty="0" smtClean="0"/>
              <a:t>Wireless Application Environment/Wireless Application Protocol (WAE/WAP)</a:t>
            </a:r>
            <a:endParaRPr lang="en-US" dirty="0"/>
          </a:p>
        </p:txBody>
      </p:sp>
    </p:spTree>
    <p:extLst>
      <p:ext uri="{BB962C8B-B14F-4D97-AF65-F5344CB8AC3E}">
        <p14:creationId xmlns:p14="http://schemas.microsoft.com/office/powerpoint/2010/main" val="3520300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1339</Words>
  <Application>Microsoft Office PowerPoint</Application>
  <PresentationFormat>On-screen Show (4:3)</PresentationFormat>
  <Paragraphs>95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MindSlave</dc:creator>
  <cp:lastModifiedBy>MindSlave</cp:lastModifiedBy>
  <cp:revision>7</cp:revision>
  <dcterms:created xsi:type="dcterms:W3CDTF">2011-06-16T04:49:37Z</dcterms:created>
  <dcterms:modified xsi:type="dcterms:W3CDTF">2011-06-16T06:00:02Z</dcterms:modified>
</cp:coreProperties>
</file>