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79" r:id="rId5"/>
    <p:sldId id="285" r:id="rId6"/>
    <p:sldId id="280" r:id="rId7"/>
    <p:sldId id="283" r:id="rId8"/>
    <p:sldId id="281" r:id="rId9"/>
    <p:sldId id="282" r:id="rId10"/>
    <p:sldId id="284" r:id="rId11"/>
    <p:sldId id="286" r:id="rId12"/>
    <p:sldId id="287" r:id="rId13"/>
    <p:sldId id="293" r:id="rId14"/>
    <p:sldId id="288" r:id="rId15"/>
    <p:sldId id="289" r:id="rId16"/>
    <p:sldId id="291" r:id="rId17"/>
    <p:sldId id="290" r:id="rId18"/>
    <p:sldId id="292" r:id="rId19"/>
    <p:sldId id="296" r:id="rId20"/>
    <p:sldId id="297" r:id="rId21"/>
    <p:sldId id="294" r:id="rId22"/>
    <p:sldId id="298" r:id="rId23"/>
    <p:sldId id="299" r:id="rId24"/>
    <p:sldId id="300" r:id="rId25"/>
    <p:sldId id="301" r:id="rId26"/>
    <p:sldId id="302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F1F"/>
    <a:srgbClr val="491515"/>
    <a:srgbClr val="00FF00"/>
    <a:srgbClr val="A0FBAA"/>
    <a:srgbClr val="66FF33"/>
    <a:srgbClr val="00C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20/06/2022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20/06/2022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chess.org/yqfLYJ5E/black" TargetMode="External"/><Relationship Id="rId2" Type="http://schemas.openxmlformats.org/officeDocument/2006/relationships/hyperlink" Target="https://lichess.org/@/georg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chess.org/yqfLYJ5E/black" TargetMode="External"/><Relationship Id="rId2" Type="http://schemas.openxmlformats.org/officeDocument/2006/relationships/hyperlink" Target="https://lichess.org/@/georg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275762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591" y="609600"/>
            <a:ext cx="499607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b="1" dirty="0"/>
              <a:t>DATA MANAGEMENT 			PROJECT </a:t>
            </a:r>
            <a:r>
              <a:rPr lang="it-IT" sz="4000" dirty="0"/>
              <a:t>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597" y="1855812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it-IT" sz="2800" dirty="0" err="1"/>
              <a:t>Lichess</a:t>
            </a:r>
            <a:r>
              <a:rPr lang="it-IT" sz="2800" dirty="0"/>
              <a:t> &amp; Chess.com</a:t>
            </a:r>
          </a:p>
          <a:p>
            <a:pPr rtl="0"/>
            <a:endParaRPr lang="it-IT" sz="2400" dirty="0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2913DA0-EE47-97FC-BF2B-F2228CD4F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964" y="5102647"/>
            <a:ext cx="3631096" cy="1072308"/>
          </a:xfrm>
          <a:prstGeom prst="rect">
            <a:avLst/>
          </a:prstGeom>
        </p:spPr>
      </p:pic>
      <p:pic>
        <p:nvPicPr>
          <p:cNvPr id="7" name="Immagine 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2D2ED311-D51F-932A-81CD-1749C10C3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5934" y="2844370"/>
            <a:ext cx="1747510" cy="17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6DFA1AA-695B-DFBF-11F1-1475E2C2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34" y="568681"/>
            <a:ext cx="11145683" cy="1167354"/>
          </a:xfrm>
        </p:spPr>
        <p:txBody>
          <a:bodyPr>
            <a:noAutofit/>
          </a:bodyPr>
          <a:lstStyle/>
          <a:p>
            <a:r>
              <a:rPr lang="it-IT" sz="4400" b="1" dirty="0"/>
              <a:t>Data </a:t>
            </a:r>
            <a:r>
              <a:rPr lang="it-IT" sz="4400" b="1" dirty="0" err="1"/>
              <a:t>enrichment</a:t>
            </a:r>
            <a:r>
              <a:rPr lang="it-IT" sz="4400" b="1" dirty="0"/>
              <a:t>: matching </a:t>
            </a:r>
            <a:r>
              <a:rPr lang="it-IT" sz="4400" b="1" dirty="0" err="1"/>
              <a:t>JSONs</a:t>
            </a:r>
            <a:r>
              <a:rPr lang="it-IT" sz="4400" b="1" dirty="0"/>
              <a:t> </a:t>
            </a:r>
            <a:r>
              <a:rPr lang="it-IT" sz="4400" b="1" dirty="0" err="1"/>
              <a:t>structures</a:t>
            </a:r>
            <a:endParaRPr lang="it-IT" sz="4400" b="1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095056C-0AA6-827C-1CE7-8DAC378D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3022643"/>
            <a:ext cx="10353763" cy="2583026"/>
          </a:xfrm>
        </p:spPr>
        <p:txBody>
          <a:bodyPr>
            <a:noAutofit/>
          </a:bodyPr>
          <a:lstStyle/>
          <a:p>
            <a:pPr algn="l"/>
            <a:r>
              <a:rPr lang="it-IT" sz="2100" dirty="0" err="1"/>
              <a:t>Before</a:t>
            </a:r>
            <a:r>
              <a:rPr lang="it-IT" sz="2100" dirty="0"/>
              <a:t> </a:t>
            </a:r>
            <a:r>
              <a:rPr lang="it-IT" sz="2100" dirty="0" err="1"/>
              <a:t>merging</a:t>
            </a:r>
            <a:r>
              <a:rPr lang="it-IT" sz="2100" dirty="0"/>
              <a:t> the </a:t>
            </a:r>
            <a:r>
              <a:rPr lang="it-IT" sz="2100" dirty="0" err="1"/>
              <a:t>JSONs</a:t>
            </a:r>
            <a:r>
              <a:rPr lang="it-IT" sz="2100" dirty="0"/>
              <a:t> from the </a:t>
            </a:r>
            <a:r>
              <a:rPr lang="it-IT" sz="2100" dirty="0" err="1"/>
              <a:t>two</a:t>
            </a:r>
            <a:r>
              <a:rPr lang="it-IT" sz="2100" dirty="0"/>
              <a:t> </a:t>
            </a:r>
            <a:r>
              <a:rPr lang="it-IT" sz="2100" dirty="0" err="1"/>
              <a:t>platforms</a:t>
            </a:r>
            <a:r>
              <a:rPr lang="it-IT" sz="2100" dirty="0"/>
              <a:t>, with the </a:t>
            </a:r>
            <a:r>
              <a:rPr lang="it-IT" sz="2100" dirty="0" err="1"/>
              <a:t>purpose</a:t>
            </a:r>
            <a:r>
              <a:rPr lang="it-IT" sz="2100" dirty="0"/>
              <a:t> of </a:t>
            </a:r>
            <a:r>
              <a:rPr lang="it-IT" sz="2100" dirty="0" err="1"/>
              <a:t>having</a:t>
            </a:r>
            <a:r>
              <a:rPr lang="it-IT" sz="2100" dirty="0"/>
              <a:t> insights, a </a:t>
            </a:r>
            <a:r>
              <a:rPr lang="it-IT" sz="2100" dirty="0" err="1"/>
              <a:t>few</a:t>
            </a:r>
            <a:r>
              <a:rPr lang="it-IT" sz="2100" dirty="0"/>
              <a:t> steps </a:t>
            </a:r>
            <a:r>
              <a:rPr lang="it-IT" sz="2100" dirty="0" err="1"/>
              <a:t>were</a:t>
            </a:r>
            <a:r>
              <a:rPr lang="it-IT" sz="2100" dirty="0"/>
              <a:t> </a:t>
            </a:r>
            <a:r>
              <a:rPr lang="it-IT" sz="2100" dirty="0" err="1"/>
              <a:t>mandatory</a:t>
            </a:r>
            <a:r>
              <a:rPr lang="it-IT" sz="2100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it-IT" sz="2100" dirty="0" err="1"/>
              <a:t>Rename</a:t>
            </a:r>
            <a:r>
              <a:rPr lang="it-IT" sz="2100" dirty="0"/>
              <a:t> the keys in order for </a:t>
            </a:r>
            <a:r>
              <a:rPr lang="it-IT" sz="2100" dirty="0" err="1"/>
              <a:t>them</a:t>
            </a:r>
            <a:r>
              <a:rPr lang="it-IT" sz="2100" dirty="0"/>
              <a:t> to match</a:t>
            </a:r>
          </a:p>
          <a:p>
            <a:pPr marL="342900" indent="-342900" algn="l">
              <a:buFontTx/>
              <a:buChar char="-"/>
            </a:pPr>
            <a:r>
              <a:rPr lang="it-IT" sz="2100" dirty="0"/>
              <a:t>Create a </a:t>
            </a:r>
            <a:r>
              <a:rPr lang="it-IT" sz="2100" dirty="0" err="1"/>
              <a:t>unique</a:t>
            </a:r>
            <a:r>
              <a:rPr lang="it-IT" sz="2100" dirty="0"/>
              <a:t> </a:t>
            </a:r>
            <a:r>
              <a:rPr lang="it-IT" sz="2100" dirty="0" err="1"/>
              <a:t>JSON's</a:t>
            </a:r>
            <a:r>
              <a:rPr lang="it-IT" sz="2100" dirty="0"/>
              <a:t> </a:t>
            </a:r>
            <a:r>
              <a:rPr lang="it-IT" sz="2100" dirty="0" err="1"/>
              <a:t>structure</a:t>
            </a:r>
            <a:r>
              <a:rPr lang="it-IT" sz="2100" dirty="0"/>
              <a:t>: I </a:t>
            </a:r>
            <a:r>
              <a:rPr lang="it-IT" sz="2100" dirty="0" err="1"/>
              <a:t>decided</a:t>
            </a:r>
            <a:r>
              <a:rPr lang="it-IT" sz="2100" dirty="0"/>
              <a:t> to </a:t>
            </a:r>
            <a:r>
              <a:rPr lang="it-IT" sz="2100" dirty="0" err="1"/>
              <a:t>adapt</a:t>
            </a:r>
            <a:r>
              <a:rPr lang="it-IT" sz="2100" dirty="0"/>
              <a:t> the Chess.com </a:t>
            </a:r>
            <a:r>
              <a:rPr lang="it-IT" sz="2100" dirty="0" err="1"/>
              <a:t>JSON's</a:t>
            </a:r>
            <a:r>
              <a:rPr lang="it-IT" sz="2100" dirty="0"/>
              <a:t> </a:t>
            </a:r>
            <a:r>
              <a:rPr lang="it-IT" sz="2100" dirty="0" err="1"/>
              <a:t>structure</a:t>
            </a:r>
            <a:r>
              <a:rPr lang="it-IT" sz="2100" dirty="0"/>
              <a:t> to the </a:t>
            </a:r>
            <a:r>
              <a:rPr lang="it-IT" sz="2100" dirty="0" err="1"/>
              <a:t>Lichess</a:t>
            </a:r>
            <a:r>
              <a:rPr lang="it-IT" sz="2100" dirty="0"/>
              <a:t> one</a:t>
            </a:r>
          </a:p>
          <a:p>
            <a:pPr marL="342900" indent="-342900" algn="l">
              <a:buFontTx/>
              <a:buChar char="-"/>
            </a:pPr>
            <a:r>
              <a:rPr lang="it-IT" sz="2100" dirty="0" err="1"/>
              <a:t>Unify</a:t>
            </a:r>
            <a:r>
              <a:rPr lang="it-IT" sz="2100" dirty="0"/>
              <a:t> for </a:t>
            </a:r>
            <a:r>
              <a:rPr lang="it-IT" sz="2100" dirty="0" err="1"/>
              <a:t>each</a:t>
            </a:r>
            <a:r>
              <a:rPr lang="it-IT" sz="2100" dirty="0"/>
              <a:t> key the set of </a:t>
            </a:r>
            <a:r>
              <a:rPr lang="it-IT" sz="2100" dirty="0" err="1"/>
              <a:t>possible</a:t>
            </a:r>
            <a:r>
              <a:rPr lang="it-IT" sz="2100" dirty="0"/>
              <a:t> </a:t>
            </a:r>
            <a:r>
              <a:rPr lang="it-IT" sz="2100" dirty="0" err="1"/>
              <a:t>values</a:t>
            </a:r>
            <a:r>
              <a:rPr lang="it-IT" sz="2100" dirty="0"/>
              <a:t> </a:t>
            </a:r>
            <a:r>
              <a:rPr lang="it-IT" sz="2100" dirty="0" err="1"/>
              <a:t>that</a:t>
            </a:r>
            <a:r>
              <a:rPr lang="it-IT" sz="2100" dirty="0"/>
              <a:t> </a:t>
            </a:r>
            <a:r>
              <a:rPr lang="it-IT" sz="2100" dirty="0" err="1"/>
              <a:t>they</a:t>
            </a:r>
            <a:r>
              <a:rPr lang="it-IT" sz="2100" dirty="0"/>
              <a:t> can </a:t>
            </a:r>
            <a:r>
              <a:rPr lang="it-IT" sz="2100" dirty="0" err="1"/>
              <a:t>hold</a:t>
            </a:r>
            <a:r>
              <a:rPr lang="it-IT" sz="2100" dirty="0"/>
              <a:t> </a:t>
            </a:r>
          </a:p>
          <a:p>
            <a:pPr marL="342900" indent="-342900" algn="l">
              <a:buFontTx/>
              <a:buChar char="-"/>
            </a:pPr>
            <a:endParaRPr lang="it-IT" sz="2100" dirty="0"/>
          </a:p>
          <a:p>
            <a:pPr marL="342900" indent="-342900" algn="l">
              <a:buFontTx/>
              <a:buChar char="-"/>
            </a:pPr>
            <a:endParaRPr lang="it-IT" sz="2100" dirty="0"/>
          </a:p>
          <a:p>
            <a:pPr marL="342900" indent="-342900" algn="l">
              <a:buFontTx/>
              <a:buChar char="-"/>
            </a:pP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152903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D7F86-C7A4-491E-A59C-3287C112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0259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Matching </a:t>
            </a:r>
            <a:r>
              <a:rPr lang="it-IT" b="1" dirty="0" err="1"/>
              <a:t>JSON’s</a:t>
            </a:r>
            <a:r>
              <a:rPr lang="it-IT" b="1" dirty="0"/>
              <a:t> </a:t>
            </a:r>
            <a:r>
              <a:rPr lang="it-IT" b="1" dirty="0" err="1"/>
              <a:t>structures</a:t>
            </a:r>
            <a:r>
              <a:rPr lang="it-IT" b="1" dirty="0"/>
              <a:t>: Chess.com </a:t>
            </a:r>
            <a:r>
              <a:rPr lang="it-IT" b="1" dirty="0" err="1"/>
              <a:t>statistics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06AE16-78DE-4FB0-B865-0D10E3499D6D}"/>
              </a:ext>
            </a:extLst>
          </p:cNvPr>
          <p:cNvSpPr txBox="1"/>
          <p:nvPr/>
        </p:nvSpPr>
        <p:spPr>
          <a:xfrm>
            <a:off x="609600" y="1553673"/>
            <a:ext cx="4991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chess_rapid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0000"/>
                </a:solidFill>
                <a:latin typeface="Courier New" panose="02070309020205020404" pitchFamily="49" charset="0"/>
              </a:rPr>
              <a:t>last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{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date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timestamp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rd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best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{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	 "date: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timestamp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 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game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>
                <a:latin typeface="Courier New" panose="02070309020205020404" pitchFamily="49" charset="0"/>
              </a:rPr>
              <a:t>URL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}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record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{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win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	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loss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	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draw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chess_bullet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chess_blitz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chess960_daily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fide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tactics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puzzle_rush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E0ECB2-5289-46DC-96A7-794A0031A4AE}"/>
              </a:ext>
            </a:extLst>
          </p:cNvPr>
          <p:cNvSpPr txBox="1"/>
          <p:nvPr/>
        </p:nvSpPr>
        <p:spPr>
          <a:xfrm>
            <a:off x="7492449" y="1519846"/>
            <a:ext cx="4991652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rapid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"</a:t>
            </a:r>
            <a:r>
              <a:rPr lang="it-IT" altLang="it-IT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"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endParaRPr lang="it-IT" altLang="it-IT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last_game_date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lang="it-IT" altLang="it-IT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best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best_date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best_game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": URL,</a:t>
            </a:r>
            <a:endParaRPr lang="it-IT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</a:rPr>
              <a:t>games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win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loss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draw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bullet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blitz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chess960_daily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fide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lang="it-IT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tactics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puzzle_rush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{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win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loss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3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draw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3"/>
            <a:r>
              <a:rPr lang="it-IT" altLang="it-IT" sz="1400" dirty="0">
                <a:latin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latin typeface="Courier New" panose="02070309020205020404" pitchFamily="49" charset="0"/>
              </a:rPr>
              <a:t>all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} </a:t>
            </a:r>
            <a:r>
              <a:rPr lang="it-IT" sz="1400" dirty="0"/>
              <a:t>}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E9FE443-1275-4F81-80A1-3852A11D8AED}"/>
              </a:ext>
            </a:extLst>
          </p:cNvPr>
          <p:cNvSpPr/>
          <p:nvPr/>
        </p:nvSpPr>
        <p:spPr>
          <a:xfrm>
            <a:off x="5194853" y="3538375"/>
            <a:ext cx="1282147" cy="2208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1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F0575-B335-43AC-ABD0-B0586A1C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Matching </a:t>
            </a:r>
            <a:r>
              <a:rPr lang="it-IT" b="1" dirty="0" err="1"/>
              <a:t>JSON’s</a:t>
            </a:r>
            <a:r>
              <a:rPr lang="it-IT" b="1" dirty="0"/>
              <a:t> </a:t>
            </a:r>
            <a:r>
              <a:rPr lang="it-IT" b="1" dirty="0" err="1"/>
              <a:t>structures</a:t>
            </a:r>
            <a:r>
              <a:rPr lang="it-IT" b="1" dirty="0"/>
              <a:t>: Chess.com users public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78AFE8-28CE-4FAD-95CE-532BE956509E}"/>
              </a:ext>
            </a:extLst>
          </p:cNvPr>
          <p:cNvSpPr txBox="1"/>
          <p:nvPr/>
        </p:nvSpPr>
        <p:spPr>
          <a:xfrm>
            <a:off x="913795" y="2216527"/>
            <a:ext cx="3314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"@id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"username":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player_id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"status":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"avatar":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"location":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"country":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joined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timestamp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last_online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timestamp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"followers":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is_streamer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twitch</a:t>
            </a:r>
            <a:r>
              <a:rPr lang="it-IT" altLang="it-IT" sz="1400" dirty="0">
                <a:latin typeface="Courier New" panose="02070309020205020404" pitchFamily="49" charset="0"/>
              </a:rPr>
              <a:t>_URL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19EC0C-C746-42D7-B05E-BAD29DADE65C}"/>
              </a:ext>
            </a:extLst>
          </p:cNvPr>
          <p:cNvSpPr txBox="1"/>
          <p:nvPr/>
        </p:nvSpPr>
        <p:spPr>
          <a:xfrm>
            <a:off x="6726780" y="2246445"/>
            <a:ext cx="4831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profile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{ "name":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2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"location":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1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"country":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1"/>
            <a:r>
              <a:rPr lang="it-IT" altLang="it-IT" sz="1400" dirty="0">
                <a:latin typeface="Courier New" panose="02070309020205020404" pitchFamily="49" charset="0"/>
              </a:rPr>
              <a:t>	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"avatar": URL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1"/>
            <a:r>
              <a:rPr lang="it-IT" altLang="it-IT" sz="1400" dirty="0">
                <a:latin typeface="Courier New" panose="02070309020205020404" pitchFamily="49" charset="0"/>
              </a:rPr>
              <a:t>	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latin typeface="Courier New" panose="02070309020205020404" pitchFamily="49" charset="0"/>
              </a:rPr>
              <a:t>fideRating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"followers":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is_streamer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it-IT" altLang="it-IT" sz="1400" dirty="0">
                <a:latin typeface="Courier New" panose="02070309020205020404" pitchFamily="49" charset="0"/>
              </a:rPr>
              <a:t>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twitch</a:t>
            </a:r>
            <a:r>
              <a:rPr lang="it-IT" altLang="it-IT" sz="1400" dirty="0">
                <a:latin typeface="Courier New" panose="02070309020205020404" pitchFamily="49" charset="0"/>
              </a:rPr>
              <a:t>_URL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 </a:t>
            </a:r>
            <a:r>
              <a:rPr lang="it-IT" altLang="it-IT" sz="1400" dirty="0">
                <a:latin typeface="Courier New" panose="02070309020205020404" pitchFamily="49" charset="0"/>
              </a:rPr>
              <a:t>}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"@id":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"username":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player_id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"status":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joined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last_online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072401C-FF79-460C-98B1-A6BB8CB050F1}"/>
              </a:ext>
            </a:extLst>
          </p:cNvPr>
          <p:cNvSpPr/>
          <p:nvPr/>
        </p:nvSpPr>
        <p:spPr>
          <a:xfrm>
            <a:off x="4808529" y="3720787"/>
            <a:ext cx="1282147" cy="2208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10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77F99-2011-4D25-85F1-4BF711F4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085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Merging</a:t>
            </a:r>
            <a:r>
              <a:rPr lang="it-IT" b="1" dirty="0"/>
              <a:t> Chess.com public data and </a:t>
            </a:r>
            <a:r>
              <a:rPr lang="it-IT" b="1" dirty="0" err="1"/>
              <a:t>statistics</a:t>
            </a:r>
            <a:r>
              <a:rPr lang="it-IT" b="1" dirty="0"/>
              <a:t> </a:t>
            </a:r>
            <a:r>
              <a:rPr lang="it-IT" b="1" dirty="0" err="1"/>
              <a:t>JSONs</a:t>
            </a:r>
            <a:r>
              <a:rPr lang="it-IT" b="1" dirty="0"/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603A65-E7B1-4B64-967A-8172708418D6}"/>
              </a:ext>
            </a:extLst>
          </p:cNvPr>
          <p:cNvSpPr txBox="1"/>
          <p:nvPr/>
        </p:nvSpPr>
        <p:spPr>
          <a:xfrm>
            <a:off x="221072" y="1782764"/>
            <a:ext cx="35979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profile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 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"location":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1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"country":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lvl="1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"avatar": URL,</a:t>
            </a:r>
          </a:p>
          <a:p>
            <a:pPr lvl="1"/>
            <a:r>
              <a:rPr lang="it-IT" altLang="it-IT" sz="1400" dirty="0">
                <a:latin typeface="Courier New" panose="02070309020205020404" pitchFamily="49" charset="0"/>
              </a:rPr>
              <a:t>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latin typeface="Courier New" panose="02070309020205020404" pitchFamily="49" charset="0"/>
              </a:rPr>
              <a:t>fideRating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"followers":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is_streamer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twitch</a:t>
            </a:r>
            <a:r>
              <a:rPr lang="it-IT" altLang="it-IT" sz="1400" dirty="0">
                <a:latin typeface="Courier New" panose="02070309020205020404" pitchFamily="49" charset="0"/>
              </a:rPr>
              <a:t>_URL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 </a:t>
            </a:r>
          </a:p>
          <a:p>
            <a:r>
              <a:rPr lang="it-IT" altLang="it-IT" sz="1400" dirty="0">
                <a:latin typeface="Courier New" panose="02070309020205020404" pitchFamily="49" charset="0"/>
              </a:rPr>
              <a:t>	    },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"@id":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"username":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player_id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"status":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joined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last_online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15CAD9F-E71F-4DFF-A459-A627CC9634E9}"/>
              </a:ext>
            </a:extLst>
          </p:cNvPr>
          <p:cNvSpPr/>
          <p:nvPr/>
        </p:nvSpPr>
        <p:spPr>
          <a:xfrm>
            <a:off x="3417658" y="4102380"/>
            <a:ext cx="802757" cy="2041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0FA455-44AA-425E-96E9-D439CB881E75}"/>
              </a:ext>
            </a:extLst>
          </p:cNvPr>
          <p:cNvSpPr txBox="1"/>
          <p:nvPr/>
        </p:nvSpPr>
        <p:spPr>
          <a:xfrm>
            <a:off x="4519745" y="1782764"/>
            <a:ext cx="359796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profile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</a:t>
            </a:r>
            <a:r>
              <a:rPr lang="it-IT" altLang="it-IT" sz="1400" dirty="0">
                <a:latin typeface="Courier New" panose="02070309020205020404" pitchFamily="49" charset="0"/>
              </a:rPr>
              <a:t>},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"@id":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URL,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"username":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player_id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"status":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joined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last_online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{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  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win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loss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             	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draw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"</a:t>
            </a:r>
            <a:r>
              <a:rPr lang="it-IT" altLang="it-IT" sz="1400" dirty="0" err="1">
                <a:latin typeface="Courier New" panose="02070309020205020404" pitchFamily="49" charset="0"/>
              </a:rPr>
              <a:t>all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535E94-8926-4E5E-BA3D-D669D668A627}"/>
              </a:ext>
            </a:extLst>
          </p:cNvPr>
          <p:cNvSpPr txBox="1"/>
          <p:nvPr/>
        </p:nvSpPr>
        <p:spPr>
          <a:xfrm>
            <a:off x="8108674" y="1890501"/>
            <a:ext cx="44418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perfs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{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>
                <a:latin typeface="Courier New" panose="02070309020205020404" pitchFamily="49" charset="0"/>
              </a:rPr>
              <a:t>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"</a:t>
            </a:r>
            <a:r>
              <a:rPr lang="it-IT" sz="1400" dirty="0">
                <a:latin typeface="Courier New" panose="02070309020205020404" pitchFamily="49" charset="0"/>
              </a:rPr>
              <a:t>rd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endParaRPr lang="it-IT" altLang="it-IT" sz="1400" dirty="0">
              <a:latin typeface="Courier New" panose="02070309020205020404" pitchFamily="49" charset="0"/>
            </a:endParaRPr>
          </a:p>
          <a:p>
            <a:r>
              <a:rPr lang="it-IT" altLang="it-IT" sz="1400" dirty="0"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last_game_date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lang="it-IT" altLang="it-IT" sz="1400" dirty="0">
              <a:latin typeface="Courier New" panose="02070309020205020404" pitchFamily="49" charset="0"/>
            </a:endParaRP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"best" </a:t>
            </a:r>
            <a:r>
              <a:rPr lang="it-IT" altLang="it-IT" sz="1400" dirty="0">
                <a:latin typeface="Courier New" panose="02070309020205020404" pitchFamily="49" charset="0"/>
              </a:rPr>
              <a:t>: </a:t>
            </a:r>
            <a:r>
              <a:rPr lang="it-IT" altLang="it-IT" sz="1400" dirty="0" err="1">
                <a:latin typeface="Courier New" panose="02070309020205020404" pitchFamily="49" charset="0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lang="it-IT" altLang="it-IT" sz="1400" dirty="0"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best_date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alt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best_game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": URL,</a:t>
            </a:r>
            <a:endParaRPr lang="it-IT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>
                <a:latin typeface="Courier New" panose="02070309020205020404" pitchFamily="49" charset="0"/>
              </a:rPr>
              <a:t>games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latin typeface="Courier New" panose="02070309020205020404" pitchFamily="49" charset="0"/>
              </a:rPr>
              <a:t>win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latin typeface="Courier New" panose="02070309020205020404" pitchFamily="49" charset="0"/>
              </a:rPr>
              <a:t>loss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it-IT" sz="1400" dirty="0" err="1">
                <a:latin typeface="Courier New" panose="02070309020205020404" pitchFamily="49" charset="0"/>
              </a:rPr>
              <a:t>draw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</a:t>
            </a:r>
            <a:r>
              <a:rPr lang="it-IT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chess960_daily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rapid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bullet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blitz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fide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tactics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puzzle_rush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</a:p>
          <a:p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8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28121-654E-4C6E-8E9F-EF145DC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Matching </a:t>
            </a:r>
            <a:r>
              <a:rPr lang="it-IT" b="1" dirty="0" err="1"/>
              <a:t>JSON’s</a:t>
            </a:r>
            <a:r>
              <a:rPr lang="it-IT" b="1" dirty="0"/>
              <a:t> </a:t>
            </a:r>
            <a:r>
              <a:rPr lang="it-IT" b="1" dirty="0" err="1"/>
              <a:t>structures</a:t>
            </a:r>
            <a:r>
              <a:rPr lang="it-IT" b="1" dirty="0"/>
              <a:t>: </a:t>
            </a:r>
            <a:r>
              <a:rPr lang="it-IT" b="1" dirty="0" err="1"/>
              <a:t>Lichess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7B91C4-D9F7-446B-A0AD-29C0E6D26BDF}"/>
              </a:ext>
            </a:extLst>
          </p:cNvPr>
          <p:cNvSpPr txBox="1"/>
          <p:nvPr/>
        </p:nvSpPr>
        <p:spPr>
          <a:xfrm>
            <a:off x="558800" y="1866900"/>
            <a:ext cx="5410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"id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georges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"username": "Georges",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"online":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perfs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createdAt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1290415680000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disabled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false,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tosViolation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false,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profile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seenAt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1522636452014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patron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verified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playTime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title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"NM",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url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"</a:t>
            </a:r>
            <a:r>
              <a:rPr kumimoji="0" lang="it-IT" altLang="it-IT" sz="1400" b="0" i="0" u="sng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https://lichess.org/@/georges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"playing": "</a:t>
            </a:r>
            <a:r>
              <a:rPr kumimoji="0" lang="it-IT" altLang="it-IT" sz="1400" b="0" i="0" u="sng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https://lichess.org/yqfLYJ5E/black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completionRate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97,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count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": 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dirty="0">
                <a:latin typeface="Courier New" panose="02070309020205020404" pitchFamily="49" charset="0"/>
              </a:rPr>
              <a:t>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96B3FA-2FF9-4B42-97EC-ED23E3C69453}"/>
              </a:ext>
            </a:extLst>
          </p:cNvPr>
          <p:cNvSpPr txBox="1"/>
          <p:nvPr/>
        </p:nvSpPr>
        <p:spPr>
          <a:xfrm>
            <a:off x="5969000" y="2942173"/>
            <a:ext cx="6007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profile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"status":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altLang="it-IT" sz="1400" dirty="0">
                <a:solidFill>
                  <a:srgbClr val="A0FBAA"/>
                </a:solidFill>
                <a:latin typeface="Courier New" panose="02070309020205020404" pitchFamily="49" charset="0"/>
              </a:rPr>
              <a:t>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atron"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last_online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2 April 2018, 02:34:12</a:t>
            </a:r>
            <a:r>
              <a:rPr lang="it-IT" altLang="it-IT" sz="1400" dirty="0">
                <a:solidFill>
                  <a:srgbClr val="FFFF00"/>
                </a:solidFill>
                <a:latin typeface="Courier New" panose="02070309020205020404" pitchFamily="49" charset="0"/>
              </a:rPr>
              <a:t> (</a:t>
            </a:r>
            <a:r>
              <a:rPr lang="it-IT" altLang="it-IT" sz="1400" dirty="0" err="1">
                <a:solidFill>
                  <a:srgbClr val="FFFF00"/>
                </a:solidFill>
                <a:latin typeface="Courier New" panose="02070309020205020404" pitchFamily="49" charset="0"/>
              </a:rPr>
              <a:t>datetime</a:t>
            </a:r>
            <a:r>
              <a:rPr lang="it-IT" altLang="it-IT" sz="1400" dirty="0">
                <a:solidFill>
                  <a:srgbClr val="FFFF00"/>
                </a:solidFill>
                <a:latin typeface="Courier New" panose="02070309020205020404" pitchFamily="49" charset="0"/>
              </a:rPr>
              <a:t>)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22 November 2010 08:48:00 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89EA4494-C904-7C6D-9D90-89E13B5688CC}"/>
              </a:ext>
            </a:extLst>
          </p:cNvPr>
          <p:cNvSpPr/>
          <p:nvPr/>
        </p:nvSpPr>
        <p:spPr>
          <a:xfrm>
            <a:off x="4530840" y="3965418"/>
            <a:ext cx="802757" cy="2041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0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5A7DD-F945-4F9E-B50E-2CB4DA0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integration</a:t>
            </a:r>
            <a:r>
              <a:rPr lang="it-IT" b="1" dirty="0"/>
              <a:t>: </a:t>
            </a:r>
            <a:r>
              <a:rPr lang="it-IT" b="1" dirty="0" err="1"/>
              <a:t>unified</a:t>
            </a:r>
            <a:r>
              <a:rPr lang="it-IT" b="1" dirty="0"/>
              <a:t> </a:t>
            </a:r>
            <a:r>
              <a:rPr lang="it-IT" b="1" dirty="0" err="1"/>
              <a:t>structure</a:t>
            </a:r>
            <a:endParaRPr lang="it-IT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C6BF8-8567-4E54-B96E-2EC7DC72E321}"/>
              </a:ext>
            </a:extLst>
          </p:cNvPr>
          <p:cNvSpPr txBox="1"/>
          <p:nvPr/>
        </p:nvSpPr>
        <p:spPr>
          <a:xfrm>
            <a:off x="913795" y="2146851"/>
            <a:ext cx="44527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"name": </a:t>
            </a:r>
            <a:r>
              <a:rPr lang="it-IT" alt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string</a:t>
            </a:r>
            <a:r>
              <a:rPr lang="it-IT" alt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": 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string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federation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": 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string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"age": 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"fide": 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"k-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factor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": 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integer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lichess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": {…},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chessCom</a:t>
            </a:r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": {…}</a:t>
            </a:r>
          </a:p>
          <a:p>
            <a:r>
              <a:rPr lang="it-IT" sz="16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C79EC2-885C-C84B-0014-21802D319A95}"/>
              </a:ext>
            </a:extLst>
          </p:cNvPr>
          <p:cNvSpPr txBox="1"/>
          <p:nvPr/>
        </p:nvSpPr>
        <p:spPr>
          <a:xfrm>
            <a:off x="4837043" y="2411894"/>
            <a:ext cx="6441162" cy="262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The "</a:t>
            </a:r>
            <a:r>
              <a:rPr kumimoji="0" lang="en-US" sz="21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lichess</a:t>
            </a: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" and "</a:t>
            </a:r>
            <a:r>
              <a:rPr kumimoji="0" lang="en-US" sz="21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chessCom</a:t>
            </a: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" keys contain the relative unified document shown in the previous slides</a:t>
            </a: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The key exists only if the person has an account on the respective platform</a:t>
            </a: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  <a:p>
            <a:pPr marL="36900" marR="0" lvl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7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51E4-DA38-9E54-1A55-68D65D5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b="1" dirty="0"/>
              <a:t>Data </a:t>
            </a:r>
            <a:r>
              <a:rPr lang="it-IT" sz="4400" b="1" dirty="0" err="1"/>
              <a:t>exploration</a:t>
            </a:r>
            <a:r>
              <a:rPr lang="it-IT" sz="4400" b="1" dirty="0"/>
              <a:t>: Chess.com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5A7168-59B3-5D54-83C2-10F66C7A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 err="1"/>
              <a:t>Most</a:t>
            </a:r>
            <a:r>
              <a:rPr lang="it-IT" sz="2100" dirty="0"/>
              <a:t> </a:t>
            </a:r>
            <a:r>
              <a:rPr lang="it-IT" sz="2100" dirty="0" err="1"/>
              <a:t>followed</a:t>
            </a:r>
            <a:r>
              <a:rPr lang="it-IT" sz="2100" dirty="0"/>
              <a:t>: Alexandra </a:t>
            </a:r>
            <a:r>
              <a:rPr lang="it-IT" sz="2100" dirty="0" err="1"/>
              <a:t>Botez</a:t>
            </a:r>
            <a:r>
              <a:rPr lang="it-IT" sz="2100" dirty="0"/>
              <a:t> and Simon K. Williams are the </a:t>
            </a:r>
            <a:r>
              <a:rPr lang="it-IT" sz="2100" dirty="0" err="1"/>
              <a:t>two</a:t>
            </a:r>
            <a:r>
              <a:rPr lang="it-IT" sz="2100" dirty="0"/>
              <a:t> </a:t>
            </a:r>
            <a:r>
              <a:rPr lang="it-IT" sz="2100" dirty="0" err="1"/>
              <a:t>most</a:t>
            </a:r>
            <a:r>
              <a:rPr lang="it-IT" sz="2100" dirty="0"/>
              <a:t> </a:t>
            </a:r>
            <a:r>
              <a:rPr lang="it-IT" sz="2100" dirty="0" err="1"/>
              <a:t>followed</a:t>
            </a:r>
            <a:r>
              <a:rPr lang="it-IT" sz="2100" dirty="0"/>
              <a:t> people, </a:t>
            </a:r>
            <a:r>
              <a:rPr lang="it-IT" sz="2100" dirty="0" err="1"/>
              <a:t>each</a:t>
            </a:r>
            <a:r>
              <a:rPr lang="it-IT" sz="2100" dirty="0"/>
              <a:t> one </a:t>
            </a:r>
            <a:r>
              <a:rPr lang="it-IT" sz="2100" dirty="0" err="1"/>
              <a:t>having</a:t>
            </a:r>
            <a:r>
              <a:rPr lang="it-IT" sz="2100" dirty="0"/>
              <a:t> </a:t>
            </a:r>
            <a:r>
              <a:rPr lang="it-IT" sz="2100" dirty="0" err="1"/>
              <a:t>approximately</a:t>
            </a:r>
            <a:r>
              <a:rPr lang="it-IT" sz="2100" dirty="0"/>
              <a:t> 55k followers, 30k more </a:t>
            </a:r>
            <a:r>
              <a:rPr lang="it-IT" sz="2100" dirty="0" err="1"/>
              <a:t>than</a:t>
            </a:r>
            <a:r>
              <a:rPr lang="it-IT" sz="2100" dirty="0"/>
              <a:t> the </a:t>
            </a:r>
            <a:r>
              <a:rPr lang="it-IT" sz="2100" dirty="0" err="1"/>
              <a:t>third</a:t>
            </a:r>
            <a:r>
              <a:rPr lang="it-IT" sz="2100" dirty="0"/>
              <a:t> </a:t>
            </a:r>
            <a:r>
              <a:rPr lang="it-IT" sz="2100" dirty="0" err="1"/>
              <a:t>most</a:t>
            </a:r>
            <a:r>
              <a:rPr lang="it-IT" sz="2100" dirty="0"/>
              <a:t> </a:t>
            </a:r>
            <a:r>
              <a:rPr lang="it-IT" sz="2100" dirty="0" err="1"/>
              <a:t>followed</a:t>
            </a:r>
            <a:r>
              <a:rPr lang="it-IT" sz="2100" dirty="0"/>
              <a:t> </a:t>
            </a:r>
            <a:r>
              <a:rPr lang="it-IT" sz="2100" dirty="0" err="1"/>
              <a:t>person</a:t>
            </a:r>
            <a:endParaRPr lang="it-IT" sz="2100" dirty="0"/>
          </a:p>
          <a:p>
            <a:r>
              <a:rPr lang="it-IT" sz="2100" dirty="0"/>
              <a:t>Status: out of a </a:t>
            </a:r>
            <a:r>
              <a:rPr lang="it-IT" sz="2100" dirty="0" err="1"/>
              <a:t>total</a:t>
            </a:r>
            <a:r>
              <a:rPr lang="it-IT" sz="2100" dirty="0"/>
              <a:t> of 1351 players, 1080 people (80%) </a:t>
            </a:r>
            <a:r>
              <a:rPr lang="it-IT" sz="2100" dirty="0" err="1"/>
              <a:t>have</a:t>
            </a:r>
            <a:r>
              <a:rPr lang="it-IT" sz="2100" dirty="0"/>
              <a:t> a premium account </a:t>
            </a:r>
          </a:p>
          <a:p>
            <a:r>
              <a:rPr lang="it-IT" sz="2100" dirty="0" err="1"/>
              <a:t>Joined</a:t>
            </a:r>
            <a:r>
              <a:rPr lang="it-IT" sz="2100" dirty="0"/>
              <a:t>: 42 people </a:t>
            </a:r>
            <a:r>
              <a:rPr lang="it-IT" sz="2100" dirty="0" err="1"/>
              <a:t>joined</a:t>
            </a:r>
            <a:r>
              <a:rPr lang="it-IT" sz="2100" dirty="0"/>
              <a:t> on April 2020, </a:t>
            </a:r>
            <a:r>
              <a:rPr lang="it-IT" sz="2100" dirty="0" err="1"/>
              <a:t>probabily</a:t>
            </a:r>
            <a:r>
              <a:rPr lang="it-IT" sz="2100" dirty="0"/>
              <a:t> due to the pandemic. The </a:t>
            </a:r>
            <a:r>
              <a:rPr lang="it-IT" sz="2100" dirty="0" err="1"/>
              <a:t>most</a:t>
            </a:r>
            <a:r>
              <a:rPr lang="it-IT" sz="2100" dirty="0"/>
              <a:t> people </a:t>
            </a:r>
            <a:r>
              <a:rPr lang="it-IT" sz="2100" dirty="0" err="1"/>
              <a:t>who</a:t>
            </a:r>
            <a:r>
              <a:rPr lang="it-IT" sz="2100" dirty="0"/>
              <a:t> </a:t>
            </a:r>
            <a:r>
              <a:rPr lang="it-IT" sz="2100" dirty="0" err="1"/>
              <a:t>joined</a:t>
            </a:r>
            <a:r>
              <a:rPr lang="it-IT" sz="2100" dirty="0"/>
              <a:t> Chess.com on </a:t>
            </a:r>
            <a:r>
              <a:rPr lang="it-IT" sz="2100" dirty="0" err="1"/>
              <a:t>another</a:t>
            </a:r>
            <a:r>
              <a:rPr lang="it-IT" sz="2100" dirty="0"/>
              <a:t> </a:t>
            </a:r>
            <a:r>
              <a:rPr lang="it-IT" sz="2100" dirty="0" err="1"/>
              <a:t>month</a:t>
            </a:r>
            <a:r>
              <a:rPr lang="it-IT" sz="2100" dirty="0"/>
              <a:t> </a:t>
            </a:r>
            <a:r>
              <a:rPr lang="it-IT" sz="2100" dirty="0" err="1"/>
              <a:t>was</a:t>
            </a:r>
            <a:r>
              <a:rPr lang="it-IT" sz="2100" dirty="0"/>
              <a:t> 22 (the </a:t>
            </a:r>
            <a:r>
              <a:rPr lang="it-IT" sz="2100" dirty="0" err="1"/>
              <a:t>half</a:t>
            </a:r>
            <a:r>
              <a:rPr lang="it-IT" sz="2100" dirty="0"/>
              <a:t>), in </a:t>
            </a:r>
            <a:r>
              <a:rPr lang="it-IT" sz="2100" dirty="0" err="1"/>
              <a:t>May</a:t>
            </a:r>
            <a:r>
              <a:rPr lang="it-IT" sz="2100" dirty="0"/>
              <a:t> 2016</a:t>
            </a:r>
          </a:p>
          <a:p>
            <a:r>
              <a:rPr lang="it-IT" sz="2100" dirty="0"/>
              <a:t>Federation: the top 5 </a:t>
            </a:r>
            <a:r>
              <a:rPr lang="it-IT" sz="2100" dirty="0" err="1"/>
              <a:t>federations</a:t>
            </a:r>
            <a:r>
              <a:rPr lang="it-IT" sz="2100" dirty="0"/>
              <a:t> by </a:t>
            </a:r>
            <a:r>
              <a:rPr lang="it-IT" sz="2100" dirty="0" err="1"/>
              <a:t>number</a:t>
            </a:r>
            <a:r>
              <a:rPr lang="it-IT" sz="2100" dirty="0"/>
              <a:t> of players are Russia (9%), US (7%), India (6%), Poland (5%) and Germany (4%)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98C7F-245F-B9DF-57E6-04697777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exploration</a:t>
            </a:r>
            <a:r>
              <a:rPr lang="it-IT" b="1" dirty="0"/>
              <a:t>: </a:t>
            </a:r>
            <a:r>
              <a:rPr lang="it-IT" b="1" dirty="0" err="1"/>
              <a:t>Lichess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D7589-AD46-7F73-8643-E0A0A944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Title: out of a </a:t>
            </a:r>
            <a:r>
              <a:rPr lang="it-IT" dirty="0" err="1"/>
              <a:t>total</a:t>
            </a:r>
            <a:r>
              <a:rPr lang="it-IT" dirty="0"/>
              <a:t> of 891 players, 74% of people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ranked</a:t>
            </a:r>
            <a:endParaRPr lang="it-IT" dirty="0"/>
          </a:p>
          <a:p>
            <a:r>
              <a:rPr lang="it-IT" dirty="0"/>
              <a:t>Federation: the </a:t>
            </a:r>
            <a:r>
              <a:rPr lang="it-IT" dirty="0" err="1"/>
              <a:t>federations</a:t>
            </a:r>
            <a:r>
              <a:rPr lang="it-IT" dirty="0"/>
              <a:t> with the </a:t>
            </a:r>
            <a:r>
              <a:rPr lang="it-IT" dirty="0" err="1"/>
              <a:t>most</a:t>
            </a:r>
            <a:r>
              <a:rPr lang="it-IT" dirty="0"/>
              <a:t> players are Germany (9%), Russia (8%) and India (7%),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Sweden</a:t>
            </a:r>
            <a:r>
              <a:rPr lang="it-IT" dirty="0"/>
              <a:t> (3%)</a:t>
            </a:r>
          </a:p>
          <a:p>
            <a:r>
              <a:rPr lang="it-IT" dirty="0" err="1"/>
              <a:t>Joined</a:t>
            </a:r>
            <a:r>
              <a:rPr lang="it-IT" dirty="0"/>
              <a:t>: on March 2020 79 new people </a:t>
            </a:r>
            <a:r>
              <a:rPr lang="it-IT" dirty="0" err="1"/>
              <a:t>joined</a:t>
            </a:r>
            <a:r>
              <a:rPr lang="it-IT" dirty="0"/>
              <a:t> the </a:t>
            </a:r>
            <a:r>
              <a:rPr lang="it-IT" dirty="0" err="1"/>
              <a:t>platform</a:t>
            </a:r>
            <a:r>
              <a:rPr lang="it-IT" dirty="0"/>
              <a:t>. </a:t>
            </a:r>
            <a:r>
              <a:rPr lang="it-IT" sz="2400" dirty="0"/>
              <a:t>The </a:t>
            </a:r>
            <a:r>
              <a:rPr lang="it-IT" sz="2400" dirty="0" err="1"/>
              <a:t>most</a:t>
            </a:r>
            <a:r>
              <a:rPr lang="it-IT" sz="2400" dirty="0"/>
              <a:t> people </a:t>
            </a:r>
            <a:r>
              <a:rPr lang="it-IT" sz="2400" dirty="0" err="1"/>
              <a:t>who</a:t>
            </a:r>
            <a:r>
              <a:rPr lang="it-IT" sz="2400" dirty="0"/>
              <a:t> </a:t>
            </a:r>
            <a:r>
              <a:rPr lang="it-IT" sz="2400" dirty="0" err="1"/>
              <a:t>joined</a:t>
            </a:r>
            <a:r>
              <a:rPr lang="it-IT" sz="2400" dirty="0"/>
              <a:t> Chess.com on </a:t>
            </a:r>
            <a:r>
              <a:rPr lang="it-IT" sz="2400" dirty="0" err="1"/>
              <a:t>another</a:t>
            </a:r>
            <a:r>
              <a:rPr lang="it-IT" sz="2400" dirty="0"/>
              <a:t> </a:t>
            </a:r>
            <a:r>
              <a:rPr lang="it-IT" sz="2400" dirty="0" err="1"/>
              <a:t>month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22, in </a:t>
            </a:r>
            <a:r>
              <a:rPr lang="it-IT" sz="2400" dirty="0" err="1"/>
              <a:t>February</a:t>
            </a:r>
            <a:r>
              <a:rPr lang="it-IT" sz="2400" dirty="0"/>
              <a:t> 2018</a:t>
            </a:r>
          </a:p>
          <a:p>
            <a:r>
              <a:rPr lang="it-IT" sz="2400" dirty="0"/>
              <a:t>Age: </a:t>
            </a:r>
            <a:r>
              <a:rPr lang="en-US" sz="2400"/>
              <a:t>76</a:t>
            </a:r>
            <a:r>
              <a:rPr lang="en-US" sz="2400" dirty="0"/>
              <a:t>% of players are included in the 10-40 years old range and the 34% are between 10 and 20 years old.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243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EA1CD-B4BB-9AD5-1B1B-92B18B42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0" y="-284548"/>
            <a:ext cx="12191999" cy="1828801"/>
          </a:xfrm>
        </p:spPr>
        <p:txBody>
          <a:bodyPr>
            <a:normAutofit/>
          </a:bodyPr>
          <a:lstStyle/>
          <a:p>
            <a:r>
              <a:rPr lang="it-IT" sz="4800" b="1" dirty="0"/>
              <a:t>Data </a:t>
            </a:r>
            <a:r>
              <a:rPr lang="it-IT" sz="4800" b="1" dirty="0" err="1"/>
              <a:t>exploration</a:t>
            </a:r>
            <a:r>
              <a:rPr lang="it-IT" sz="4800" b="1" dirty="0"/>
              <a:t>: players on </a:t>
            </a:r>
            <a:r>
              <a:rPr lang="it-IT" sz="4800" b="1" dirty="0" err="1"/>
              <a:t>both</a:t>
            </a:r>
            <a:r>
              <a:rPr lang="it-IT" sz="4800" b="1" dirty="0"/>
              <a:t> </a:t>
            </a:r>
            <a:r>
              <a:rPr lang="it-IT" sz="4800" b="1" dirty="0" err="1"/>
              <a:t>platforms</a:t>
            </a:r>
            <a:endParaRPr lang="it-IT" sz="4800" b="1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75C87BA6-AEC0-60C5-2049-BE9239E1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44" y="1944689"/>
            <a:ext cx="10026178" cy="38332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100" dirty="0"/>
              <a:t>Age: 87% of the </a:t>
            </a:r>
            <a:r>
              <a:rPr lang="it-IT" sz="2100" dirty="0" err="1"/>
              <a:t>total</a:t>
            </a:r>
            <a:r>
              <a:rPr lang="it-IT" sz="2100" dirty="0"/>
              <a:t> people are </a:t>
            </a:r>
            <a:r>
              <a:rPr lang="it-IT" sz="2100" dirty="0" err="1"/>
              <a:t>included</a:t>
            </a:r>
            <a:r>
              <a:rPr lang="it-IT" sz="2100" dirty="0"/>
              <a:t> in the 10 to 40 </a:t>
            </a:r>
            <a:r>
              <a:rPr lang="it-IT" sz="2100" dirty="0" err="1"/>
              <a:t>years</a:t>
            </a:r>
            <a:r>
              <a:rPr lang="it-IT" sz="2100" dirty="0"/>
              <a:t> </a:t>
            </a:r>
            <a:r>
              <a:rPr lang="it-IT" sz="2100" dirty="0" err="1"/>
              <a:t>old</a:t>
            </a:r>
            <a:r>
              <a:rPr lang="it-IT" sz="2100" dirty="0"/>
              <a:t> </a:t>
            </a:r>
            <a:r>
              <a:rPr lang="it-IT" sz="2100" dirty="0" err="1"/>
              <a:t>interval</a:t>
            </a:r>
            <a:r>
              <a:rPr lang="it-IT" sz="2100" dirty="0"/>
              <a:t>, 40% are </a:t>
            </a:r>
            <a:r>
              <a:rPr lang="it-IT" sz="2100" dirty="0" err="1"/>
              <a:t>between</a:t>
            </a:r>
            <a:r>
              <a:rPr lang="it-IT" sz="2100" dirty="0"/>
              <a:t> 20 - 30 </a:t>
            </a:r>
            <a:r>
              <a:rPr lang="it-IT" sz="2100" dirty="0" err="1"/>
              <a:t>years</a:t>
            </a:r>
            <a:r>
              <a:rPr lang="it-IT" sz="2100" dirty="0"/>
              <a:t> </a:t>
            </a:r>
            <a:r>
              <a:rPr lang="it-IT" sz="2100" dirty="0" err="1"/>
              <a:t>old</a:t>
            </a:r>
            <a:endParaRPr lang="it-IT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100" dirty="0"/>
              <a:t>Rating: </a:t>
            </a:r>
            <a:r>
              <a:rPr lang="it-IT" sz="2100" dirty="0" err="1"/>
              <a:t>most</a:t>
            </a:r>
            <a:r>
              <a:rPr lang="it-IT" sz="2100" dirty="0"/>
              <a:t> of the players </a:t>
            </a:r>
            <a:r>
              <a:rPr lang="it-IT" sz="2100" dirty="0" err="1"/>
              <a:t>have</a:t>
            </a:r>
            <a:r>
              <a:rPr lang="it-IT" sz="2100" dirty="0"/>
              <a:t> a high FIDE rating and are </a:t>
            </a:r>
            <a:r>
              <a:rPr lang="it-IT" sz="2100" dirty="0" err="1"/>
              <a:t>titled</a:t>
            </a:r>
            <a:r>
              <a:rPr lang="it-IT" sz="2100" dirty="0"/>
              <a:t> players. 70% of </a:t>
            </a:r>
            <a:r>
              <a:rPr lang="it-IT" sz="2100" dirty="0" err="1"/>
              <a:t>them</a:t>
            </a:r>
            <a:r>
              <a:rPr lang="it-IT" sz="2100" dirty="0"/>
              <a:t> </a:t>
            </a:r>
            <a:r>
              <a:rPr lang="it-IT" sz="2100" dirty="0" err="1"/>
              <a:t>have</a:t>
            </a:r>
            <a:r>
              <a:rPr lang="it-IT" sz="2100" dirty="0"/>
              <a:t> a rating </a:t>
            </a:r>
            <a:r>
              <a:rPr lang="it-IT" sz="2100" dirty="0" err="1"/>
              <a:t>above</a:t>
            </a:r>
            <a:r>
              <a:rPr lang="it-IT" sz="2100" dirty="0"/>
              <a:t> 2000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100" dirty="0"/>
              <a:t>Status: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900" dirty="0" err="1"/>
              <a:t>Lichess</a:t>
            </a:r>
            <a:r>
              <a:rPr lang="it-IT" sz="1900" dirty="0"/>
              <a:t>: 113 non-patron, 15 patrons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900" dirty="0"/>
              <a:t>Chess.com: 109 premium accounts, 19 </a:t>
            </a:r>
            <a:r>
              <a:rPr lang="it-IT" sz="1900" dirty="0" err="1"/>
              <a:t>basic</a:t>
            </a:r>
            <a:r>
              <a:rPr lang="it-IT" sz="1900" dirty="0"/>
              <a:t> accounts</a:t>
            </a:r>
            <a:endParaRPr lang="it-IT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900" dirty="0"/>
              <a:t>Federation: the </a:t>
            </a:r>
            <a:r>
              <a:rPr lang="it-IT" sz="1900" dirty="0" err="1"/>
              <a:t>federations</a:t>
            </a:r>
            <a:r>
              <a:rPr lang="it-IT" sz="1900" dirty="0"/>
              <a:t> with more players are Russia (11%), India (9%) and Azerbaijan (7%)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37624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7E0BE-0CD3-E4AE-5D3C-3C3FC761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quality</a:t>
            </a:r>
            <a:r>
              <a:rPr lang="it-IT" b="1" dirty="0"/>
              <a:t>: </a:t>
            </a:r>
            <a:r>
              <a:rPr lang="it-IT" b="1" dirty="0" err="1"/>
              <a:t>currency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3708F-C11B-91BB-D0C3-B2F31789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69215"/>
            <a:ext cx="10353762" cy="3714749"/>
          </a:xfrm>
        </p:spPr>
        <p:txBody>
          <a:bodyPr>
            <a:normAutofit fontScale="70000" lnSpcReduction="20000"/>
          </a:bodyPr>
          <a:lstStyle/>
          <a:p>
            <a:pPr marL="369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Lichess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players from: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Winter Tournament: 22/02/2022</a:t>
            </a:r>
            <a:endParaRPr lang="it-I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Leaderboards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24/02/2022</a:t>
            </a:r>
            <a:endParaRPr lang="it-I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Spring Tournament: 26/02/2022</a:t>
            </a:r>
          </a:p>
          <a:p>
            <a:pPr marL="3690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Chess.com players from: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2022 Chess.com Daily Chess Championship: 22/02/2022</a:t>
            </a:r>
            <a:endParaRPr lang="it-I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Leaderboards</a:t>
            </a: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24/02/2022 </a:t>
            </a:r>
            <a:endParaRPr lang="it-I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93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8E4CE-A2B4-428D-A48A-7AECA28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993755-661A-4D89-8071-8565B118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Obtain</a:t>
            </a:r>
            <a:r>
              <a:rPr lang="it-IT" dirty="0"/>
              <a:t> public data of players from </a:t>
            </a:r>
            <a:r>
              <a:rPr lang="it-IT" dirty="0" err="1"/>
              <a:t>Lichess</a:t>
            </a:r>
            <a:r>
              <a:rPr lang="it-IT" dirty="0"/>
              <a:t> and Chess.com and </a:t>
            </a:r>
            <a:r>
              <a:rPr lang="it-IT" dirty="0" err="1"/>
              <a:t>enrich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a dataset </a:t>
            </a:r>
            <a:r>
              <a:rPr lang="it-IT" dirty="0" err="1"/>
              <a:t>containing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FIDE </a:t>
            </a:r>
            <a:r>
              <a:rPr lang="it-IT" dirty="0" err="1"/>
              <a:t>rated</a:t>
            </a:r>
            <a:r>
              <a:rPr lang="it-IT" dirty="0"/>
              <a:t> players</a:t>
            </a:r>
          </a:p>
          <a:p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users play on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Lichess</a:t>
            </a:r>
            <a:r>
              <a:rPr lang="it-IT" dirty="0"/>
              <a:t> and Chess.com</a:t>
            </a:r>
          </a:p>
          <a:p>
            <a:r>
              <a:rPr lang="it-IT" dirty="0"/>
              <a:t>Data </a:t>
            </a:r>
            <a:r>
              <a:rPr lang="it-IT" dirty="0" err="1"/>
              <a:t>exploration</a:t>
            </a:r>
            <a:r>
              <a:rPr lang="it-IT" dirty="0"/>
              <a:t> of the </a:t>
            </a:r>
            <a:r>
              <a:rPr lang="it-IT" dirty="0" err="1"/>
              <a:t>results</a:t>
            </a:r>
            <a:r>
              <a:rPr lang="it-IT" dirty="0"/>
              <a:t> for insights </a:t>
            </a:r>
          </a:p>
        </p:txBody>
      </p:sp>
    </p:spTree>
    <p:extLst>
      <p:ext uri="{BB962C8B-B14F-4D97-AF65-F5344CB8AC3E}">
        <p14:creationId xmlns:p14="http://schemas.microsoft.com/office/powerpoint/2010/main" val="195209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BE787-17C6-AAE3-1378-255F984F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quality</a:t>
            </a:r>
            <a:r>
              <a:rPr lang="it-IT" b="1" dirty="0"/>
              <a:t>: </a:t>
            </a:r>
            <a:r>
              <a:rPr lang="it-IT" b="1" dirty="0" err="1"/>
              <a:t>completeness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469D4-3CBE-8A5B-4309-FEBF62F0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/>
              <a:t>The </a:t>
            </a:r>
            <a:r>
              <a:rPr lang="it-IT" sz="2100" dirty="0" err="1"/>
              <a:t>two</a:t>
            </a:r>
            <a:r>
              <a:rPr lang="it-IT" sz="2100" dirty="0"/>
              <a:t> </a:t>
            </a:r>
            <a:r>
              <a:rPr lang="it-IT" sz="2100" dirty="0" err="1"/>
              <a:t>platforms</a:t>
            </a:r>
            <a:r>
              <a:rPr lang="it-IT" sz="2100" dirty="0"/>
              <a:t> </a:t>
            </a:r>
            <a:r>
              <a:rPr lang="it-IT" sz="2100" dirty="0" err="1"/>
              <a:t>don't</a:t>
            </a:r>
            <a:r>
              <a:rPr lang="it-IT" sz="2100" dirty="0"/>
              <a:t> </a:t>
            </a:r>
            <a:r>
              <a:rPr lang="it-IT" sz="2100" dirty="0" err="1"/>
              <a:t>provide</a:t>
            </a:r>
            <a:r>
              <a:rPr lang="it-IT" sz="2100" dirty="0"/>
              <a:t> the </a:t>
            </a:r>
            <a:r>
              <a:rPr lang="it-IT" sz="2100" dirty="0" err="1"/>
              <a:t>same</a:t>
            </a:r>
            <a:r>
              <a:rPr lang="it-IT" sz="2100" dirty="0"/>
              <a:t> </a:t>
            </a:r>
            <a:r>
              <a:rPr lang="it-IT" sz="2100" dirty="0" err="1"/>
              <a:t>informations</a:t>
            </a:r>
            <a:r>
              <a:rPr lang="it-IT" sz="2100" dirty="0"/>
              <a:t> </a:t>
            </a:r>
            <a:r>
              <a:rPr lang="it-IT" sz="2100" dirty="0" err="1"/>
              <a:t>about</a:t>
            </a:r>
            <a:r>
              <a:rPr lang="it-IT" sz="2100" dirty="0"/>
              <a:t> a player or game </a:t>
            </a:r>
            <a:r>
              <a:rPr lang="it-IT" sz="2100" dirty="0" err="1"/>
              <a:t>variants</a:t>
            </a:r>
            <a:r>
              <a:rPr lang="it-IT" sz="2100" dirty="0"/>
              <a:t> </a:t>
            </a:r>
          </a:p>
          <a:p>
            <a:r>
              <a:rPr lang="it-IT" sz="2100" dirty="0"/>
              <a:t>Chess.com </a:t>
            </a:r>
            <a:r>
              <a:rPr lang="it-IT" sz="2100" dirty="0" err="1"/>
              <a:t>provides</a:t>
            </a:r>
            <a:r>
              <a:rPr lang="it-IT" sz="2100" dirty="0"/>
              <a:t> information </a:t>
            </a:r>
            <a:r>
              <a:rPr lang="it-IT" sz="2100" dirty="0" err="1"/>
              <a:t>whether</a:t>
            </a:r>
            <a:r>
              <a:rPr lang="it-IT" sz="2100" dirty="0"/>
              <a:t> a player </a:t>
            </a:r>
            <a:r>
              <a:rPr lang="it-IT" sz="2100" dirty="0" err="1"/>
              <a:t>is</a:t>
            </a:r>
            <a:r>
              <a:rPr lang="it-IT" sz="2100" dirty="0"/>
              <a:t> a streamer, </a:t>
            </a:r>
            <a:r>
              <a:rPr lang="it-IT" sz="2100" dirty="0" err="1"/>
              <a:t>his</a:t>
            </a:r>
            <a:r>
              <a:rPr lang="it-IT" sz="2100" dirty="0"/>
              <a:t> </a:t>
            </a:r>
            <a:r>
              <a:rPr lang="it-IT" sz="2100" dirty="0" err="1"/>
              <a:t>Twitch</a:t>
            </a:r>
            <a:r>
              <a:rPr lang="it-IT" sz="2100" dirty="0"/>
              <a:t> URL and the </a:t>
            </a:r>
            <a:r>
              <a:rPr lang="it-IT" sz="2100" dirty="0" err="1"/>
              <a:t>number</a:t>
            </a:r>
            <a:r>
              <a:rPr lang="it-IT" sz="2100" dirty="0"/>
              <a:t> of followers he/</a:t>
            </a:r>
            <a:r>
              <a:rPr lang="it-IT" sz="2100" dirty="0" err="1"/>
              <a:t>she</a:t>
            </a:r>
            <a:r>
              <a:rPr lang="it-IT" sz="2100" dirty="0"/>
              <a:t> </a:t>
            </a:r>
            <a:r>
              <a:rPr lang="it-IT" sz="2100" dirty="0" err="1"/>
              <a:t>has</a:t>
            </a:r>
            <a:r>
              <a:rPr lang="it-IT" sz="2100" dirty="0"/>
              <a:t> on the </a:t>
            </a:r>
            <a:r>
              <a:rPr lang="it-IT" sz="2100" dirty="0" err="1"/>
              <a:t>platform</a:t>
            </a:r>
            <a:r>
              <a:rPr lang="it-IT" sz="2100" dirty="0"/>
              <a:t>, </a:t>
            </a:r>
            <a:r>
              <a:rPr lang="it-IT" sz="2100" dirty="0" err="1"/>
              <a:t>whereas</a:t>
            </a:r>
            <a:r>
              <a:rPr lang="it-IT" sz="2100" dirty="0"/>
              <a:t> </a:t>
            </a:r>
            <a:r>
              <a:rPr lang="it-IT" sz="2100" dirty="0" err="1"/>
              <a:t>Lichess</a:t>
            </a:r>
            <a:r>
              <a:rPr lang="it-IT" sz="2100" dirty="0"/>
              <a:t> </a:t>
            </a:r>
            <a:r>
              <a:rPr lang="it-IT" sz="2100" dirty="0" err="1"/>
              <a:t>provides</a:t>
            </a:r>
            <a:r>
              <a:rPr lang="it-IT" sz="2100" dirty="0"/>
              <a:t> the </a:t>
            </a:r>
            <a:r>
              <a:rPr lang="it-IT" sz="2100" dirty="0" err="1"/>
              <a:t>total</a:t>
            </a:r>
            <a:r>
              <a:rPr lang="it-IT" sz="2100" dirty="0"/>
              <a:t> </a:t>
            </a:r>
            <a:r>
              <a:rPr lang="it-IT" sz="2100" dirty="0" err="1"/>
              <a:t>number</a:t>
            </a:r>
            <a:r>
              <a:rPr lang="it-IT" sz="2100" dirty="0"/>
              <a:t> of time </a:t>
            </a:r>
            <a:r>
              <a:rPr lang="it-IT" sz="2100" dirty="0" err="1"/>
              <a:t>spent</a:t>
            </a:r>
            <a:r>
              <a:rPr lang="it-IT" sz="2100" dirty="0"/>
              <a:t> playing and the </a:t>
            </a:r>
            <a:r>
              <a:rPr lang="it-IT" sz="2100" dirty="0" err="1"/>
              <a:t>percentage</a:t>
            </a:r>
            <a:r>
              <a:rPr lang="it-IT" sz="2100" dirty="0"/>
              <a:t> of games </a:t>
            </a:r>
            <a:r>
              <a:rPr lang="it-IT" sz="2100" dirty="0" err="1"/>
              <a:t>completed</a:t>
            </a:r>
            <a:endParaRPr lang="it-IT" sz="2100" dirty="0"/>
          </a:p>
          <a:p>
            <a:r>
              <a:rPr lang="it-IT" sz="2100" dirty="0" err="1"/>
              <a:t>As</a:t>
            </a:r>
            <a:r>
              <a:rPr lang="it-IT" sz="2100" dirty="0"/>
              <a:t> </a:t>
            </a:r>
            <a:r>
              <a:rPr lang="it-IT" sz="2100" dirty="0" err="1"/>
              <a:t>regards</a:t>
            </a:r>
            <a:r>
              <a:rPr lang="it-IT" sz="2100" dirty="0"/>
              <a:t> the game </a:t>
            </a:r>
            <a:r>
              <a:rPr lang="it-IT" sz="2100" dirty="0" err="1"/>
              <a:t>variations</a:t>
            </a:r>
            <a:r>
              <a:rPr lang="it-IT" sz="2100" dirty="0"/>
              <a:t> Chess.com </a:t>
            </a:r>
            <a:r>
              <a:rPr lang="it-IT" sz="2100" dirty="0" err="1"/>
              <a:t>has</a:t>
            </a:r>
            <a:r>
              <a:rPr lang="it-IT" sz="2100" dirty="0"/>
              <a:t> </a:t>
            </a:r>
            <a:r>
              <a:rPr lang="it-IT" sz="2100" dirty="0" err="1"/>
              <a:t>Chess</a:t>
            </a:r>
            <a:r>
              <a:rPr lang="it-IT" sz="2100" dirty="0"/>
              <a:t> </a:t>
            </a:r>
            <a:r>
              <a:rPr lang="it-IT" sz="2100" dirty="0" err="1"/>
              <a:t>Daily</a:t>
            </a:r>
            <a:r>
              <a:rPr lang="it-IT" sz="2100" dirty="0"/>
              <a:t>, </a:t>
            </a:r>
            <a:r>
              <a:rPr lang="it-IT" sz="2100" dirty="0" err="1"/>
              <a:t>Chess</a:t>
            </a:r>
            <a:r>
              <a:rPr lang="it-IT" sz="2100" dirty="0"/>
              <a:t> 960 </a:t>
            </a:r>
            <a:r>
              <a:rPr lang="it-IT" sz="2100" dirty="0" err="1"/>
              <a:t>Daily</a:t>
            </a:r>
            <a:r>
              <a:rPr lang="it-IT" sz="2100" dirty="0"/>
              <a:t> and puzzle rush, </a:t>
            </a:r>
            <a:r>
              <a:rPr lang="it-IT" sz="2100" dirty="0" err="1"/>
              <a:t>whilst</a:t>
            </a:r>
            <a:r>
              <a:rPr lang="it-IT" sz="2100" dirty="0"/>
              <a:t> </a:t>
            </a:r>
            <a:r>
              <a:rPr lang="it-IT" sz="2100" dirty="0" err="1"/>
              <a:t>Lichess</a:t>
            </a:r>
            <a:r>
              <a:rPr lang="it-IT" sz="2100" dirty="0"/>
              <a:t> </a:t>
            </a:r>
            <a:r>
              <a:rPr lang="it-IT" sz="2100" dirty="0" err="1"/>
              <a:t>has</a:t>
            </a:r>
            <a:r>
              <a:rPr lang="it-IT" sz="2100" dirty="0"/>
              <a:t> Chess960, </a:t>
            </a:r>
            <a:r>
              <a:rPr lang="it-IT" sz="2100" dirty="0" err="1"/>
              <a:t>ultraBullet</a:t>
            </a:r>
            <a:r>
              <a:rPr lang="it-IT" sz="2100" dirty="0"/>
              <a:t>, King of the Hill, </a:t>
            </a:r>
            <a:r>
              <a:rPr lang="it-IT" sz="2100" dirty="0" err="1"/>
              <a:t>Correspondence</a:t>
            </a:r>
            <a:r>
              <a:rPr lang="it-IT" sz="2100" dirty="0"/>
              <a:t>, </a:t>
            </a:r>
            <a:r>
              <a:rPr lang="it-IT" sz="2100" dirty="0" err="1"/>
              <a:t>Horde</a:t>
            </a:r>
            <a:r>
              <a:rPr lang="it-IT" sz="2100" dirty="0"/>
              <a:t> </a:t>
            </a:r>
            <a:r>
              <a:rPr lang="it-IT" sz="2100" dirty="0" err="1"/>
              <a:t>Storm</a:t>
            </a:r>
            <a:r>
              <a:rPr lang="it-IT" sz="2100" dirty="0"/>
              <a:t>, </a:t>
            </a:r>
            <a:r>
              <a:rPr lang="it-IT" sz="2100" dirty="0" err="1"/>
              <a:t>Antichess</a:t>
            </a:r>
            <a:r>
              <a:rPr lang="it-IT" sz="2100" dirty="0"/>
              <a:t>, </a:t>
            </a:r>
            <a:r>
              <a:rPr lang="it-IT" sz="2100" dirty="0" err="1"/>
              <a:t>CrazyHouse</a:t>
            </a:r>
            <a:r>
              <a:rPr lang="it-IT" sz="2100" dirty="0"/>
              <a:t>, Three Check, </a:t>
            </a:r>
            <a:r>
              <a:rPr lang="it-IT" sz="2100" dirty="0" err="1"/>
              <a:t>Streak</a:t>
            </a:r>
            <a:r>
              <a:rPr lang="it-IT" sz="2100" dirty="0"/>
              <a:t> and Racer</a:t>
            </a:r>
          </a:p>
          <a:p>
            <a:pPr marL="3690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D885C-9104-B661-7B5F-53BDB22D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Completness</a:t>
            </a:r>
            <a:r>
              <a:rPr lang="it-IT" b="1" dirty="0"/>
              <a:t>: </a:t>
            </a:r>
            <a:r>
              <a:rPr lang="it-IT" b="1" dirty="0" err="1"/>
              <a:t>Lichess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4E7DA8-DB66-418E-1B55-C8E54FD62754}"/>
              </a:ext>
            </a:extLst>
          </p:cNvPr>
          <p:cNvSpPr txBox="1"/>
          <p:nvPr/>
        </p:nvSpPr>
        <p:spPr>
          <a:xfrm>
            <a:off x="6325206" y="2493023"/>
            <a:ext cx="3154018" cy="436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'chess960': 75,</a:t>
            </a: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'puzzle': 96,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atomic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51,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ultraBullet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69,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'blitz': 100,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crazyhouse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60,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'bullet': 100,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correspondence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100,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classical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100,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rapid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100,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storm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73,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'racer': 61,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kingOfTheHill</a:t>
            </a: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45,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GB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threeCheck</a:t>
            </a: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52,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'horde': 49,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GB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antichess</a:t>
            </a: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50,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GB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racingKings</a:t>
            </a: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': 37,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'streak': 54}</a:t>
            </a:r>
            <a:endParaRPr lang="it-IT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B993921-C46B-86C8-EBA0-B79DF675AA50}"/>
              </a:ext>
            </a:extLst>
          </p:cNvPr>
          <p:cNvSpPr txBox="1"/>
          <p:nvPr/>
        </p:nvSpPr>
        <p:spPr>
          <a:xfrm>
            <a:off x="9388063" y="2818281"/>
            <a:ext cx="35979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{'country': 98,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'location': 77,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bio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60,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firstName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100,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lastName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100,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uscfRating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5,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ecfRating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3,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rcfRating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1,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dsbRating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': 2,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'links': 34}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749F6B32-BB0C-8E4A-F667-289EEACD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86" y="2066955"/>
            <a:ext cx="5310809" cy="43649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100" dirty="0" err="1"/>
              <a:t>Those</a:t>
            </a:r>
            <a:r>
              <a:rPr lang="it-IT" sz="2100" dirty="0"/>
              <a:t> </a:t>
            </a:r>
            <a:r>
              <a:rPr lang="it-IT" sz="2100" dirty="0" err="1"/>
              <a:t>two</a:t>
            </a:r>
            <a:r>
              <a:rPr lang="it-IT" sz="2100" dirty="0"/>
              <a:t> </a:t>
            </a:r>
            <a:r>
              <a:rPr lang="it-IT" sz="2100" dirty="0" err="1"/>
              <a:t>dictionaries</a:t>
            </a:r>
            <a:r>
              <a:rPr lang="it-IT" sz="2100" dirty="0"/>
              <a:t> </a:t>
            </a:r>
            <a:r>
              <a:rPr lang="it-IT" sz="2100" dirty="0" err="1"/>
              <a:t>represent</a:t>
            </a:r>
            <a:r>
              <a:rPr lang="it-IT" sz="2100" dirty="0"/>
              <a:t>, for the "</a:t>
            </a:r>
            <a:r>
              <a:rPr lang="it-IT" sz="2100" dirty="0" err="1"/>
              <a:t>perfs</a:t>
            </a:r>
            <a:r>
              <a:rPr lang="it-IT" sz="2100" dirty="0"/>
              <a:t>" and "</a:t>
            </a:r>
            <a:r>
              <a:rPr lang="it-IT" sz="2100" dirty="0" err="1"/>
              <a:t>profile</a:t>
            </a:r>
            <a:r>
              <a:rPr lang="it-IT" sz="2100" dirty="0"/>
              <a:t>" keys, the </a:t>
            </a:r>
            <a:r>
              <a:rPr lang="it-IT" sz="2100" dirty="0" err="1"/>
              <a:t>percentage</a:t>
            </a:r>
            <a:r>
              <a:rPr lang="it-IT" sz="2100" dirty="0"/>
              <a:t> of </a:t>
            </a:r>
            <a:r>
              <a:rPr lang="it-IT" sz="2100" dirty="0" err="1"/>
              <a:t>presence</a:t>
            </a:r>
            <a:r>
              <a:rPr lang="it-IT" sz="2100" dirty="0"/>
              <a:t> of </a:t>
            </a:r>
            <a:r>
              <a:rPr lang="it-IT" sz="2100" dirty="0" err="1"/>
              <a:t>each</a:t>
            </a:r>
            <a:r>
              <a:rPr lang="it-IT" sz="2100" dirty="0"/>
              <a:t> of </a:t>
            </a:r>
            <a:r>
              <a:rPr lang="it-IT" sz="2100" dirty="0" err="1"/>
              <a:t>their</a:t>
            </a:r>
            <a:r>
              <a:rPr lang="it-IT" sz="2100" dirty="0"/>
              <a:t> </a:t>
            </a:r>
            <a:r>
              <a:rPr lang="it-IT" sz="2100" dirty="0" err="1"/>
              <a:t>elements</a:t>
            </a:r>
            <a:endParaRPr lang="it-IT" sz="2100" dirty="0"/>
          </a:p>
          <a:p>
            <a:pPr>
              <a:buFontTx/>
              <a:buChar char="-"/>
            </a:pPr>
            <a:r>
              <a:rPr lang="it-IT" sz="2100" dirty="0" err="1"/>
              <a:t>Only</a:t>
            </a:r>
            <a:r>
              <a:rPr lang="it-IT" sz="2100" dirty="0"/>
              <a:t> the </a:t>
            </a:r>
            <a:r>
              <a:rPr lang="it-IT" sz="2100" dirty="0" err="1"/>
              <a:t>completness</a:t>
            </a:r>
            <a:r>
              <a:rPr lang="it-IT" sz="2100" dirty="0"/>
              <a:t> of </a:t>
            </a:r>
            <a:r>
              <a:rPr lang="it-IT" sz="2100" dirty="0" err="1"/>
              <a:t>these</a:t>
            </a:r>
            <a:r>
              <a:rPr lang="it-IT" sz="2100" dirty="0"/>
              <a:t> fields </a:t>
            </a:r>
            <a:r>
              <a:rPr lang="it-IT" sz="2100" dirty="0" err="1"/>
              <a:t>have</a:t>
            </a:r>
            <a:r>
              <a:rPr lang="it-IT" sz="2100" dirty="0"/>
              <a:t> </a:t>
            </a:r>
            <a:r>
              <a:rPr lang="it-IT" sz="2100" dirty="0" err="1"/>
              <a:t>been</a:t>
            </a:r>
            <a:r>
              <a:rPr lang="it-IT" sz="2100" dirty="0"/>
              <a:t> </a:t>
            </a:r>
            <a:r>
              <a:rPr lang="it-IT" sz="2100" dirty="0" err="1"/>
              <a:t>verified</a:t>
            </a:r>
            <a:r>
              <a:rPr lang="it-IT" sz="2100" dirty="0"/>
              <a:t> </a:t>
            </a:r>
            <a:r>
              <a:rPr lang="it-IT" sz="2100" dirty="0" err="1"/>
              <a:t>because</a:t>
            </a:r>
            <a:r>
              <a:rPr lang="it-IT" sz="2100" dirty="0"/>
              <a:t> </a:t>
            </a:r>
            <a:r>
              <a:rPr lang="it-IT" sz="2100" dirty="0" err="1"/>
              <a:t>their</a:t>
            </a:r>
            <a:r>
              <a:rPr lang="it-IT" sz="2100" dirty="0"/>
              <a:t> </a:t>
            </a:r>
            <a:r>
              <a:rPr lang="it-IT" sz="2100" dirty="0" err="1"/>
              <a:t>presence</a:t>
            </a:r>
            <a:r>
              <a:rPr lang="it-IT" sz="2100" dirty="0"/>
              <a:t> </a:t>
            </a:r>
            <a:r>
              <a:rPr lang="it-IT" sz="2100" dirty="0" err="1"/>
              <a:t>was</a:t>
            </a:r>
            <a:r>
              <a:rPr lang="it-IT" sz="2100" dirty="0"/>
              <a:t> </a:t>
            </a:r>
            <a:r>
              <a:rPr lang="it-IT" sz="2100" dirty="0" err="1">
                <a:solidFill>
                  <a:schemeClr val="tx1"/>
                </a:solidFill>
              </a:rPr>
              <a:t>irregular</a:t>
            </a:r>
            <a:r>
              <a:rPr lang="it-IT" sz="2100" dirty="0"/>
              <a:t>, </a:t>
            </a:r>
            <a:r>
              <a:rPr lang="it-IT" sz="2100" dirty="0" err="1"/>
              <a:t>whilst</a:t>
            </a:r>
            <a:r>
              <a:rPr lang="it-IT" sz="2100" dirty="0"/>
              <a:t> </a:t>
            </a:r>
            <a:r>
              <a:rPr lang="it-IT" sz="2100" dirty="0" err="1"/>
              <a:t>all</a:t>
            </a:r>
            <a:r>
              <a:rPr lang="it-IT" sz="2100" dirty="0"/>
              <a:t> the </a:t>
            </a:r>
            <a:r>
              <a:rPr lang="it-IT" sz="2100" dirty="0" err="1"/>
              <a:t>other</a:t>
            </a:r>
            <a:r>
              <a:rPr lang="it-IT" sz="2100" dirty="0"/>
              <a:t> </a:t>
            </a:r>
            <a:r>
              <a:rPr lang="it-IT" sz="2100" dirty="0" err="1"/>
              <a:t>informations</a:t>
            </a:r>
            <a:r>
              <a:rPr lang="it-IT" sz="2100" dirty="0"/>
              <a:t> are </a:t>
            </a:r>
            <a:r>
              <a:rPr lang="it-IT" sz="2100" dirty="0" err="1"/>
              <a:t>always</a:t>
            </a:r>
            <a:r>
              <a:rPr lang="it-IT" sz="2100" dirty="0"/>
              <a:t> </a:t>
            </a:r>
            <a:r>
              <a:rPr lang="it-IT" sz="2100" dirty="0" err="1"/>
              <a:t>given</a:t>
            </a:r>
            <a:r>
              <a:rPr lang="it-IT" sz="2100" dirty="0"/>
              <a:t> by the API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DB8B71-51CE-C763-D019-BA10CD589681}"/>
              </a:ext>
            </a:extLst>
          </p:cNvPr>
          <p:cNvSpPr txBox="1"/>
          <p:nvPr/>
        </p:nvSpPr>
        <p:spPr>
          <a:xfrm>
            <a:off x="6690943" y="1866900"/>
            <a:ext cx="539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    </a:t>
            </a:r>
            <a:r>
              <a:rPr lang="it-IT" sz="2000" u="sng" dirty="0" err="1"/>
              <a:t>Perfs</a:t>
            </a:r>
            <a:r>
              <a:rPr lang="it-IT" dirty="0"/>
              <a:t>	    	         	        </a:t>
            </a:r>
            <a:r>
              <a:rPr lang="it-IT" sz="2000" u="sng" dirty="0" err="1"/>
              <a:t>Profile</a:t>
            </a:r>
            <a:endParaRPr lang="it-IT" sz="2000" u="sng" dirty="0"/>
          </a:p>
        </p:txBody>
      </p:sp>
    </p:spTree>
    <p:extLst>
      <p:ext uri="{BB962C8B-B14F-4D97-AF65-F5344CB8AC3E}">
        <p14:creationId xmlns:p14="http://schemas.microsoft.com/office/powerpoint/2010/main" val="233573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97444-BD11-32EF-0379-3B66800B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Completeness</a:t>
            </a:r>
            <a:r>
              <a:rPr lang="it-IT" b="1" dirty="0"/>
              <a:t>: Chess.com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29506-3277-A73B-5EFC-114D21DB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86" y="3113665"/>
            <a:ext cx="4400327" cy="125730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applies</a:t>
            </a:r>
            <a:r>
              <a:rPr lang="it-IT" dirty="0"/>
              <a:t> for Chess.com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43429E-DEAF-A78B-FCEB-924B78825955}"/>
              </a:ext>
            </a:extLst>
          </p:cNvPr>
          <p:cNvSpPr txBox="1"/>
          <p:nvPr/>
        </p:nvSpPr>
        <p:spPr>
          <a:xfrm>
            <a:off x="5950226" y="3113664"/>
            <a:ext cx="29022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{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chess_daily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56,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'chess960_daily': 21,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90,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'bullet': 94,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'blitz': 99,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tactics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100,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100,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puzzle_rush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100}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E1515A-26DC-0423-7738-317E24C5BF9D}"/>
              </a:ext>
            </a:extLst>
          </p:cNvPr>
          <p:cNvSpPr txBox="1"/>
          <p:nvPr/>
        </p:nvSpPr>
        <p:spPr>
          <a:xfrm>
            <a:off x="9130748" y="3241359"/>
            <a:ext cx="2505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{'avatar': 85,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'followers': 100,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'country': 100,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'location': 73,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is_streamer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100,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twitch_url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3}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95BA93-28BB-9CF0-878A-E714EE1B4B74}"/>
              </a:ext>
            </a:extLst>
          </p:cNvPr>
          <p:cNvSpPr txBox="1"/>
          <p:nvPr/>
        </p:nvSpPr>
        <p:spPr>
          <a:xfrm>
            <a:off x="6433628" y="2290227"/>
            <a:ext cx="539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    </a:t>
            </a:r>
            <a:r>
              <a:rPr lang="it-IT" sz="2000" u="sng" dirty="0" err="1"/>
              <a:t>Perfs</a:t>
            </a:r>
            <a:r>
              <a:rPr lang="it-IT" dirty="0"/>
              <a:t>	    	         	        </a:t>
            </a:r>
            <a:r>
              <a:rPr lang="it-IT" sz="2000" u="sng" dirty="0" err="1"/>
              <a:t>Profile</a:t>
            </a:r>
            <a:endParaRPr lang="it-IT" sz="2000" u="sng" dirty="0"/>
          </a:p>
        </p:txBody>
      </p:sp>
    </p:spTree>
    <p:extLst>
      <p:ext uri="{BB962C8B-B14F-4D97-AF65-F5344CB8AC3E}">
        <p14:creationId xmlns:p14="http://schemas.microsoft.com/office/powerpoint/2010/main" val="241529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B1AA2-25EA-297D-F45F-2684C467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it-IT" sz="5400" b="1" dirty="0"/>
              <a:t>Thanks for the </a:t>
            </a:r>
            <a:r>
              <a:rPr lang="it-IT" sz="5400" b="1" dirty="0" err="1"/>
              <a:t>attention</a:t>
            </a:r>
            <a:r>
              <a:rPr lang="it-IT" sz="5400" b="1" dirty="0"/>
              <a:t>!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23205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27421-C97B-4C02-A4CA-197BE57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0EE173-269E-4CBB-830F-A5D2DA03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580050"/>
            <a:ext cx="4764764" cy="692494"/>
          </a:xfrm>
        </p:spPr>
        <p:txBody>
          <a:bodyPr/>
          <a:lstStyle/>
          <a:p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Lichess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E5183-FF5A-4B46-BD62-24A41CC64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100" dirty="0"/>
              <a:t>28.480 usernames from «</a:t>
            </a:r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2021 Winter Marathon</a:t>
            </a:r>
            <a:r>
              <a:rPr lang="it-IT" sz="2100" dirty="0"/>
              <a:t>» Tournament</a:t>
            </a:r>
            <a:endParaRPr lang="it-IT" sz="2100" dirty="0">
              <a:solidFill>
                <a:srgbClr val="4166A0"/>
              </a:solidFill>
              <a:effectLst/>
              <a:latin typeface="Roboto" panose="02000000000000000000" pitchFamily="2" charset="0"/>
            </a:endParaRPr>
          </a:p>
          <a:p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Top 200 players for </a:t>
            </a:r>
            <a:r>
              <a:rPr lang="it-IT" sz="21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each</a:t>
            </a:r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game </a:t>
            </a:r>
            <a:r>
              <a:rPr lang="it-IT" sz="21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variant</a:t>
            </a:r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(maximum </a:t>
            </a:r>
            <a:r>
              <a:rPr lang="it-IT" sz="21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number</a:t>
            </a:r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it-IT" sz="21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permitted</a:t>
            </a:r>
            <a:r>
              <a:rPr lang="it-IT" sz="21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by the website) </a:t>
            </a:r>
            <a:r>
              <a:rPr lang="it-IT" sz="2100" dirty="0"/>
              <a:t>→ 2068 </a:t>
            </a:r>
            <a:r>
              <a:rPr lang="it-IT" sz="2100" dirty="0" err="1"/>
              <a:t>different</a:t>
            </a:r>
            <a:r>
              <a:rPr lang="it-IT" sz="2100" dirty="0"/>
              <a:t> players</a:t>
            </a:r>
            <a:endParaRPr lang="it-IT" sz="2100" b="0" i="0" dirty="0">
              <a:solidFill>
                <a:schemeClr val="tx1">
                  <a:lumMod val="9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8DBC2-08ED-46EC-BE22-C6D25CA7C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580050"/>
            <a:ext cx="4779582" cy="692495"/>
          </a:xfrm>
        </p:spPr>
        <p:txBody>
          <a:bodyPr/>
          <a:lstStyle/>
          <a:p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Chess.com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FAB01C0E-05DC-49C4-9FBC-39D7110EED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sz="2100" dirty="0"/>
              <a:t>32.819 usernames from «2022 Chess.com </a:t>
            </a:r>
            <a:r>
              <a:rPr lang="it-IT" sz="2100" dirty="0" err="1"/>
              <a:t>Daily</a:t>
            </a:r>
            <a:r>
              <a:rPr lang="it-IT" sz="2100" dirty="0"/>
              <a:t> </a:t>
            </a:r>
            <a:r>
              <a:rPr lang="it-IT" sz="2100" dirty="0" err="1"/>
              <a:t>Chess</a:t>
            </a:r>
            <a:r>
              <a:rPr lang="it-IT" sz="2100" dirty="0"/>
              <a:t> Championship»</a:t>
            </a:r>
          </a:p>
          <a:p>
            <a:r>
              <a:rPr lang="it-IT" sz="2100" dirty="0"/>
              <a:t>10k usernames from the standard game </a:t>
            </a:r>
            <a:r>
              <a:rPr lang="it-IT" sz="2100" dirty="0" err="1"/>
              <a:t>variants</a:t>
            </a:r>
            <a:r>
              <a:rPr lang="it-IT" sz="2100" dirty="0"/>
              <a:t> (bullet, blitz, </a:t>
            </a:r>
            <a:r>
              <a:rPr lang="it-IT" sz="2100" dirty="0" err="1"/>
              <a:t>rapid</a:t>
            </a:r>
            <a:r>
              <a:rPr lang="it-IT" sz="2100" dirty="0"/>
              <a:t>) → 23.214 </a:t>
            </a:r>
            <a:r>
              <a:rPr lang="it-IT" sz="2100" dirty="0" err="1"/>
              <a:t>different</a:t>
            </a:r>
            <a:r>
              <a:rPr lang="it-IT" sz="2100" dirty="0"/>
              <a:t> players</a:t>
            </a:r>
          </a:p>
          <a:p>
            <a:endParaRPr lang="it-IT" dirty="0"/>
          </a:p>
        </p:txBody>
      </p:sp>
      <p:pic>
        <p:nvPicPr>
          <p:cNvPr id="16" name="Immagine 15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6F68AF02-7475-48B0-8164-97F4987C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" y="5202710"/>
            <a:ext cx="1557338" cy="155733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45D97F-594F-4110-83D4-D82E59F3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40" y="5318911"/>
            <a:ext cx="3091515" cy="13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9BACA-6B6B-4F57-921A-E831339E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acquisition</a:t>
            </a:r>
            <a:r>
              <a:rPr lang="it-IT" b="1" dirty="0"/>
              <a:t>: download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0F42D3-D3CE-4D4D-985A-EE8DFA522087}"/>
              </a:ext>
            </a:extLst>
          </p:cNvPr>
          <p:cNvSpPr txBox="1"/>
          <p:nvPr/>
        </p:nvSpPr>
        <p:spPr>
          <a:xfrm>
            <a:off x="1758162" y="2456496"/>
            <a:ext cx="8665028" cy="163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31.325 usernames from «2021 Spring Marathon» Tournament (</a:t>
            </a:r>
            <a:r>
              <a:rPr kumimoji="0" lang="en-US" sz="21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dowloaded</a:t>
            </a: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 results as NDJSON)</a:t>
            </a: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Dataset* about 191.791 FIDE rated players containing, for each player, his/her: name, age, country, country rank, title, FIDE rating, k-factor.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236CD-3735-47F1-B36A-3A314117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z="1200" noProof="0" dirty="0"/>
              <a:t>* https://www.kaggle.com/datasets/deepcontractor/international-chess-statistics-2022</a:t>
            </a:r>
          </a:p>
        </p:txBody>
      </p:sp>
    </p:spTree>
    <p:extLst>
      <p:ext uri="{BB962C8B-B14F-4D97-AF65-F5344CB8AC3E}">
        <p14:creationId xmlns:p14="http://schemas.microsoft.com/office/powerpoint/2010/main" val="15404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B0758E0-F336-4AAF-89D6-A3F51BF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acquisition</a:t>
            </a:r>
            <a:r>
              <a:rPr lang="it-IT" b="1" dirty="0"/>
              <a:t>: API 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665EDEA-E59C-4735-8BD0-CD8918D90C9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64088" y="1701800"/>
            <a:ext cx="4765675" cy="69373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3200" b="1" dirty="0" err="1"/>
              <a:t>Lichess</a:t>
            </a:r>
            <a:endParaRPr lang="it-IT" sz="32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5E44F4-9C95-4C4B-95DC-ED78C5A45D7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65521" y="2996021"/>
            <a:ext cx="5995522" cy="2122212"/>
          </a:xfrm>
        </p:spPr>
        <p:txBody>
          <a:bodyPr/>
          <a:lstStyle/>
          <a:p>
            <a:r>
              <a:rPr lang="it-IT" sz="2100" dirty="0"/>
              <a:t>API queries </a:t>
            </a:r>
            <a:r>
              <a:rPr lang="it-IT" sz="2100" dirty="0" err="1"/>
              <a:t>using</a:t>
            </a:r>
            <a:r>
              <a:rPr lang="it-IT" sz="2100" dirty="0"/>
              <a:t> the usernames </a:t>
            </a:r>
            <a:r>
              <a:rPr lang="it-IT" sz="2100" dirty="0" err="1"/>
              <a:t>obtained</a:t>
            </a:r>
            <a:r>
              <a:rPr lang="it-IT" sz="2100" dirty="0"/>
              <a:t> by web </a:t>
            </a:r>
            <a:r>
              <a:rPr lang="it-IT" sz="2100" dirty="0" err="1"/>
              <a:t>scraping</a:t>
            </a:r>
            <a:endParaRPr lang="it-IT" sz="2100" dirty="0"/>
          </a:p>
          <a:p>
            <a:r>
              <a:rPr lang="it-IT" sz="2100" dirty="0"/>
              <a:t>Public data of </a:t>
            </a:r>
            <a:r>
              <a:rPr lang="it-IT" sz="2100" dirty="0" err="1"/>
              <a:t>each</a:t>
            </a:r>
            <a:r>
              <a:rPr lang="it-IT" sz="2100" dirty="0"/>
              <a:t> player (66 MB)</a:t>
            </a:r>
          </a:p>
          <a:p>
            <a:pPr lvl="1"/>
            <a:r>
              <a:rPr lang="it-IT" dirty="0"/>
              <a:t>56.383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players, after the </a:t>
            </a:r>
            <a:r>
              <a:rPr lang="it-IT" dirty="0" err="1"/>
              <a:t>removal</a:t>
            </a:r>
            <a:r>
              <a:rPr lang="it-IT" dirty="0"/>
              <a:t> of the </a:t>
            </a:r>
            <a:r>
              <a:rPr lang="it-IT" dirty="0" err="1"/>
              <a:t>duplicates</a:t>
            </a:r>
            <a:r>
              <a:rPr lang="it-IT" dirty="0"/>
              <a:t> from the usernames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58EE66-C277-42E3-94F5-DD3AF06B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1974677"/>
            <a:ext cx="4566924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"id":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georges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"username":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"Georges"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"online":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6444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perfs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createdAt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A8BB3"/>
                </a:solidFill>
                <a:effectLst/>
                <a:latin typeface="Courier New" panose="02070309020205020404" pitchFamily="49" charset="0"/>
              </a:rPr>
              <a:t>1290415680000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disabled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64441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tosViolation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E64441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profile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seenAt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4A8BB3"/>
                </a:solidFill>
                <a:effectLst/>
                <a:latin typeface="Courier New" panose="02070309020205020404" pitchFamily="49" charset="0"/>
              </a:rPr>
              <a:t>1522636452014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"patron":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6444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verified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E64441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playTime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0FBAA"/>
                </a:solidFill>
                <a:effectLst/>
                <a:latin typeface="Courier New" panose="02070309020205020404" pitchFamily="49" charset="0"/>
              </a:rPr>
              <a:t>"NM"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D1F1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sng" strike="noStrike" cap="none" normalizeH="0" baseline="0" dirty="0">
                <a:ln>
                  <a:noFill/>
                </a:ln>
                <a:solidFill>
                  <a:srgbClr val="AD1F1F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https://lichess.org/@/georges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D1F1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"playing":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D1F1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sng" strike="noStrike" cap="none" normalizeH="0" baseline="0" dirty="0">
                <a:ln>
                  <a:noFill/>
                </a:ln>
                <a:solidFill>
                  <a:srgbClr val="4ED2BA"/>
                </a:solidFill>
                <a:effectLst/>
                <a:latin typeface="Courier New" panose="02070309020205020404" pitchFamily="49" charset="0"/>
                <a:hlinkClick r:id="rId3"/>
              </a:rPr>
              <a:t>https://lichess.org/yqfLYJ5E/black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D1F1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completionRate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97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": 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1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>
            <a:extLst>
              <a:ext uri="{FF2B5EF4-FFF2-40B4-BE49-F238E27FC236}">
                <a16:creationId xmlns:a16="http://schemas.microsoft.com/office/drawing/2014/main" id="{63ADD37B-A9E3-4278-991A-643E2D945587}"/>
              </a:ext>
            </a:extLst>
          </p:cNvPr>
          <p:cNvSpPr txBox="1">
            <a:spLocks/>
          </p:cNvSpPr>
          <p:nvPr/>
        </p:nvSpPr>
        <p:spPr>
          <a:xfrm>
            <a:off x="913795" y="28236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Data </a:t>
            </a:r>
            <a:r>
              <a:rPr lang="it-IT" b="1" dirty="0" err="1"/>
              <a:t>collection</a:t>
            </a:r>
            <a:r>
              <a:rPr lang="it-IT" b="1" dirty="0"/>
              <a:t>: API </a:t>
            </a:r>
          </a:p>
        </p:txBody>
      </p:sp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AC56BC9B-56F9-45A1-8048-7105540A4FEB}"/>
              </a:ext>
            </a:extLst>
          </p:cNvPr>
          <p:cNvSpPr txBox="1">
            <a:spLocks/>
          </p:cNvSpPr>
          <p:nvPr/>
        </p:nvSpPr>
        <p:spPr>
          <a:xfrm>
            <a:off x="4764087" y="1396871"/>
            <a:ext cx="4765675" cy="6937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3200" b="1" dirty="0"/>
              <a:t>Chess.com </a:t>
            </a:r>
          </a:p>
          <a:p>
            <a:pPr marL="36900" indent="0">
              <a:buFont typeface="Wingdings 2" charset="2"/>
              <a:buNone/>
            </a:pPr>
            <a:endParaRPr lang="it-IT" sz="32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713F9A-D489-4218-8529-D796F567D6DB}"/>
              </a:ext>
            </a:extLst>
          </p:cNvPr>
          <p:cNvSpPr txBox="1"/>
          <p:nvPr/>
        </p:nvSpPr>
        <p:spPr>
          <a:xfrm>
            <a:off x="505433" y="2158992"/>
            <a:ext cx="476567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Players' statistics : 55 MB and 55.143 players </a:t>
            </a:r>
            <a:endParaRPr kumimoji="0" lang="it-IT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it-IT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7B419B-0E9F-42C4-B880-D83FFE5FC3B9}"/>
              </a:ext>
            </a:extLst>
          </p:cNvPr>
          <p:cNvSpPr txBox="1"/>
          <p:nvPr/>
        </p:nvSpPr>
        <p:spPr>
          <a:xfrm>
            <a:off x="913795" y="3097898"/>
            <a:ext cx="45852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chess_rapid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":{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</a:p>
          <a:p>
            <a:pPr lvl="2"/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last: {…},</a:t>
            </a:r>
          </a:p>
          <a:p>
            <a:pPr lvl="2"/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best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: {…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},</a:t>
            </a:r>
          </a:p>
          <a:p>
            <a:pPr lvl="2"/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record: {…}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chess_bullet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chess_blitz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chess_daily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chess960_daily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fide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tactics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lessons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{…},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puzzle_rush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{…}</a:t>
            </a:r>
          </a:p>
          <a:p>
            <a:r>
              <a:rPr 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8C327A-9670-4563-96E9-9125361FE626}"/>
              </a:ext>
            </a:extLst>
          </p:cNvPr>
          <p:cNvSpPr txBox="1"/>
          <p:nvPr/>
        </p:nvSpPr>
        <p:spPr>
          <a:xfrm>
            <a:off x="8036183" y="2090608"/>
            <a:ext cx="2987157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F4EDD8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4EDD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Players public data: 2 MB and 5394 players </a:t>
            </a:r>
            <a:endParaRPr kumimoji="0" lang="it-IT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4EDD8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1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0ACEC3-4451-47DF-864A-22AD65DC1402}"/>
              </a:ext>
            </a:extLst>
          </p:cNvPr>
          <p:cNvSpPr txBox="1"/>
          <p:nvPr/>
        </p:nvSpPr>
        <p:spPr>
          <a:xfrm>
            <a:off x="8437362" y="2889956"/>
            <a:ext cx="37546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"@id":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"username":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player_id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lang="it-IT" altLang="it-IT" sz="1400" dirty="0">
                <a:latin typeface="Courier New" panose="02070309020205020404" pitchFamily="49" charset="0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"status":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"name":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"avatar":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"location":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"country":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0FBA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0FBAA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joined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timestamp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last_online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timestamp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"followers":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is_streamer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twitch</a:t>
            </a:r>
            <a:r>
              <a:rPr lang="it-IT" altLang="it-IT" sz="1400" dirty="0">
                <a:solidFill>
                  <a:srgbClr val="FFFFFF"/>
                </a:solidFill>
                <a:latin typeface="Courier New" panose="02070309020205020404" pitchFamily="49" charset="0"/>
              </a:rPr>
              <a:t>_URL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": 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</a:t>
            </a:r>
          </a:p>
          <a:p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4931FE7-B62B-21A0-FE89-89FA8C239E38}"/>
              </a:ext>
            </a:extLst>
          </p:cNvPr>
          <p:cNvSpPr/>
          <p:nvPr/>
        </p:nvSpPr>
        <p:spPr>
          <a:xfrm>
            <a:off x="4849501" y="4165486"/>
            <a:ext cx="2021024" cy="2325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A096DA-B191-A1BC-7B32-BB8D213E1DA4}"/>
              </a:ext>
            </a:extLst>
          </p:cNvPr>
          <p:cNvSpPr txBox="1"/>
          <p:nvPr/>
        </p:nvSpPr>
        <p:spPr>
          <a:xfrm>
            <a:off x="5032656" y="3729028"/>
            <a:ext cx="202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If</a:t>
            </a:r>
            <a:r>
              <a:rPr lang="it-IT" sz="1600" dirty="0"/>
              <a:t> the FIDE rating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89EDC6-812F-D3CC-C91B-ACA754E73462}"/>
              </a:ext>
            </a:extLst>
          </p:cNvPr>
          <p:cNvSpPr txBox="1"/>
          <p:nvPr/>
        </p:nvSpPr>
        <p:spPr>
          <a:xfrm>
            <a:off x="5181412" y="4398062"/>
            <a:ext cx="151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present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1368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15F93-736A-4B29-A775-F2859DA4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exploration</a:t>
            </a:r>
            <a:endParaRPr lang="it-IT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13B450-1D82-4BCD-BA00-9CBF8F3EF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Lichess</a:t>
            </a:r>
            <a:endParaRPr lang="it-IT" b="1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E4F492-7055-49DC-9255-260E2F9E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>
            <a:normAutofit/>
          </a:bodyPr>
          <a:lstStyle/>
          <a:p>
            <a:r>
              <a:rPr lang="it-IT" dirty="0"/>
              <a:t>3885 FIDE </a:t>
            </a:r>
            <a:r>
              <a:rPr lang="it-IT" dirty="0" err="1"/>
              <a:t>rated</a:t>
            </a:r>
            <a:r>
              <a:rPr lang="it-IT" dirty="0"/>
              <a:t> players</a:t>
            </a:r>
          </a:p>
          <a:p>
            <a:pPr lvl="1"/>
            <a:r>
              <a:rPr lang="it-IT" sz="1800" dirty="0"/>
              <a:t>From the 3882 players </a:t>
            </a:r>
            <a:r>
              <a:rPr lang="it-IT" sz="1800" dirty="0" err="1"/>
              <a:t>who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include in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profile</a:t>
            </a:r>
            <a:r>
              <a:rPr lang="it-IT" sz="1800" dirty="0"/>
              <a:t> </a:t>
            </a:r>
            <a:r>
              <a:rPr lang="it-IT" sz="1800" dirty="0" err="1"/>
              <a:t>informations</a:t>
            </a:r>
            <a:r>
              <a:rPr lang="it-IT" sz="1800" dirty="0"/>
              <a:t>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real</a:t>
            </a:r>
            <a:r>
              <a:rPr lang="it-IT" sz="1800" dirty="0"/>
              <a:t> name, 363 of </a:t>
            </a:r>
            <a:r>
              <a:rPr lang="it-IT" sz="1800" dirty="0" err="1"/>
              <a:t>them</a:t>
            </a:r>
            <a:r>
              <a:rPr lang="it-IT" sz="1800" dirty="0"/>
              <a:t> are </a:t>
            </a:r>
            <a:r>
              <a:rPr lang="it-IT" sz="1800" dirty="0" err="1"/>
              <a:t>written</a:t>
            </a:r>
            <a:r>
              <a:rPr lang="it-IT" sz="1800" dirty="0"/>
              <a:t> in </a:t>
            </a:r>
            <a:r>
              <a:rPr lang="it-IT" sz="1800" dirty="0" err="1"/>
              <a:t>cyrillic</a:t>
            </a:r>
            <a:r>
              <a:rPr lang="it-IT" sz="1800" dirty="0"/>
              <a:t> → </a:t>
            </a:r>
            <a:r>
              <a:rPr lang="it-IT" sz="1800" dirty="0" err="1"/>
              <a:t>transliteration</a:t>
            </a:r>
            <a:endParaRPr lang="it-IT" sz="1800" dirty="0"/>
          </a:p>
          <a:p>
            <a:r>
              <a:rPr lang="it-IT" dirty="0"/>
              <a:t>426 FIDE </a:t>
            </a:r>
            <a:r>
              <a:rPr lang="it-IT" dirty="0" err="1"/>
              <a:t>titled</a:t>
            </a:r>
            <a:r>
              <a:rPr lang="it-IT" dirty="0"/>
              <a:t> players</a:t>
            </a:r>
          </a:p>
          <a:p>
            <a:pPr lvl="1"/>
            <a:r>
              <a:rPr lang="it-IT" sz="1800" dirty="0" err="1"/>
              <a:t>Removed</a:t>
            </a:r>
            <a:r>
              <a:rPr lang="it-IT" sz="1800" dirty="0"/>
              <a:t> LM (</a:t>
            </a:r>
            <a:r>
              <a:rPr lang="it-IT" sz="1800" dirty="0" err="1"/>
              <a:t>Lichess</a:t>
            </a:r>
            <a:r>
              <a:rPr lang="it-IT" sz="1800" dirty="0"/>
              <a:t> Master), </a:t>
            </a:r>
            <a:r>
              <a:rPr lang="it-IT" sz="1800" dirty="0" err="1"/>
              <a:t>because</a:t>
            </a:r>
            <a:r>
              <a:rPr lang="it-IT" sz="1800" dirty="0"/>
              <a:t> of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unofficial</a:t>
            </a:r>
            <a:r>
              <a:rPr lang="it-IT" sz="1800" dirty="0"/>
              <a:t> nature 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8CB47E1-06BD-4F7D-9BA1-0DF5A2EB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/>
              <a:t>Chess.com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B84CE5B-59BB-49A0-B396-F26D7AEA6F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t-IT" dirty="0"/>
              <a:t>5394 FIDE </a:t>
            </a:r>
            <a:r>
              <a:rPr lang="it-IT" dirty="0" err="1"/>
              <a:t>rated</a:t>
            </a:r>
            <a:r>
              <a:rPr lang="it-IT" dirty="0"/>
              <a:t> players</a:t>
            </a:r>
          </a:p>
          <a:p>
            <a:pPr lvl="1"/>
            <a:r>
              <a:rPr lang="it-IT" sz="1800" dirty="0"/>
              <a:t>From 4231 names, 201 of  </a:t>
            </a:r>
            <a:r>
              <a:rPr lang="it-IT" sz="1800" dirty="0" err="1"/>
              <a:t>them</a:t>
            </a:r>
            <a:r>
              <a:rPr lang="it-IT" sz="1800" dirty="0"/>
              <a:t> are </a:t>
            </a:r>
            <a:r>
              <a:rPr lang="it-IT" sz="1800" dirty="0" err="1"/>
              <a:t>written</a:t>
            </a:r>
            <a:r>
              <a:rPr lang="it-IT" sz="1800" dirty="0"/>
              <a:t> in </a:t>
            </a:r>
            <a:r>
              <a:rPr lang="it-IT" sz="1800" dirty="0" err="1"/>
              <a:t>cyrillic</a:t>
            </a:r>
            <a:r>
              <a:rPr lang="it-IT" sz="1800" dirty="0"/>
              <a:t> → </a:t>
            </a:r>
            <a:r>
              <a:rPr lang="it-IT" sz="1800" dirty="0" err="1"/>
              <a:t>transliteration</a:t>
            </a:r>
            <a:endParaRPr lang="it-IT" sz="1800" dirty="0"/>
          </a:p>
          <a:p>
            <a:r>
              <a:rPr lang="it-IT" dirty="0"/>
              <a:t>1727 FIDE </a:t>
            </a:r>
            <a:r>
              <a:rPr lang="it-IT" dirty="0" err="1"/>
              <a:t>titled</a:t>
            </a:r>
            <a:r>
              <a:rPr lang="it-IT" dirty="0"/>
              <a:t> players</a:t>
            </a:r>
          </a:p>
          <a:p>
            <a:endParaRPr lang="it-IT" dirty="0"/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18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4BD6A5-FD0B-4EBC-B729-776A27BA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Matching names </a:t>
            </a:r>
            <a:r>
              <a:rPr lang="it-IT" b="1" dirty="0" err="1"/>
              <a:t>between</a:t>
            </a:r>
            <a:r>
              <a:rPr lang="it-IT" b="1" dirty="0"/>
              <a:t> datasets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431E3DF-E0F6-4A2A-B643-F08ADB41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133600"/>
            <a:ext cx="10628848" cy="3988903"/>
          </a:xfrm>
        </p:spPr>
        <p:txBody>
          <a:bodyPr>
            <a:normAutofit/>
          </a:bodyPr>
          <a:lstStyle/>
          <a:p>
            <a:r>
              <a:rPr lang="it-IT" dirty="0"/>
              <a:t>Given the 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of the FIDE dataset (≃ 190k) and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people to be </a:t>
            </a:r>
            <a:r>
              <a:rPr lang="it-IT" dirty="0" err="1"/>
              <a:t>searched</a:t>
            </a:r>
            <a:r>
              <a:rPr lang="it-IT" dirty="0"/>
              <a:t> (≃ 9k),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a </a:t>
            </a:r>
            <a:r>
              <a:rPr lang="it-IT" u="sng" dirty="0"/>
              <a:t>subset</a:t>
            </a:r>
            <a:r>
              <a:rPr lang="it-IT" dirty="0"/>
              <a:t> of the FIDE dataset,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consisted</a:t>
            </a:r>
            <a:r>
              <a:rPr lang="it-IT" dirty="0"/>
              <a:t> of people </a:t>
            </a:r>
            <a:r>
              <a:rPr lang="it-IT" dirty="0" err="1"/>
              <a:t>who</a:t>
            </a:r>
            <a:r>
              <a:rPr lang="it-IT" dirty="0"/>
              <a:t>:</a:t>
            </a:r>
          </a:p>
          <a:p>
            <a:pPr lvl="1"/>
            <a:r>
              <a:rPr lang="it-IT" sz="2300" dirty="0" err="1"/>
              <a:t>had</a:t>
            </a:r>
            <a:r>
              <a:rPr lang="it-IT" sz="2300" dirty="0"/>
              <a:t> the </a:t>
            </a:r>
            <a:r>
              <a:rPr lang="it-IT" sz="2300" dirty="0" err="1"/>
              <a:t>same</a:t>
            </a:r>
            <a:r>
              <a:rPr lang="it-IT" sz="2300" dirty="0"/>
              <a:t> </a:t>
            </a:r>
            <a:r>
              <a:rPr lang="it-IT" sz="2300" u="sng" dirty="0" err="1"/>
              <a:t>title</a:t>
            </a:r>
            <a:r>
              <a:rPr lang="it-IT" sz="2300" dirty="0"/>
              <a:t> of the </a:t>
            </a:r>
            <a:r>
              <a:rPr lang="it-IT" sz="2300" dirty="0" err="1"/>
              <a:t>researched</a:t>
            </a:r>
            <a:r>
              <a:rPr lang="it-IT" sz="2300" dirty="0"/>
              <a:t> player</a:t>
            </a:r>
          </a:p>
          <a:p>
            <a:pPr lvl="1"/>
            <a:r>
              <a:rPr lang="it-IT" sz="2300" dirty="0" err="1"/>
              <a:t>had</a:t>
            </a:r>
            <a:r>
              <a:rPr lang="it-IT" sz="2300" dirty="0"/>
              <a:t> the </a:t>
            </a:r>
            <a:r>
              <a:rPr lang="it-IT" sz="2300" dirty="0" err="1"/>
              <a:t>same</a:t>
            </a:r>
            <a:r>
              <a:rPr lang="it-IT" sz="2300" dirty="0"/>
              <a:t> </a:t>
            </a:r>
            <a:r>
              <a:rPr lang="it-IT" sz="2300" u="sng" dirty="0"/>
              <a:t>FIDE rating</a:t>
            </a:r>
            <a:r>
              <a:rPr lang="it-IT" sz="2300" dirty="0"/>
              <a:t>, with a </a:t>
            </a:r>
            <a:r>
              <a:rPr lang="it-IT" sz="2300" dirty="0" err="1"/>
              <a:t>variance</a:t>
            </a:r>
            <a:r>
              <a:rPr lang="it-IT" sz="2300" dirty="0"/>
              <a:t> </a:t>
            </a:r>
            <a:r>
              <a:rPr lang="it-IT" sz="2300" dirty="0" err="1"/>
              <a:t>interval</a:t>
            </a:r>
            <a:r>
              <a:rPr lang="it-IT" sz="2300" dirty="0"/>
              <a:t> of 5% </a:t>
            </a:r>
          </a:p>
          <a:p>
            <a:r>
              <a:rPr lang="it-IT" dirty="0" err="1"/>
              <a:t>FuzzyWuzzy</a:t>
            </a:r>
            <a:r>
              <a:rPr lang="it-IT" dirty="0"/>
              <a:t> library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matching </a:t>
            </a:r>
            <a:r>
              <a:rPr lang="it-IT" dirty="0" err="1"/>
              <a:t>strings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amount</a:t>
            </a:r>
            <a:r>
              <a:rPr lang="it-IT" dirty="0"/>
              <a:t> of users </a:t>
            </a:r>
            <a:r>
              <a:rPr lang="it-IT" dirty="0" err="1"/>
              <a:t>whose</a:t>
            </a:r>
            <a:r>
              <a:rPr lang="it-IT" dirty="0"/>
              <a:t> name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with more </a:t>
            </a:r>
            <a:r>
              <a:rPr lang="it-IT" dirty="0" err="1"/>
              <a:t>than</a:t>
            </a:r>
            <a:r>
              <a:rPr lang="it-IT" dirty="0"/>
              <a:t> one name in the dataset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low </a:t>
            </a:r>
            <a:r>
              <a:rPr lang="it-IT" sz="2400" dirty="0"/>
              <a:t>→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processation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71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8D05A-935A-47BF-ABBD-C8231901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Matching names </a:t>
            </a:r>
            <a:r>
              <a:rPr lang="it-IT" b="1" dirty="0" err="1"/>
              <a:t>between</a:t>
            </a:r>
            <a:r>
              <a:rPr lang="it-IT" b="1" dirty="0"/>
              <a:t> datasets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C5A7F7-5894-4191-851B-9E1A18D757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3795" y="2388910"/>
            <a:ext cx="9860223" cy="3574567"/>
          </a:xfrm>
        </p:spPr>
        <p:txBody>
          <a:bodyPr>
            <a:normAutofit/>
          </a:bodyPr>
          <a:lstStyle/>
          <a:p>
            <a:r>
              <a:rPr lang="it-IT" dirty="0" err="1"/>
              <a:t>Lichess</a:t>
            </a:r>
            <a:r>
              <a:rPr lang="it-IT" b="1" dirty="0"/>
              <a:t>: </a:t>
            </a:r>
            <a:r>
              <a:rPr lang="it-IT" dirty="0"/>
              <a:t>891 </a:t>
            </a:r>
            <a:r>
              <a:rPr lang="it-IT" dirty="0" err="1"/>
              <a:t>correspondences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of 3885 (23%)</a:t>
            </a:r>
          </a:p>
          <a:p>
            <a:r>
              <a:rPr lang="it-IT" dirty="0"/>
              <a:t>Chess.com: 1351 </a:t>
            </a:r>
            <a:r>
              <a:rPr lang="it-IT" dirty="0" err="1"/>
              <a:t>correspondences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out of 4228 (32%)</a:t>
            </a:r>
          </a:p>
          <a:p>
            <a:r>
              <a:rPr lang="it-IT" dirty="0"/>
              <a:t>Data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: no checks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names are </a:t>
            </a:r>
            <a:r>
              <a:rPr lang="it-IT" dirty="0" err="1"/>
              <a:t>really</a:t>
            </a:r>
            <a:r>
              <a:rPr lang="it-IT" dirty="0"/>
              <a:t> personal name, no checks </a:t>
            </a:r>
            <a:r>
              <a:rPr lang="it-IT" dirty="0" err="1"/>
              <a:t>if</a:t>
            </a:r>
            <a:r>
              <a:rPr lang="it-IT" dirty="0"/>
              <a:t> FIDE rating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truthful</a:t>
            </a:r>
            <a:r>
              <a:rPr lang="it-IT" dirty="0"/>
              <a:t>, </a:t>
            </a:r>
            <a:r>
              <a:rPr lang="it-IT" dirty="0" err="1"/>
              <a:t>abbreviations</a:t>
            </a:r>
            <a:r>
              <a:rPr lang="it-IT" dirty="0"/>
              <a:t> of names,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names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composed</a:t>
            </a:r>
            <a:r>
              <a:rPr lang="it-IT" dirty="0"/>
              <a:t> first or last name, etc. </a:t>
            </a:r>
          </a:p>
          <a:p>
            <a:endParaRPr lang="it-IT" sz="2700" dirty="0"/>
          </a:p>
          <a:p>
            <a:endParaRPr lang="it-IT" sz="2700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2571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ersonalizzat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{2DD0E2D1-9A15-419F-B324-B292C7249A6A}tf55705232_win32</Template>
  <TotalTime>7103</TotalTime>
  <Words>2659</Words>
  <Application>Microsoft Office PowerPoint</Application>
  <PresentationFormat>Widescreen</PresentationFormat>
  <Paragraphs>366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Goudy Old Style</vt:lpstr>
      <vt:lpstr>Roboto</vt:lpstr>
      <vt:lpstr>Times New Roman</vt:lpstr>
      <vt:lpstr>Wingdings 2</vt:lpstr>
      <vt:lpstr>SlateVTI</vt:lpstr>
      <vt:lpstr>DATA MANAGEMENT    PROJECT  </vt:lpstr>
      <vt:lpstr>Goals</vt:lpstr>
      <vt:lpstr>Data acquisition: web scraping</vt:lpstr>
      <vt:lpstr>Data acquisition: download</vt:lpstr>
      <vt:lpstr>Data acquisition: API </vt:lpstr>
      <vt:lpstr>Presentazione standard di PowerPoint</vt:lpstr>
      <vt:lpstr>Data exploration</vt:lpstr>
      <vt:lpstr>Matching names between datasets</vt:lpstr>
      <vt:lpstr>Matching names between datasets</vt:lpstr>
      <vt:lpstr>Data enrichment: matching JSONs structures</vt:lpstr>
      <vt:lpstr>Matching JSON’s structures: Chess.com statistics</vt:lpstr>
      <vt:lpstr>Matching JSON’s structures: Chess.com users public data</vt:lpstr>
      <vt:lpstr>Merging Chess.com public data and statistics JSONs </vt:lpstr>
      <vt:lpstr>Matching JSON’s structures: Lichess</vt:lpstr>
      <vt:lpstr>Data integration: unified structure</vt:lpstr>
      <vt:lpstr>Data exploration: Chess.com</vt:lpstr>
      <vt:lpstr>Data exploration: Lichess</vt:lpstr>
      <vt:lpstr>Data exploration: players on both platforms</vt:lpstr>
      <vt:lpstr>Data quality: currency</vt:lpstr>
      <vt:lpstr>Data quality: completeness</vt:lpstr>
      <vt:lpstr>Completness: Lichess</vt:lpstr>
      <vt:lpstr>Completeness: Chess.com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Alessio Pasinato</dc:creator>
  <cp:lastModifiedBy>Alessio Pasinato</cp:lastModifiedBy>
  <cp:revision>103</cp:revision>
  <dcterms:created xsi:type="dcterms:W3CDTF">2022-03-31T09:14:23Z</dcterms:created>
  <dcterms:modified xsi:type="dcterms:W3CDTF">2022-06-20T09:52:20Z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