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6" r:id="rId3"/>
    <p:sldId id="257" r:id="rId4"/>
    <p:sldId id="259" r:id="rId5"/>
    <p:sldId id="268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13176"/>
            <a:ext cx="8258755" cy="144016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327128"/>
            <a:ext cx="10103752" cy="1470025"/>
          </a:xfrm>
        </p:spPr>
        <p:txBody>
          <a:bodyPr anchor="b" anchorCtr="0"/>
          <a:lstStyle>
            <a:lvl1pPr algn="r">
              <a:defRPr sz="40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75" y="50734"/>
            <a:ext cx="5952661" cy="2347529"/>
          </a:xfrm>
          <a:prstGeom prst="rect">
            <a:avLst/>
          </a:prstGeom>
        </p:spPr>
      </p:pic>
      <p:pic>
        <p:nvPicPr>
          <p:cNvPr id="1026" name="Picture 2" descr="http://www.cassting-project.eu/wp-content/uploads/2013/07/Seventh_Framework_Programme_logo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458" y="548681"/>
            <a:ext cx="1836327" cy="111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uropa.eu/about-eu/basic-information/symbols/images/flag_yellow_low.jp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t="6738" r="3999" b="6746"/>
          <a:stretch/>
        </p:blipFill>
        <p:spPr bwMode="auto">
          <a:xfrm>
            <a:off x="1656293" y="651147"/>
            <a:ext cx="1831787" cy="87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6360816" y="428"/>
            <a:ext cx="0" cy="126651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4056560" y="0"/>
            <a:ext cx="0" cy="126651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9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0" y="6381329"/>
            <a:ext cx="12192000" cy="476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>
              <a:solidFill>
                <a:prstClr val="white"/>
              </a:solidFill>
            </a:endParaRPr>
          </a:p>
        </p:txBody>
      </p:sp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609600" y="1286639"/>
            <a:ext cx="10972800" cy="46626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0" y="1052736"/>
            <a:ext cx="4079776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5949281"/>
            <a:ext cx="2880320" cy="1136827"/>
          </a:xfrm>
          <a:prstGeom prst="rect">
            <a:avLst/>
          </a:prstGeom>
        </p:spPr>
      </p:pic>
      <p:pic>
        <p:nvPicPr>
          <p:cNvPr id="14" name="Picture 2" descr="http://www.cassting-project.eu/wp-content/uploads/2013/07/Seventh_Framework_Programme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00" y="6165305"/>
            <a:ext cx="974133" cy="59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671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4165600" y="6441957"/>
            <a:ext cx="6634923" cy="365125"/>
          </a:xfrm>
        </p:spPr>
        <p:txBody>
          <a:bodyPr/>
          <a:lstStyle>
            <a:lvl1pPr algn="l"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l-GR" dirty="0">
              <a:solidFill>
                <a:srgbClr val="1F497D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10882742" y="6433118"/>
            <a:ext cx="1069909" cy="382800"/>
          </a:xfrm>
        </p:spPr>
        <p:txBody>
          <a:bodyPr/>
          <a:lstStyle>
            <a:lvl1pPr>
              <a:defRPr sz="1400" b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D228DD3-F6DF-4036-AF44-A6A985E0A35C}" type="slidenum">
              <a:rPr lang="el-GR" smtClean="0">
                <a:solidFill>
                  <a:srgbClr val="1F497D"/>
                </a:solidFill>
              </a:rPr>
              <a:pPr/>
              <a:t>‹#›</a:t>
            </a:fld>
            <a:endParaRPr lang="el-GR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42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3CA9-FE55-4485-9E28-0F4991519122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04/01/2017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40CB-B0EF-4976-BC8A-2F2DB5206154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272629-0BB9-48C1-8891-78C6CF4F0010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0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6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67C-08F3-4937-AF79-3D890BF92BE7}" type="datetime1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4/1/2017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8DD3-F6DF-4036-AF44-A6A985E0A35C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9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eaLnBrk="1" hangingPunct="1">
        <a:buChar char="–"/>
        <a:defRPr sz="2400"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eaLnBrk="1" hangingPunct="1">
        <a:buChar char="•"/>
        <a:defRPr sz="2400"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eaLnBrk="1" hangingPunct="1">
        <a:buChar char="–"/>
        <a:defRPr sz="2000"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eaLnBrk="1" hangingPunct="1">
        <a:buChar char="»"/>
        <a:defRPr sz="2000"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56658" y="5553054"/>
            <a:ext cx="8258755" cy="908441"/>
          </a:xfrm>
        </p:spPr>
        <p:txBody>
          <a:bodyPr/>
          <a:lstStyle/>
          <a:p>
            <a:r>
              <a:rPr lang="it-IT" dirty="0"/>
              <a:t>Akis Kourtis - NCSR Demokritos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52589" y="2051975"/>
            <a:ext cx="5266101" cy="575340"/>
          </a:xfrm>
        </p:spPr>
        <p:txBody>
          <a:bodyPr>
            <a:normAutofit/>
          </a:bodyPr>
          <a:lstStyle/>
          <a:p>
            <a:pPr algn="ctr"/>
            <a:r>
              <a:rPr lang="it-IT" sz="2400" dirty="0"/>
              <a:t>Powered by</a:t>
            </a:r>
            <a:endParaRPr lang="el-G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2673771"/>
            <a:ext cx="1491972" cy="985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591" y="2820844"/>
            <a:ext cx="2638822" cy="69116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714938" y="3789636"/>
            <a:ext cx="10103752" cy="1477632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r" eaLnBrk="1" hangingPunct="1">
              <a:buNone/>
              <a:defRPr sz="40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kern="0" dirty="0"/>
              <a:t>DPDK Enabled Virtual Traffic Classifier over SR-IOV accelerated networks</a:t>
            </a:r>
            <a:endParaRPr lang="el-GR" kern="0" dirty="0"/>
          </a:p>
        </p:txBody>
      </p:sp>
    </p:spTree>
    <p:extLst>
      <p:ext uri="{BB962C8B-B14F-4D97-AF65-F5344CB8AC3E}">
        <p14:creationId xmlns:p14="http://schemas.microsoft.com/office/powerpoint/2010/main" val="17279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750"/>
            <a:ext cx="10972800" cy="573622"/>
          </a:xfrm>
        </p:spPr>
        <p:txBody>
          <a:bodyPr>
            <a:normAutofit fontScale="90000"/>
          </a:bodyPr>
          <a:lstStyle/>
          <a:p>
            <a:r>
              <a:rPr lang="it-IT" dirty="0"/>
              <a:t>vTC Progress</a:t>
            </a:r>
          </a:p>
        </p:txBody>
      </p:sp>
      <p:sp>
        <p:nvSpPr>
          <p:cNvPr id="5" name="Text Placeholder 1"/>
          <p:cNvSpPr>
            <a:spLocks noGrp="1"/>
          </p:cNvSpPr>
          <p:nvPr/>
        </p:nvSpPr>
        <p:spPr>
          <a:xfrm>
            <a:off x="609600" y="1273594"/>
            <a:ext cx="10703442" cy="4712536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lnSpc>
                <a:spcPts val="2600"/>
              </a:lnSpc>
              <a:spcBef>
                <a:spcPts val="600"/>
              </a:spcBef>
              <a:buChar char="•"/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eaLnBrk="1" hangingPunct="1">
              <a:lnSpc>
                <a:spcPts val="2600"/>
              </a:lnSpc>
              <a:buChar char="–"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eaLnBrk="1" hangingPunct="1">
              <a:lnSpc>
                <a:spcPts val="2600"/>
              </a:lnSpc>
              <a:buChar char="•"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eaLnBrk="1" hangingPunct="1">
              <a:lnSpc>
                <a:spcPts val="2600"/>
              </a:lnSpc>
              <a:buChar char="–"/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eaLnBrk="1" hangingPunct="1">
              <a:lnSpc>
                <a:spcPts val="2600"/>
              </a:lnSpc>
              <a:buChar char="»"/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r>
              <a:rPr lang="en-US" dirty="0"/>
              <a:t>Successfully integrated </a:t>
            </a:r>
            <a:r>
              <a:rPr lang="en-US" dirty="0" err="1"/>
              <a:t>vTC</a:t>
            </a:r>
            <a:r>
              <a:rPr lang="en-US" dirty="0"/>
              <a:t> into DPDK framework</a:t>
            </a:r>
          </a:p>
          <a:p>
            <a:endParaRPr lang="en-US" dirty="0"/>
          </a:p>
          <a:p>
            <a:r>
              <a:rPr lang="en-US" dirty="0"/>
              <a:t>Performance Benchmark with 2 scenarios</a:t>
            </a:r>
          </a:p>
          <a:p>
            <a:pPr lvl="1"/>
            <a:r>
              <a:rPr lang="en-US" dirty="0"/>
              <a:t>One physical DPDK vs PCAP</a:t>
            </a:r>
          </a:p>
          <a:p>
            <a:pPr lvl="1"/>
            <a:r>
              <a:rPr lang="en-US" dirty="0"/>
              <a:t>One virtualized, on SR-IOV enabled environment</a:t>
            </a:r>
          </a:p>
          <a:p>
            <a:pPr lvl="2"/>
            <a:r>
              <a:rPr lang="en-US" dirty="0"/>
              <a:t>DPDK vs PCAP</a:t>
            </a:r>
          </a:p>
          <a:p>
            <a:r>
              <a:rPr lang="en-US" dirty="0"/>
              <a:t>All scenarios are done with DPDK vs PF_RING vs Docker(PF_RING)</a:t>
            </a:r>
          </a:p>
          <a:p>
            <a:r>
              <a:rPr lang="en-US" dirty="0"/>
              <a:t>Implementation of a SR-IOV environment with near line-rate capabilities</a:t>
            </a:r>
          </a:p>
          <a:p>
            <a:endParaRPr lang="en-US" dirty="0"/>
          </a:p>
          <a:p>
            <a:r>
              <a:rPr lang="en-US" dirty="0"/>
              <a:t>DPDK integration on a virtualized environment</a:t>
            </a:r>
          </a:p>
          <a:p>
            <a:endParaRPr lang="en-US" dirty="0"/>
          </a:p>
          <a:p>
            <a:r>
              <a:rPr lang="en-US" dirty="0"/>
              <a:t>OpenStack traffic mirroring implementation, with OVS manual modifications.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245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97159"/>
          </a:xfrm>
        </p:spPr>
        <p:txBody>
          <a:bodyPr/>
          <a:lstStyle/>
          <a:p>
            <a:r>
              <a:rPr lang="it-IT" dirty="0"/>
              <a:t>Standard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77" y="865509"/>
            <a:ext cx="4593445" cy="51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7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52431"/>
            <a:ext cx="10972800" cy="573622"/>
          </a:xfrm>
        </p:spPr>
        <p:txBody>
          <a:bodyPr>
            <a:normAutofit fontScale="90000"/>
          </a:bodyPr>
          <a:lstStyle/>
          <a:p>
            <a:r>
              <a:rPr lang="it-IT" dirty="0"/>
              <a:t>SR-IOV Enabled Architecture with DPDK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557" y="780170"/>
            <a:ext cx="5382885" cy="5419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297" y="2231805"/>
            <a:ext cx="2563321" cy="671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297" y="1206205"/>
            <a:ext cx="1335775" cy="8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3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52431"/>
            <a:ext cx="10972800" cy="573622"/>
          </a:xfrm>
        </p:spPr>
        <p:txBody>
          <a:bodyPr>
            <a:normAutofit fontScale="90000"/>
          </a:bodyPr>
          <a:lstStyle/>
          <a:p>
            <a:r>
              <a:rPr lang="it-IT" dirty="0"/>
              <a:t>SR-IOV Enabled Architecture with DPDK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628" y="1228253"/>
            <a:ext cx="6452743" cy="45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2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52431"/>
            <a:ext cx="10972800" cy="573622"/>
          </a:xfrm>
        </p:spPr>
        <p:txBody>
          <a:bodyPr>
            <a:normAutofit fontScale="90000"/>
          </a:bodyPr>
          <a:lstStyle/>
          <a:p>
            <a:r>
              <a:rPr lang="it-IT" dirty="0"/>
              <a:t>Experimental results for all scenarios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72" y="799596"/>
            <a:ext cx="6965216" cy="4840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09" y="5639961"/>
            <a:ext cx="1407983" cy="368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92" y="5606721"/>
            <a:ext cx="1682080" cy="4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750"/>
            <a:ext cx="10972800" cy="573622"/>
          </a:xfrm>
        </p:spPr>
        <p:txBody>
          <a:bodyPr>
            <a:normAutofit fontScale="90000"/>
          </a:bodyPr>
          <a:lstStyle/>
          <a:p>
            <a:r>
              <a:rPr lang="it-IT" dirty="0"/>
              <a:t>OpenStack Deployment</a:t>
            </a:r>
          </a:p>
        </p:txBody>
      </p:sp>
      <p:sp>
        <p:nvSpPr>
          <p:cNvPr id="5" name="Text Placeholder 1"/>
          <p:cNvSpPr>
            <a:spLocks noGrp="1"/>
          </p:cNvSpPr>
          <p:nvPr/>
        </p:nvSpPr>
        <p:spPr>
          <a:xfrm>
            <a:off x="609600" y="1273594"/>
            <a:ext cx="10703442" cy="471253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lnSpc>
                <a:spcPts val="2600"/>
              </a:lnSpc>
              <a:spcBef>
                <a:spcPts val="600"/>
              </a:spcBef>
              <a:buChar char="•"/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eaLnBrk="1" hangingPunct="1">
              <a:lnSpc>
                <a:spcPts val="2600"/>
              </a:lnSpc>
              <a:buChar char="–"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eaLnBrk="1" hangingPunct="1">
              <a:lnSpc>
                <a:spcPts val="2600"/>
              </a:lnSpc>
              <a:buChar char="•"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eaLnBrk="1" hangingPunct="1">
              <a:lnSpc>
                <a:spcPts val="2600"/>
              </a:lnSpc>
              <a:buChar char="–"/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eaLnBrk="1" hangingPunct="1">
              <a:lnSpc>
                <a:spcPts val="2600"/>
              </a:lnSpc>
              <a:buChar char="»"/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r>
              <a:rPr lang="en-US" dirty="0"/>
              <a:t>VNF deployments in an OpenStack generate various networking issues </a:t>
            </a:r>
          </a:p>
          <a:p>
            <a:pPr lvl="1"/>
            <a:r>
              <a:rPr lang="en-US" dirty="0"/>
              <a:t>Service Function Chaining (SFC) </a:t>
            </a:r>
          </a:p>
          <a:p>
            <a:pPr lvl="1"/>
            <a:r>
              <a:rPr lang="en-US" dirty="0"/>
              <a:t>Traffic forwarding / Mirroring </a:t>
            </a:r>
          </a:p>
          <a:p>
            <a:pPr lvl="1"/>
            <a:r>
              <a:rPr lang="en-US" dirty="0"/>
              <a:t>Inter-VM communication</a:t>
            </a:r>
          </a:p>
          <a:p>
            <a:r>
              <a:rPr lang="en-US" dirty="0"/>
              <a:t>VNFC is directly connected to virtual network interface of another VNFC’s, </a:t>
            </a:r>
          </a:p>
          <a:p>
            <a:endParaRPr lang="en-US" dirty="0"/>
          </a:p>
          <a:p>
            <a:r>
              <a:rPr lang="en-US" dirty="0"/>
              <a:t>Requires modification of Neutron’s OVS. </a:t>
            </a:r>
          </a:p>
          <a:p>
            <a:endParaRPr lang="en-US" dirty="0"/>
          </a:p>
          <a:p>
            <a:r>
              <a:rPr lang="en-US" dirty="0"/>
              <a:t>Each virtual network interface of a VNFC is reflected upon </a:t>
            </a:r>
          </a:p>
          <a:p>
            <a:pPr lvl="1"/>
            <a:r>
              <a:rPr lang="en-US" dirty="0"/>
              <a:t>one TAP-virtual network kernel device </a:t>
            </a:r>
          </a:p>
          <a:p>
            <a:pPr lvl="1"/>
            <a:r>
              <a:rPr lang="en-US" dirty="0"/>
              <a:t>a virtual port on Neutron’s OVS</a:t>
            </a:r>
          </a:p>
          <a:p>
            <a:pPr lvl="1"/>
            <a:r>
              <a:rPr lang="en-US" dirty="0"/>
              <a:t>a virtual bridge connecting them.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838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750"/>
            <a:ext cx="10972800" cy="573622"/>
          </a:xfrm>
        </p:spPr>
        <p:txBody>
          <a:bodyPr>
            <a:normAutofit fontScale="90000"/>
          </a:bodyPr>
          <a:lstStyle/>
          <a:p>
            <a:r>
              <a:rPr lang="it-IT" dirty="0"/>
              <a:t>OpenStack Deployment</a:t>
            </a:r>
          </a:p>
        </p:txBody>
      </p:sp>
      <p:sp>
        <p:nvSpPr>
          <p:cNvPr id="5" name="Text Placeholder 1"/>
          <p:cNvSpPr>
            <a:spLocks noGrp="1"/>
          </p:cNvSpPr>
          <p:nvPr/>
        </p:nvSpPr>
        <p:spPr>
          <a:xfrm>
            <a:off x="609600" y="946298"/>
            <a:ext cx="10703442" cy="523121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lnSpc>
                <a:spcPts val="2600"/>
              </a:lnSpc>
              <a:spcBef>
                <a:spcPts val="600"/>
              </a:spcBef>
              <a:buChar char="•"/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eaLnBrk="1" hangingPunct="1">
              <a:lnSpc>
                <a:spcPts val="2600"/>
              </a:lnSpc>
              <a:buChar char="–"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eaLnBrk="1" hangingPunct="1">
              <a:lnSpc>
                <a:spcPts val="2600"/>
              </a:lnSpc>
              <a:buChar char="•"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eaLnBrk="1" hangingPunct="1">
              <a:lnSpc>
                <a:spcPts val="2600"/>
              </a:lnSpc>
              <a:buChar char="–"/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eaLnBrk="1" hangingPunct="1">
              <a:lnSpc>
                <a:spcPts val="2600"/>
              </a:lnSpc>
              <a:buChar char="»"/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Direct connect virtual kernel interfaces of the 2 VNFCs </a:t>
            </a:r>
          </a:p>
          <a:p>
            <a:pPr lvl="1"/>
            <a:r>
              <a:rPr lang="en-US" dirty="0"/>
              <a:t>Tap interfaces need to be shut down</a:t>
            </a:r>
          </a:p>
          <a:p>
            <a:pPr lvl="1"/>
            <a:r>
              <a:rPr lang="en-US" dirty="0"/>
              <a:t>Removed from the OVS-OpenStack </a:t>
            </a:r>
            <a:r>
              <a:rPr lang="en-US" dirty="0" err="1"/>
              <a:t>br-int</a:t>
            </a:r>
            <a:endParaRPr lang="en-US" dirty="0"/>
          </a:p>
          <a:p>
            <a:pPr lvl="1"/>
            <a:r>
              <a:rPr lang="en-US" dirty="0"/>
              <a:t>Kernel Bridges removed</a:t>
            </a:r>
          </a:p>
          <a:p>
            <a:pPr lvl="1"/>
            <a:r>
              <a:rPr lang="en-US" dirty="0" err="1"/>
              <a:t>Openflow</a:t>
            </a:r>
            <a:r>
              <a:rPr lang="en-US" dirty="0"/>
              <a:t> rule application at the Neutron OVS</a:t>
            </a:r>
          </a:p>
          <a:p>
            <a:pPr lvl="1"/>
            <a:r>
              <a:rPr lang="en-US" dirty="0"/>
              <a:t>All-forwarding policy between VNFC1 -&gt; VNFC2</a:t>
            </a:r>
          </a:p>
          <a:p>
            <a:pPr lvl="1"/>
            <a:r>
              <a:rPr lang="en-US" dirty="0"/>
              <a:t>Tap interfaces up again in promiscuous mode!</a:t>
            </a:r>
          </a:p>
          <a:p>
            <a:endParaRPr lang="en-US" dirty="0"/>
          </a:p>
          <a:p>
            <a:r>
              <a:rPr lang="en-US" dirty="0"/>
              <a:t>All traffic goes from VNFC1 to VNFC2, no questions asked!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85627407"/>
      </p:ext>
    </p:extLst>
  </p:cSld>
  <p:clrMapOvr>
    <a:masterClrMapping/>
  </p:clrMapOvr>
</p:sld>
</file>

<file path=ppt/theme/theme1.xml><?xml version="1.0" encoding="utf-8"?>
<a:theme xmlns:a="http://schemas.openxmlformats.org/drawingml/2006/main" name="TNOVA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16528</TotalTime>
  <Words>230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Segoe UI</vt:lpstr>
      <vt:lpstr>TNOVA_Presentation_Template</vt:lpstr>
      <vt:lpstr>Powered by</vt:lpstr>
      <vt:lpstr>vTC Progress</vt:lpstr>
      <vt:lpstr>Standard Architecture</vt:lpstr>
      <vt:lpstr>SR-IOV Enabled Architecture with DPDK</vt:lpstr>
      <vt:lpstr>SR-IOV Enabled Architecture with DPDK</vt:lpstr>
      <vt:lpstr>Experimental results for all scenarios</vt:lpstr>
      <vt:lpstr>OpenStack Deployment</vt:lpstr>
      <vt:lpstr>OpenStack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Akis Kourtis</dc:creator>
  <cp:lastModifiedBy>Akis Kourtis</cp:lastModifiedBy>
  <cp:revision>31</cp:revision>
  <dcterms:created xsi:type="dcterms:W3CDTF">2015-05-18T19:25:06Z</dcterms:created>
  <dcterms:modified xsi:type="dcterms:W3CDTF">2017-01-04T12:00:11Z</dcterms:modified>
</cp:coreProperties>
</file>