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027A-04E4-4C65-B394-B2972AC942C4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practice-problem-loan-prediction-iii/#ProblemStatement" TargetMode="External"/><Relationship Id="rId2" Type="http://schemas.openxmlformats.org/officeDocument/2006/relationships/hyperlink" Target="https://github.com/PashaLysyi321/credit-scoring-of-the-bank-s-cli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io/blog/265007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jaymanwani/loan-approval-prediction#Dataset-Description: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Кредитн</a:t>
            </a:r>
            <a:r>
              <a:rPr lang="ru-RU" dirty="0" err="1" smtClean="0"/>
              <a:t>ий</a:t>
            </a:r>
            <a:r>
              <a:rPr lang="ru-RU" dirty="0" smtClean="0"/>
              <a:t> скор</a:t>
            </a:r>
            <a:r>
              <a:rPr lang="uk-UA" dirty="0" err="1"/>
              <a:t>и</a:t>
            </a:r>
            <a:r>
              <a:rPr lang="uk-UA" dirty="0" err="1" smtClean="0"/>
              <a:t>нг</a:t>
            </a:r>
            <a:r>
              <a:rPr lang="uk-UA" dirty="0" smtClean="0"/>
              <a:t> клієнтів банку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8526" y="4644776"/>
            <a:ext cx="3609474" cy="344321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>
                <a:latin typeface="+mj-lt"/>
              </a:rPr>
              <a:t>Підготував: Лисий Павло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3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github.com/PashaLysyi321/credit-scoring-of-the-bank-s-clients</a:t>
            </a:r>
            <a:endParaRPr lang="uk-UA" dirty="0" smtClean="0"/>
          </a:p>
          <a:p>
            <a:r>
              <a:rPr lang="en-US" dirty="0">
                <a:hlinkClick r:id="rId3"/>
              </a:rPr>
              <a:t>https://datahack.analyticsvidhya.com/contest/practice-problem-loan-prediction-iii/#</a:t>
            </a:r>
            <a:r>
              <a:rPr lang="en-US" dirty="0" smtClean="0">
                <a:hlinkClick r:id="rId3"/>
              </a:rPr>
              <a:t>ProblemStatement</a:t>
            </a:r>
            <a:endParaRPr lang="uk-UA" dirty="0" smtClean="0"/>
          </a:p>
          <a:p>
            <a:r>
              <a:rPr lang="en-US" dirty="0">
                <a:hlinkClick r:id="rId4"/>
              </a:rPr>
              <a:t>https://habr.com/ru/company/io/blog/265007</a:t>
            </a:r>
            <a:r>
              <a:rPr lang="en-US" dirty="0" smtClean="0">
                <a:hlinkClick r:id="rId4"/>
              </a:rPr>
              <a:t>/</a:t>
            </a:r>
            <a:endParaRPr lang="uk-UA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9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0"/>
            <a:ext cx="11935326" cy="67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кредитний </a:t>
            </a:r>
            <a:r>
              <a:rPr lang="uk-UA" dirty="0" err="1" smtClean="0"/>
              <a:t>скоринг</a:t>
            </a:r>
            <a:r>
              <a:rPr lang="uk-UA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Кредитний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скоринг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англ. </a:t>
            </a:r>
            <a:r>
              <a:rPr lang="en-US" i="1" dirty="0">
                <a:latin typeface="+mj-lt"/>
                <a:cs typeface="Times New Roman" panose="02020603050405020304" pitchFamily="18" charset="0"/>
              </a:rPr>
              <a:t>score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 —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бал) — метод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класифікації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позичальників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оцінки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кредитоспроможності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та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кредитного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ризику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основі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кредитної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історії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та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соціально-демографічних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характеристик.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Маючи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базу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поганих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гарних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фінустанова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статистичних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інструментів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виявити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фактори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впливають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бажання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клієнта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повернути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борг.</a:t>
            </a:r>
          </a:p>
        </p:txBody>
      </p:sp>
    </p:spTree>
    <p:extLst>
      <p:ext uri="{BB962C8B-B14F-4D97-AF65-F5344CB8AC3E}">
        <p14:creationId xmlns:p14="http://schemas.microsoft.com/office/powerpoint/2010/main" val="37948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 використовувати? 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 Україні 77 банків !!!!!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8" y="2580950"/>
            <a:ext cx="9041400" cy="3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 брати дані?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Знайти в інтернеті!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Зокрема, я знайшов наступний </a:t>
            </a:r>
            <a:r>
              <a:rPr lang="uk-UA" dirty="0" err="1" smtClean="0">
                <a:latin typeface="+mj-lt"/>
              </a:rPr>
              <a:t>датасет</a:t>
            </a:r>
            <a:r>
              <a:rPr lang="uk-UA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4461"/>
              </p:ext>
            </p:extLst>
          </p:nvPr>
        </p:nvGraphicFramePr>
        <p:xfrm>
          <a:off x="910747" y="2977487"/>
          <a:ext cx="7648894" cy="3031420"/>
        </p:xfrm>
        <a:graphic>
          <a:graphicData uri="http://schemas.openxmlformats.org/drawingml/2006/table">
            <a:tbl>
              <a:tblPr/>
              <a:tblGrid>
                <a:gridCol w="3824447"/>
                <a:gridCol w="3824447"/>
              </a:tblGrid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err="1">
                          <a:effectLst/>
                        </a:rPr>
                        <a:t>Loan_ID</a:t>
                      </a:r>
                      <a:endParaRPr lang="en-US" sz="1050" dirty="0">
                        <a:effectLst/>
                      </a:endParaRP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Unique Loan ID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Gender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Male/ Female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Married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Applicant married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Dependents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Number of dependents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Education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 Education (Graduate/ Under Graduate)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Self_Employed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Self employed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 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CoapplicantIncome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Coapplicant 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LoanAmount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 amount in thousands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Loan_Amount_Term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Term of loan in months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Credit_History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credit history meets guidelines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Property_Area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Urban/ Semi Urban/ Rural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err="1">
                          <a:effectLst/>
                        </a:rPr>
                        <a:t>Loan_Status</a:t>
                      </a:r>
                      <a:endParaRPr lang="en-US" sz="1050" dirty="0">
                        <a:effectLst/>
                      </a:endParaRP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Loan approved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9843" y="1362411"/>
            <a:ext cx="120945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77A3"/>
                </a:solidFill>
                <a:effectLst/>
                <a:latin typeface="Inter"/>
                <a:hlinkClick r:id="rId2"/>
              </a:rPr>
              <a:t>¶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це працюватиме?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+mj-lt"/>
              </a:rPr>
              <a:t>Основні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типи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класифікаторів</a:t>
            </a:r>
            <a:r>
              <a:rPr lang="ru-RU" sz="2400" dirty="0" smtClean="0">
                <a:latin typeface="+mj-lt"/>
              </a:rPr>
              <a:t>: </a:t>
            </a:r>
          </a:p>
          <a:p>
            <a:r>
              <a:rPr lang="ru-RU" sz="2400" dirty="0" smtClean="0">
                <a:latin typeface="+mj-lt"/>
              </a:rPr>
              <a:t>Метод </a:t>
            </a:r>
            <a:r>
              <a:rPr lang="en-US" sz="2400" dirty="0">
                <a:latin typeface="+mj-lt"/>
              </a:rPr>
              <a:t>k-</a:t>
            </a:r>
            <a:r>
              <a:rPr lang="ru-RU" sz="2400" dirty="0" err="1">
                <a:latin typeface="+mj-lt"/>
              </a:rPr>
              <a:t>найближчих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сусідів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K-</a:t>
            </a:r>
            <a:r>
              <a:rPr lang="ru-RU" sz="2400" dirty="0" err="1">
                <a:latin typeface="+mj-lt"/>
              </a:rPr>
              <a:t>найближчих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сусідів</a:t>
            </a:r>
            <a:r>
              <a:rPr lang="ru-RU" sz="2400" dirty="0" smtClean="0">
                <a:latin typeface="+mj-lt"/>
              </a:rPr>
              <a:t>) </a:t>
            </a:r>
          </a:p>
          <a:p>
            <a:r>
              <a:rPr lang="ru-RU" sz="2400" dirty="0" smtClean="0">
                <a:latin typeface="+mj-lt"/>
              </a:rPr>
              <a:t>Метод </a:t>
            </a:r>
            <a:r>
              <a:rPr lang="ru-RU" sz="2400" dirty="0" err="1">
                <a:latin typeface="+mj-lt"/>
              </a:rPr>
              <a:t>опорних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векторів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машини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опорних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векторів</a:t>
            </a:r>
            <a:r>
              <a:rPr lang="ru-RU" sz="2400" dirty="0" smtClean="0">
                <a:latin typeface="+mj-lt"/>
              </a:rPr>
              <a:t>) </a:t>
            </a:r>
          </a:p>
          <a:p>
            <a:r>
              <a:rPr lang="ru-RU" sz="2400" dirty="0" err="1" smtClean="0">
                <a:latin typeface="+mj-lt"/>
              </a:rPr>
              <a:t>Класифікатор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дерева </a:t>
            </a:r>
            <a:r>
              <a:rPr lang="ru-RU" sz="2400" dirty="0" err="1">
                <a:latin typeface="+mj-lt"/>
              </a:rPr>
              <a:t>рішень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Decision Tree Classifier) ​​/ </a:t>
            </a:r>
            <a:r>
              <a:rPr lang="ru-RU" sz="2400" dirty="0" err="1">
                <a:latin typeface="+mj-lt"/>
              </a:rPr>
              <a:t>Випадковий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ліс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Random Forests</a:t>
            </a:r>
            <a:r>
              <a:rPr lang="en-US" sz="2400" dirty="0" smtClean="0">
                <a:latin typeface="+mj-lt"/>
              </a:rPr>
              <a:t>)</a:t>
            </a:r>
            <a:endParaRPr lang="ru-RU" sz="2400" dirty="0" smtClean="0">
              <a:latin typeface="+mj-lt"/>
            </a:endParaRPr>
          </a:p>
          <a:p>
            <a:r>
              <a:rPr lang="ru-RU" sz="2400" dirty="0" err="1" smtClean="0">
                <a:latin typeface="+mj-lt"/>
              </a:rPr>
              <a:t>Наївний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байесовский метод (</a:t>
            </a:r>
            <a:r>
              <a:rPr lang="ru-RU" sz="2400" dirty="0" err="1">
                <a:latin typeface="+mj-lt"/>
              </a:rPr>
              <a:t>наївний</a:t>
            </a:r>
            <a:r>
              <a:rPr lang="ru-RU" sz="2400" dirty="0">
                <a:latin typeface="+mj-lt"/>
              </a:rPr>
              <a:t> байесовский метод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err="1" smtClean="0">
                <a:latin typeface="+mj-lt"/>
              </a:rPr>
              <a:t>Лінійний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дискримінантний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аналіз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лінійний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дискримінантний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аналіз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err="1" smtClean="0">
                <a:latin typeface="+mj-lt"/>
              </a:rPr>
              <a:t>Логістична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регресія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логістична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регресія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smtClean="0">
                <a:latin typeface="+mj-lt"/>
              </a:rPr>
              <a:t>Та </a:t>
            </a:r>
            <a:r>
              <a:rPr lang="uk-UA" sz="2400" dirty="0" smtClean="0">
                <a:latin typeface="+mj-lt"/>
              </a:rPr>
              <a:t>інші….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5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виміряти якість?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Існують наступні метрики для вимірю точності моделі: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428" y="2699438"/>
            <a:ext cx="3306255" cy="22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це за метрики?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Усі метрики будуються на понятті </a:t>
            </a:r>
            <a:r>
              <a:rPr lang="en-US" dirty="0" smtClean="0">
                <a:latin typeface="+mj-lt"/>
              </a:rPr>
              <a:t>confusion matrix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 descr="Complete Titanic tutorial with ML, NN &amp; Ensembling | Kagg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79" y="2348656"/>
            <a:ext cx="5952802" cy="3963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4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виглядатиме результат?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Результат буде відповідь – так/ні 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(тобто, видавати клієнту кредит чи ні).</a:t>
            </a:r>
          </a:p>
          <a:p>
            <a:pPr marL="0" indent="0">
              <a:buNone/>
            </a:pPr>
            <a:endParaRPr lang="uk-UA" dirty="0" smtClean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Вхідні дані будуть представлені у вигляді форми в браузері, а результат – </a:t>
            </a:r>
            <a:r>
              <a:rPr lang="uk-UA" dirty="0" err="1" smtClean="0">
                <a:latin typeface="+mj-lt"/>
              </a:rPr>
              <a:t>реквест</a:t>
            </a:r>
            <a:r>
              <a:rPr lang="uk-UA" dirty="0" smtClean="0">
                <a:latin typeface="+mj-lt"/>
              </a:rPr>
              <a:t> сторінки з позитивною чи негативною відповіддю.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Найкращий результат дала логістична регресія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782"/>
            <a:ext cx="6048978" cy="3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256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Times New Roman</vt:lpstr>
      <vt:lpstr>Тема Office</vt:lpstr>
      <vt:lpstr>Кредитний скоринг клієнтів банку</vt:lpstr>
      <vt:lpstr>Що таке кредитний скоринг?)</vt:lpstr>
      <vt:lpstr>Де використовувати? </vt:lpstr>
      <vt:lpstr>Де брати дані? </vt:lpstr>
      <vt:lpstr>Як це працюватиме? </vt:lpstr>
      <vt:lpstr>Як виміряти якість? </vt:lpstr>
      <vt:lpstr>Що це за метрики?</vt:lpstr>
      <vt:lpstr>Як виглядатиме результат? </vt:lpstr>
      <vt:lpstr>Найкращий результат дала логістична регресія</vt:lpstr>
      <vt:lpstr>Links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Кредитний скоринг клієнтів банку</dc:title>
  <dc:creator>Павел Лысый</dc:creator>
  <cp:lastModifiedBy>Павел Лысый</cp:lastModifiedBy>
  <cp:revision>12</cp:revision>
  <dcterms:created xsi:type="dcterms:W3CDTF">2020-10-24T20:48:14Z</dcterms:created>
  <dcterms:modified xsi:type="dcterms:W3CDTF">2020-12-17T12:31:19Z</dcterms:modified>
</cp:coreProperties>
</file>