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7" r:id="rId4"/>
    <p:sldId id="275" r:id="rId5"/>
    <p:sldId id="308" r:id="rId6"/>
    <p:sldId id="303" r:id="rId7"/>
    <p:sldId id="307" r:id="rId8"/>
    <p:sldId id="274" r:id="rId9"/>
    <p:sldId id="306" r:id="rId10"/>
    <p:sldId id="301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8D1A1-68E4-4F73-A02A-D5057C449BF0}">
  <a:tblStyle styleId="{DC78D1A1-68E4-4F73-A02A-D5057C449BF0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lastCol>
    <a:firstCol>
      <a:tcTxStyle b="on" i="off"/>
      <a:tcStyle>
        <a:tcBdr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firstCol>
    <a:lastRow>
      <a:tcTxStyle b="on" i="off"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wCell>
    <a:firstRow>
      <a:tcTxStyle b="on" i="off"/>
      <a:tcStyle>
        <a:tcBdr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7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9200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80" name="Google Shape;2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73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04" name="Google Shape;3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5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88" name="Google Shape;28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283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5" name="Google Shape;46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24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51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2" name="Google Shape;3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38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hoto3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18" name="Google Shape;18;p2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 0">
  <p:cSld name="Title Slide - Photo 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838200" y="2132856"/>
            <a:ext cx="10515600" cy="404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B"/>
              </a:buClr>
              <a:buSzPts val="2400"/>
              <a:buNone/>
              <a:defRPr sz="2400">
                <a:solidFill>
                  <a:srgbClr val="8A8A8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B"/>
              </a:buClr>
              <a:buSzPts val="2400"/>
              <a:buNone/>
              <a:defRPr sz="2400">
                <a:solidFill>
                  <a:srgbClr val="8A8A8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itle">
  <p:cSld name="Image and Titl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4223544" y="0"/>
            <a:ext cx="7562056" cy="6721476"/>
          </a:xfrm>
          <a:custGeom>
            <a:avLst/>
            <a:gdLst/>
            <a:ahLst/>
            <a:cxnLst/>
            <a:rect l="l" t="t" r="r" b="b"/>
            <a:pathLst>
              <a:path w="7562056" h="6721476" extrusionOk="0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8"/>
          <p:cNvSpPr>
            <a:spLocks noGrp="1"/>
          </p:cNvSpPr>
          <p:nvPr>
            <p:ph type="pic" idx="2"/>
          </p:nvPr>
        </p:nvSpPr>
        <p:spPr>
          <a:xfrm>
            <a:off x="4223544" y="0"/>
            <a:ext cx="7562056" cy="67214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 rot="5400000">
            <a:off x="4037943" y="-1138895"/>
            <a:ext cx="411611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3215681" y="564127"/>
            <a:ext cx="2002523" cy="2170740"/>
            <a:chOff x="7662863" y="293688"/>
            <a:chExt cx="835025" cy="906463"/>
          </a:xfrm>
        </p:grpSpPr>
        <p:sp>
          <p:nvSpPr>
            <p:cNvPr id="36" name="Google Shape;36;p4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 flipH="1">
            <a:off x="10848528" y="5556220"/>
            <a:ext cx="1145277" cy="1241484"/>
            <a:chOff x="7662863" y="293688"/>
            <a:chExt cx="835025" cy="906463"/>
          </a:xfrm>
        </p:grpSpPr>
        <p:sp>
          <p:nvSpPr>
            <p:cNvPr id="43" name="Google Shape;43;p5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ight Photo">
  <p:cSld name="Section Header - Right Photo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>
            <a:spLocks noGrp="1"/>
          </p:cNvSpPr>
          <p:nvPr>
            <p:ph type="pic" idx="2"/>
          </p:nvPr>
        </p:nvSpPr>
        <p:spPr>
          <a:xfrm>
            <a:off x="5807968" y="0"/>
            <a:ext cx="6384033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1" name="Google Shape;51;p6"/>
          <p:cNvGrpSpPr/>
          <p:nvPr/>
        </p:nvGrpSpPr>
        <p:grpSpPr>
          <a:xfrm flipH="1">
            <a:off x="1894339" y="307643"/>
            <a:ext cx="2002523" cy="2170740"/>
            <a:chOff x="7662863" y="293688"/>
            <a:chExt cx="835025" cy="906463"/>
          </a:xfrm>
        </p:grpSpPr>
        <p:sp>
          <p:nvSpPr>
            <p:cNvPr id="52" name="Google Shape;52;p6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6"/>
          <p:cNvSpPr/>
          <p:nvPr/>
        </p:nvSpPr>
        <p:spPr>
          <a:xfrm>
            <a:off x="8382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71" name="Google Shape;71;p8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8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">
  <p:cSld name="Title Slide -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1 (Light)">
  <p:cSld name="Title Slide - Photo1 (Light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 flipH="1">
            <a:off x="3215681" y="564127"/>
            <a:ext cx="2002523" cy="2170740"/>
            <a:chOff x="7662863" y="293688"/>
            <a:chExt cx="835025" cy="906463"/>
          </a:xfrm>
        </p:grpSpPr>
        <p:sp>
          <p:nvSpPr>
            <p:cNvPr id="189" name="Google Shape;189;p20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0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4D4D50"/>
              </a:gs>
              <a:gs pos="50000">
                <a:srgbClr val="24242B"/>
              </a:gs>
              <a:gs pos="100000">
                <a:srgbClr val="1F1F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Lysyi.pavlos@e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4038599" y="134076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Welcome!</a:t>
            </a: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/>
              <a:t>Thanks for joining us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Analysis </a:t>
            </a:r>
            <a:r>
              <a:rPr lang="en-US" dirty="0">
                <a:solidFill>
                  <a:schemeClr val="accent1"/>
                </a:solidFill>
              </a:rPr>
              <a:t>of model results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55" y="1493184"/>
            <a:ext cx="4393002" cy="52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174" r="5173"/>
          <a:stretch/>
        </p:blipFill>
        <p:spPr>
          <a:xfrm>
            <a:off x="5807968" y="0"/>
            <a:ext cx="63840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/>
        </p:nvSpPr>
        <p:spPr>
          <a:xfrm>
            <a:off x="8400256" y="1121083"/>
            <a:ext cx="30657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ru-RU" sz="1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380959417580</a:t>
            </a:r>
            <a:endParaRPr sz="1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</a:t>
            </a:r>
            <a:r>
              <a:rPr lang="en-US" sz="10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ysyi.pavlos@email.com</a:t>
            </a:r>
            <a:endParaRPr sz="1000" u="sng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11640616" y="238935"/>
            <a:ext cx="234485" cy="234485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11640616" y="1217692"/>
            <a:ext cx="234485" cy="234485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11640616" y="1542062"/>
            <a:ext cx="234485" cy="213168"/>
          </a:xfrm>
          <a:custGeom>
            <a:avLst/>
            <a:gdLst/>
            <a:ahLst/>
            <a:cxnLst/>
            <a:rect l="l" t="t" r="r" b="b"/>
            <a:pathLst>
              <a:path w="279328" h="253935" extrusionOk="0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11640616" y="1853918"/>
            <a:ext cx="234485" cy="234485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11672593" y="2183158"/>
            <a:ext cx="170533" cy="234461"/>
          </a:xfrm>
          <a:custGeom>
            <a:avLst/>
            <a:gdLst/>
            <a:ahLst/>
            <a:cxnLst/>
            <a:rect l="l" t="t" r="r" b="b"/>
            <a:pathLst>
              <a:path w="203146" h="279300" extrusionOk="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8400256" y="141016"/>
            <a:ext cx="3065785" cy="62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4NN</a:t>
            </a:r>
            <a:endParaRPr sz="1000" b="1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PRESENTATION EXPERT</a:t>
            </a:r>
            <a:endParaRPr sz="1000" u="sng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04/07/2021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ctrTitle"/>
          </p:nvPr>
        </p:nvSpPr>
        <p:spPr>
          <a:xfrm>
            <a:off x="4023618" y="3136075"/>
            <a:ext cx="4114800" cy="70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4nn team</a:t>
            </a:r>
            <a:endParaRPr dirty="0"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1"/>
          </p:nvPr>
        </p:nvSpPr>
        <p:spPr>
          <a:xfrm>
            <a:off x="4054743" y="4005064"/>
            <a:ext cx="41148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600"/>
            </a:pPr>
            <a:r>
              <a:rPr lang="ru-RU" sz="3600" dirty="0" smtClean="0"/>
              <a:t>ЕТА</a:t>
            </a:r>
            <a:r>
              <a:rPr lang="en-US" sz="3600" dirty="0" smtClean="0"/>
              <a:t> prediction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515309" y="1431333"/>
            <a:ext cx="4491279" cy="5025759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4nn</a:t>
            </a:r>
            <a:endParaRPr sz="12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226272" y="1358649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5933327" y="3695191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5942507" y="5818678"/>
            <a:ext cx="2353722" cy="792088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Sasha Bondarchuk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7678463" y="1203808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7678463" y="3351747"/>
            <a:ext cx="2353722" cy="792088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 Bektimirov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9376338" y="3633498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838200" y="162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dirty="0"/>
              <a:t>Let my introduce my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4226272" y="3428142"/>
            <a:ext cx="2353722" cy="792946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Pasha Lysyi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9367158" y="5818678"/>
            <a:ext cx="2353722" cy="792088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Agafonov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>
                <a:solidFill>
                  <a:schemeClr val="accent6"/>
                </a:solidFill>
              </a:rPr>
              <a:t>Data sources</a:t>
            </a:r>
            <a:endParaRPr dirty="0"/>
          </a:p>
        </p:txBody>
      </p:sp>
      <p:sp>
        <p:nvSpPr>
          <p:cNvPr id="470" name="Google Shape;47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471" name="Google Shape;471;p53"/>
          <p:cNvGrpSpPr/>
          <p:nvPr/>
        </p:nvGrpSpPr>
        <p:grpSpPr>
          <a:xfrm>
            <a:off x="2105447" y="1969750"/>
            <a:ext cx="3439273" cy="1307263"/>
            <a:chOff x="2385721" y="1840865"/>
            <a:chExt cx="3321343" cy="1307263"/>
          </a:xfrm>
        </p:grpSpPr>
        <p:sp>
          <p:nvSpPr>
            <p:cNvPr id="472" name="Google Shape;472;p53"/>
            <p:cNvSpPr txBox="1"/>
            <p:nvPr/>
          </p:nvSpPr>
          <p:spPr>
            <a:xfrm>
              <a:off x="2385722" y="1840865"/>
              <a:ext cx="3321342" cy="769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b" anchorCtr="0">
              <a:spAutoFit/>
            </a:bodyPr>
            <a:lstStyle/>
            <a:p>
              <a:r>
                <a:rPr lang="en-US" sz="2400" b="1" dirty="0" err="1">
                  <a:solidFill>
                    <a:schemeClr val="accent6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Kaggle</a:t>
              </a:r>
              <a:r>
                <a:rPr lang="en-US" sz="2400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input data</a:t>
              </a:r>
              <a:endPara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53"/>
            <p:cNvSpPr txBox="1"/>
            <p:nvPr/>
          </p:nvSpPr>
          <p:spPr>
            <a:xfrm>
              <a:off x="2385721" y="2594130"/>
              <a:ext cx="3321343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lvl="0"/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https://</a:t>
              </a:r>
              <a:r>
                <a:rPr lang="en-US" sz="18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www.kaggle.com/competitions/int20h-2023-hackathon/data</a:t>
              </a:r>
              <a:endParaRPr lang="ru-RU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4" name="Google Shape;474;p53"/>
          <p:cNvGrpSpPr/>
          <p:nvPr/>
        </p:nvGrpSpPr>
        <p:grpSpPr>
          <a:xfrm>
            <a:off x="2105448" y="3636121"/>
            <a:ext cx="3424084" cy="814821"/>
            <a:chOff x="2385722" y="3504179"/>
            <a:chExt cx="3424084" cy="814821"/>
          </a:xfrm>
        </p:grpSpPr>
        <p:sp>
          <p:nvSpPr>
            <p:cNvPr id="475" name="Google Shape;475;p53"/>
            <p:cNvSpPr txBox="1"/>
            <p:nvPr/>
          </p:nvSpPr>
          <p:spPr>
            <a:xfrm>
              <a:off x="2385722" y="3504179"/>
              <a:ext cx="3321342" cy="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err="1" smtClean="0">
                  <a:solidFill>
                    <a:schemeClr val="accent1"/>
                  </a:solidFill>
                  <a:latin typeface="Calibri"/>
                  <a:cs typeface="Calibri"/>
                  <a:sym typeface="Calibri"/>
                </a:rPr>
                <a:t>OpenStreetMap</a:t>
              </a:r>
              <a:endParaRPr dirty="0"/>
            </a:p>
          </p:txBody>
        </p:sp>
        <p:sp>
          <p:nvSpPr>
            <p:cNvPr id="476" name="Google Shape;476;p53"/>
            <p:cNvSpPr txBox="1"/>
            <p:nvPr/>
          </p:nvSpPr>
          <p:spPr>
            <a:xfrm>
              <a:off x="2385722" y="4042001"/>
              <a:ext cx="3424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https://</a:t>
              </a:r>
              <a:r>
                <a:rPr lang="en-US" sz="18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www.openstreetmap.org/</a:t>
              </a:r>
              <a:endPara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7" name="Google Shape;477;p53"/>
          <p:cNvGrpSpPr/>
          <p:nvPr/>
        </p:nvGrpSpPr>
        <p:grpSpPr>
          <a:xfrm>
            <a:off x="2105447" y="5087049"/>
            <a:ext cx="4130595" cy="1030265"/>
            <a:chOff x="2385722" y="4952050"/>
            <a:chExt cx="3321342" cy="1030265"/>
          </a:xfrm>
        </p:grpSpPr>
        <p:sp>
          <p:nvSpPr>
            <p:cNvPr id="478" name="Google Shape;478;p53"/>
            <p:cNvSpPr txBox="1"/>
            <p:nvPr/>
          </p:nvSpPr>
          <p:spPr>
            <a:xfrm>
              <a:off x="2385722" y="4952050"/>
              <a:ext cx="3321342" cy="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b" anchorCtr="0">
              <a:spAutoFit/>
            </a:bodyPr>
            <a:lstStyle/>
            <a:p>
              <a:pPr lvl="0"/>
              <a:r>
                <a:rPr lang="en-US" sz="2400" b="1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 sz="2400" dirty="0">
                <a:solidFill>
                  <a:schemeClr val="accent6"/>
                </a:solidFill>
              </a:endParaRPr>
            </a:p>
          </p:txBody>
        </p:sp>
        <p:sp>
          <p:nvSpPr>
            <p:cNvPr id="479" name="Google Shape;479;p53"/>
            <p:cNvSpPr txBox="1"/>
            <p:nvPr/>
          </p:nvSpPr>
          <p:spPr>
            <a:xfrm>
              <a:off x="2385722" y="5489872"/>
              <a:ext cx="3036515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lvl="0"/>
              <a:r>
                <a:rPr lang="ru-RU" sz="18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https</a:t>
              </a:r>
              <a:r>
                <a:rPr lang="ru-RU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://www.wunderground.com/</a:t>
              </a:r>
            </a:p>
            <a:p>
              <a:pPr lvl="0"/>
              <a:endParaRPr dirty="0"/>
            </a:p>
          </p:txBody>
        </p:sp>
      </p:grpSp>
      <p:sp>
        <p:nvSpPr>
          <p:cNvPr id="489" name="Google Shape;489;p53"/>
          <p:cNvSpPr/>
          <p:nvPr/>
        </p:nvSpPr>
        <p:spPr>
          <a:xfrm>
            <a:off x="775166" y="1947304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3"/>
          <p:cNvSpPr/>
          <p:nvPr/>
        </p:nvSpPr>
        <p:spPr>
          <a:xfrm>
            <a:off x="775166" y="3398232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491" name="Google Shape;491;p53"/>
          <p:cNvSpPr/>
          <p:nvPr/>
        </p:nvSpPr>
        <p:spPr>
          <a:xfrm>
            <a:off x="775166" y="4849160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pic>
        <p:nvPicPr>
          <p:cNvPr id="1026" name="Picture 2" descr="Что такое ключевые слова: зачем они нужны и какими бывают - Blockchain for  connec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05" y="2185188"/>
            <a:ext cx="4480439" cy="25202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Feature Engineering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37293" y="1603298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29396" y="1679328"/>
            <a:ext cx="9977120" cy="338554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000" dirty="0">
                <a:solidFill>
                  <a:schemeClr val="accent6"/>
                </a:solidFill>
              </a:rPr>
              <a:t>seconds - time of a </a:t>
            </a:r>
            <a:r>
              <a:rPr lang="en-US" sz="3000" dirty="0" smtClean="0">
                <a:solidFill>
                  <a:schemeClr val="accent6"/>
                </a:solidFill>
              </a:rPr>
              <a:t>day</a:t>
            </a:r>
          </a:p>
          <a:p>
            <a:pPr algn="just"/>
            <a:r>
              <a:rPr lang="en-US" sz="3000" dirty="0" smtClean="0">
                <a:solidFill>
                  <a:schemeClr val="accent6"/>
                </a:solidFill>
              </a:rPr>
              <a:t>distance </a:t>
            </a:r>
            <a:r>
              <a:rPr lang="en-US" sz="3000" dirty="0">
                <a:solidFill>
                  <a:schemeClr val="accent6"/>
                </a:solidFill>
              </a:rPr>
              <a:t>– sum of the lengths of the </a:t>
            </a:r>
            <a:r>
              <a:rPr lang="en-US" sz="3000" dirty="0" smtClean="0">
                <a:solidFill>
                  <a:schemeClr val="accent6"/>
                </a:solidFill>
              </a:rPr>
              <a:t>nodes</a:t>
            </a:r>
          </a:p>
          <a:p>
            <a:pPr algn="just"/>
            <a:r>
              <a:rPr lang="en-US" sz="3000" dirty="0" err="1" smtClean="0">
                <a:solidFill>
                  <a:schemeClr val="accent6"/>
                </a:solidFill>
              </a:rPr>
              <a:t>mean_speed</a:t>
            </a:r>
            <a:r>
              <a:rPr lang="en-US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>
                <a:solidFill>
                  <a:schemeClr val="accent6"/>
                </a:solidFill>
              </a:rPr>
              <a:t>- average time of speed in the city for every </a:t>
            </a:r>
            <a:r>
              <a:rPr lang="en-US" sz="3000" dirty="0" smtClean="0">
                <a:solidFill>
                  <a:schemeClr val="accent6"/>
                </a:solidFill>
              </a:rPr>
              <a:t>30 </a:t>
            </a:r>
            <a:r>
              <a:rPr lang="en-US" sz="3000" dirty="0">
                <a:solidFill>
                  <a:schemeClr val="accent6"/>
                </a:solidFill>
              </a:rPr>
              <a:t>minutes in a </a:t>
            </a:r>
            <a:r>
              <a:rPr lang="en-US" sz="3000" dirty="0" smtClean="0">
                <a:solidFill>
                  <a:schemeClr val="accent6"/>
                </a:solidFill>
              </a:rPr>
              <a:t>day</a:t>
            </a:r>
            <a:r>
              <a:rPr lang="ru-RU" sz="3000" dirty="0" smtClean="0">
                <a:solidFill>
                  <a:schemeClr val="accent6"/>
                </a:solidFill>
              </a:rPr>
              <a:t> (</a:t>
            </a:r>
            <a:r>
              <a:rPr lang="en-US" sz="3000" dirty="0">
                <a:solidFill>
                  <a:schemeClr val="accent6"/>
                </a:solidFill>
              </a:rPr>
              <a:t>peak </a:t>
            </a:r>
            <a:r>
              <a:rPr lang="en-US" sz="3000" dirty="0" smtClean="0">
                <a:solidFill>
                  <a:schemeClr val="accent6"/>
                </a:solidFill>
              </a:rPr>
              <a:t>hour</a:t>
            </a:r>
            <a:r>
              <a:rPr lang="ru-RU" sz="3000" dirty="0" smtClean="0">
                <a:solidFill>
                  <a:schemeClr val="accent6"/>
                </a:solidFill>
              </a:rPr>
              <a:t> // </a:t>
            </a:r>
            <a:r>
              <a:rPr lang="en-US" sz="3000" dirty="0">
                <a:solidFill>
                  <a:schemeClr val="accent6"/>
                </a:solidFill>
              </a:rPr>
              <a:t>traffic jams</a:t>
            </a:r>
            <a:r>
              <a:rPr lang="ru-RU" sz="3000" dirty="0" smtClean="0">
                <a:solidFill>
                  <a:schemeClr val="accent6"/>
                </a:solidFill>
              </a:rPr>
              <a:t>)</a:t>
            </a:r>
            <a:endParaRPr lang="en-US" sz="3000" dirty="0">
              <a:solidFill>
                <a:schemeClr val="accent6"/>
              </a:solidFill>
            </a:endParaRPr>
          </a:p>
          <a:p>
            <a:pPr algn="just"/>
            <a:r>
              <a:rPr lang="en-US" sz="3000" dirty="0" err="1" smtClean="0">
                <a:solidFill>
                  <a:schemeClr val="accent6"/>
                </a:solidFill>
              </a:rPr>
              <a:t>mean_time</a:t>
            </a:r>
            <a:r>
              <a:rPr lang="en-US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>
                <a:solidFill>
                  <a:schemeClr val="accent6"/>
                </a:solidFill>
              </a:rPr>
              <a:t>- the average travel time on each </a:t>
            </a:r>
            <a:r>
              <a:rPr lang="en-US" sz="3000" dirty="0" smtClean="0">
                <a:solidFill>
                  <a:schemeClr val="accent6"/>
                </a:solidFill>
              </a:rPr>
              <a:t>interval</a:t>
            </a:r>
            <a:endParaRPr lang="ru-RU" sz="3000" dirty="0" smtClean="0">
              <a:solidFill>
                <a:schemeClr val="accent6"/>
              </a:solidFill>
            </a:endParaRPr>
          </a:p>
          <a:p>
            <a:pPr algn="just"/>
            <a:r>
              <a:rPr lang="ru-RU" sz="3000" dirty="0" err="1" smtClean="0">
                <a:solidFill>
                  <a:schemeClr val="accent6"/>
                </a:solidFill>
              </a:rPr>
              <a:t>speed</a:t>
            </a:r>
            <a:r>
              <a:rPr lang="ru-RU" sz="3000" dirty="0" smtClean="0">
                <a:solidFill>
                  <a:schemeClr val="accent6"/>
                </a:solidFill>
              </a:rPr>
              <a:t> </a:t>
            </a:r>
            <a:r>
              <a:rPr lang="ru-RU" sz="3000" dirty="0">
                <a:solidFill>
                  <a:schemeClr val="accent6"/>
                </a:solidFill>
              </a:rPr>
              <a:t>- </a:t>
            </a:r>
            <a:r>
              <a:rPr lang="en-US" sz="3200" dirty="0" smtClean="0">
                <a:solidFill>
                  <a:schemeClr val="accent6"/>
                </a:solidFill>
              </a:rPr>
              <a:t>average </a:t>
            </a:r>
            <a:r>
              <a:rPr lang="en-US" sz="3200" dirty="0">
                <a:solidFill>
                  <a:schemeClr val="accent6"/>
                </a:solidFill>
              </a:rPr>
              <a:t>speed across all nodes for a specific </a:t>
            </a:r>
            <a:r>
              <a:rPr lang="en-US" sz="3200" dirty="0" smtClean="0">
                <a:solidFill>
                  <a:schemeClr val="accent6"/>
                </a:solidFill>
              </a:rPr>
              <a:t>order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Google Shape;489;p53"/>
          <p:cNvSpPr/>
          <p:nvPr/>
        </p:nvSpPr>
        <p:spPr>
          <a:xfrm>
            <a:off x="337294" y="1591669"/>
            <a:ext cx="1153342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lvl="0" algn="ctr"/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85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Feature Engineering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37293" y="1603298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59116" y="1910080"/>
            <a:ext cx="7350644" cy="440120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'Temperature',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'Dew Point',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'Humidity',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'Wind Speed',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'Wind Gust',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'Pressure',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</a:t>
            </a:r>
            <a:r>
              <a:rPr lang="en-US" sz="2800" dirty="0" err="1">
                <a:solidFill>
                  <a:schemeClr val="accent6"/>
                </a:solidFill>
              </a:rPr>
              <a:t>Precip</a:t>
            </a:r>
            <a:r>
              <a:rPr lang="en-US" sz="2800" dirty="0">
                <a:solidFill>
                  <a:schemeClr val="accent6"/>
                </a:solidFill>
              </a:rPr>
              <a:t>.',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</a:t>
            </a:r>
            <a:r>
              <a:rPr lang="en-US" sz="2800" dirty="0" err="1">
                <a:solidFill>
                  <a:schemeClr val="accent6"/>
                </a:solidFill>
              </a:rPr>
              <a:t>isWindy</a:t>
            </a:r>
            <a:r>
              <a:rPr lang="en-US" sz="28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'N',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'NNE',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'NNW',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 Windy',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'Fair',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'Fog',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'Heavy Snow Shower',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'Light Snow',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'Light Snow Shower',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'Snow Shower',</a:t>
            </a:r>
            <a:endParaRPr lang="ru-RU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Feature Engineering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37293" y="1603298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29396" y="1679328"/>
            <a:ext cx="9977120" cy="4818559"/>
          </a:xfrm>
          <a:prstGeom prst="rect">
            <a:avLst/>
          </a:prstGeom>
        </p:spPr>
        <p:txBody>
          <a:bodyPr wrap="square" numCol="5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'</a:t>
            </a:r>
            <a:r>
              <a:rPr lang="en-US" sz="1200" dirty="0" err="1">
                <a:solidFill>
                  <a:schemeClr val="accent6"/>
                </a:solidFill>
              </a:rPr>
              <a:t>crossing:light_yes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public_transport_platform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public_transport_stop_position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parking_underground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crossing:island_yes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covered_yes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bicycle_permissive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bicycle_yes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traffic_signals:countdown_yes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moped_yes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supervised_yes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button_operated_yes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lift_gate:type_double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traffic_signals:direction_both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traffic_signals:direction_forward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entrance_staircase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entrance_yes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crossing_marked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crossing_traffic_signals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crossing_uncontrolled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crossing_unmarked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crossing_zebra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tactile_paving_yes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trolleybus_yes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foot_yes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wheelchair_yes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bollard_fixed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bollard_rising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noexit_yes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shelter_yes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informal_yes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crossing_ref_zebra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motor_vehicle_destination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motor_vehicle_private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motor_vehicle_yes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shop_travel_agency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shop_yes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locked_yes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railway_level_crossing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railway_tram_level_crossing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railway_tram_stop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railway_tram_stop;tram_level_crossing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'</a:t>
            </a:r>
            <a:r>
              <a:rPr lang="en-US" sz="1200" dirty="0" err="1" smtClean="0">
                <a:solidFill>
                  <a:schemeClr val="accent6"/>
                </a:solidFill>
              </a:rPr>
              <a:t>disused:public_transport_stop_position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material_metal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material_plastic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material_steel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tram_yes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highway_bus_stop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highway_give_way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highway_motorway_junction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highway_traffic_signals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traffic_signals_signal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traffic_signals_traffic_lights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traffic_signals_tram_priority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direction_backward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direction_forward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emergency_fire_hydrant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barrier_block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barrier_bollard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barrier_chain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barrier_entrance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barrier_gate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barrier_height_restrictor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barrier_kerb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barrier_lift_gate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barrier_swing_gate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crossing:barrier_double_half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crossing:barrier_half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access_permissive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access_permit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access_private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crossing:bell_yes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disused:bus_yes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traffic_signals:sound_yes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traffic_signals:vibration_yes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amenity_parking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amenity_restaurant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amenity_taxi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kerb_flush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kerb_lowered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kerb_raised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bench_yes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mofa_yes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disused:trolleybus_yes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fire_hydrant:type_pillar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fire_hydrant:type_underground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traffic_calming_bump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traffic_calming_yes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flashing_lights_yes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'traffic_sign_UK:5.35.2'</a:t>
            </a:r>
            <a:endParaRPr lang="ru-RU" sz="1200" dirty="0">
              <a:solidFill>
                <a:schemeClr val="accent6"/>
              </a:solidFill>
            </a:endParaRPr>
          </a:p>
        </p:txBody>
      </p:sp>
      <p:sp>
        <p:nvSpPr>
          <p:cNvPr id="8" name="Google Shape;489;p53"/>
          <p:cNvSpPr/>
          <p:nvPr/>
        </p:nvSpPr>
        <p:spPr>
          <a:xfrm>
            <a:off x="337294" y="1591669"/>
            <a:ext cx="1153342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</a:p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</a:t>
            </a:r>
          </a:p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1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4038599" y="1470842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Model</a:t>
            </a:r>
            <a:endParaRPr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body" idx="1"/>
          </p:nvPr>
        </p:nvSpPr>
        <p:spPr>
          <a:xfrm>
            <a:off x="4038600" y="4647128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 err="1"/>
              <a:t>TabNet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XGboost</a:t>
            </a:r>
            <a:endParaRPr dirty="0"/>
          </a:p>
        </p:txBody>
      </p:sp>
      <p:sp>
        <p:nvSpPr>
          <p:cNvPr id="461" name="Google Shape;46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Train and Test score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923773" y="2177903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24845" y="2623145"/>
            <a:ext cx="2350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Score: </a:t>
            </a:r>
            <a:r>
              <a:rPr lang="en-US" sz="2000" dirty="0">
                <a:solidFill>
                  <a:schemeClr val="accent6"/>
                </a:solidFill>
              </a:rPr>
              <a:t>120.497353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9" name="Google Shape;489;p53"/>
          <p:cNvSpPr/>
          <p:nvPr/>
        </p:nvSpPr>
        <p:spPr>
          <a:xfrm>
            <a:off x="3923773" y="3917863"/>
            <a:ext cx="1153342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4845" y="4363105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Score: (?)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rgbClr val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563</Words>
  <Application>Microsoft Office PowerPoint</Application>
  <PresentationFormat>Широкоэкранный</PresentationFormat>
  <Paragraphs>184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SHOWEET-DARK PRO</vt:lpstr>
      <vt:lpstr>Welcome!</vt:lpstr>
      <vt:lpstr>4nn team</vt:lpstr>
      <vt:lpstr>Let my introduce my team</vt:lpstr>
      <vt:lpstr>Data sources</vt:lpstr>
      <vt:lpstr>Feature Engineering</vt:lpstr>
      <vt:lpstr>Feature Engineering</vt:lpstr>
      <vt:lpstr>Feature Engineering</vt:lpstr>
      <vt:lpstr>Model</vt:lpstr>
      <vt:lpstr>Train and Test score</vt:lpstr>
      <vt:lpstr>Analysis of model results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Павел Лысый</dc:creator>
  <cp:lastModifiedBy>Павел Лысый</cp:lastModifiedBy>
  <cp:revision>98</cp:revision>
  <dcterms:modified xsi:type="dcterms:W3CDTF">2023-03-05T06:38:47Z</dcterms:modified>
</cp:coreProperties>
</file>