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93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524"/>
    <a:srgbClr val="FFFFFF"/>
    <a:srgbClr val="FFC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/>
    <p:restoredTop sz="95632" autoAdjust="0"/>
  </p:normalViewPr>
  <p:slideViewPr>
    <p:cSldViewPr snapToGrid="0" snapToObjects="1" showGuides="1">
      <p:cViewPr varScale="1">
        <p:scale>
          <a:sx n="47" d="100"/>
          <a:sy n="47" d="100"/>
        </p:scale>
        <p:origin x="29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B941-1391-9341-9456-56ABFB05C6F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AA0A-9FC8-FA42-92A8-9963D155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913016" y="1574779"/>
            <a:ext cx="6600488" cy="1325563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524292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4485861" y="3935894"/>
            <a:ext cx="2926800" cy="2922106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7412661" y="4524292"/>
            <a:ext cx="4779339" cy="2333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913016" y="1574779"/>
            <a:ext cx="9685211" cy="1325563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1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913016" y="1596812"/>
            <a:ext cx="3581865" cy="1325563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3701681" y="0"/>
            <a:ext cx="6213500" cy="2291508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5978500" y="2291508"/>
            <a:ext cx="6213500" cy="2291508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3701681" y="4583016"/>
            <a:ext cx="6213500" cy="2291508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3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7003055" y="2699132"/>
            <a:ext cx="5188945" cy="415886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913016" y="1596812"/>
            <a:ext cx="3581865" cy="1325563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02" y="960618"/>
            <a:ext cx="3284098" cy="6695371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866899" y="1816099"/>
            <a:ext cx="2848004" cy="50294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599316" y="1596812"/>
            <a:ext cx="3581865" cy="1325563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46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13016" y="489146"/>
            <a:ext cx="89447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>
                <a:solidFill>
                  <a:schemeClr val="tx1">
                    <a:alpha val="60000"/>
                  </a:schemeClr>
                </a:solidFill>
                <a:latin typeface="+mj-lt"/>
              </a:rPr>
              <a:t>BLOCKCHAIN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09268" y="6295673"/>
            <a:ext cx="279465" cy="57600"/>
            <a:chOff x="909268" y="6459095"/>
            <a:chExt cx="279465" cy="57600"/>
          </a:xfrm>
        </p:grpSpPr>
        <p:sp>
          <p:nvSpPr>
            <p:cNvPr id="11" name="Oval 10"/>
            <p:cNvSpPr/>
            <p:nvPr/>
          </p:nvSpPr>
          <p:spPr>
            <a:xfrm>
              <a:off x="909268" y="6459095"/>
              <a:ext cx="57600" cy="57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20201" y="6459095"/>
              <a:ext cx="57600" cy="57600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31133" y="6459095"/>
              <a:ext cx="57600" cy="57600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51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31" r:id="rId2"/>
    <p:sldLayoutId id="2147483670" r:id="rId3"/>
    <p:sldLayoutId id="2147483649" r:id="rId4"/>
    <p:sldLayoutId id="2147483656" r:id="rId5"/>
    <p:sldLayoutId id="2147483659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4635" y="905893"/>
            <a:ext cx="10558547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Business Metric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4635" y="1731960"/>
            <a:ext cx="11485851" cy="36379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Typically, recommendation systems take as a business metric the increase in content views per session. I will not be an exception </a:t>
            </a: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:)</a:t>
            </a:r>
            <a:endParaRPr lang="ru-RU" sz="2400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high-quality recommendation system will increase the time and amount of viewed content, which </a:t>
            </a: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can:</a:t>
            </a:r>
            <a:endParaRPr lang="ru-RU" sz="2400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• 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Encourage the user to buy a movie through a recommendation</a:t>
            </a: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ru-RU" sz="2400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• 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To nudge the user to purchase a subscription, through the recommendations necessary for the user</a:t>
            </a: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ru-RU" sz="2400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alpha val="70000"/>
                  </a:schemeClr>
                </a:solidFill>
              </a:rPr>
              <a:t>• 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Facilitate the user to see more ads per session.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02129" y="293914"/>
            <a:ext cx="1828800" cy="611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71310" y="4265297"/>
            <a:ext cx="771185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9600" b="1" dirty="0" smtClean="0">
              <a:solidFill>
                <a:srgbClr val="FFFFFF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  <a:p>
            <a:r>
              <a:rPr lang="en-US" sz="9600" b="1" dirty="0" smtClean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Business</a:t>
            </a:r>
            <a:endParaRPr lang="en-US" sz="9600" b="1" dirty="0">
              <a:solidFill>
                <a:srgbClr val="FFFFFF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9485523" y="0"/>
            <a:ext cx="2719329" cy="358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8659986" y="49596"/>
            <a:ext cx="6291787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dirty="0" smtClean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OUTCOME</a:t>
            </a:r>
            <a:endParaRPr lang="en-US" sz="9600" b="1" dirty="0">
              <a:solidFill>
                <a:srgbClr val="FFFFFF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017" y="2386843"/>
            <a:ext cx="2392044" cy="11800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</a:rPr>
              <a:t>Development will take 3 months, the costs include payment for the work of the Date Scientist, server architect and web designer. What will be </a:t>
            </a:r>
            <a:r>
              <a:rPr lang="en-US" sz="1200" dirty="0" smtClean="0">
                <a:solidFill>
                  <a:schemeClr val="tx1">
                    <a:alpha val="70000"/>
                  </a:schemeClr>
                </a:solidFill>
              </a:rPr>
              <a:t>approximately</a:t>
            </a:r>
            <a:r>
              <a:rPr lang="ru-RU" sz="1200" dirty="0" smtClean="0">
                <a:solidFill>
                  <a:schemeClr val="tx1">
                    <a:alpha val="70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9268" y="4234770"/>
            <a:ext cx="3709349" cy="132343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8000" dirty="0" smtClean="0"/>
              <a:t>$</a:t>
            </a:r>
            <a:r>
              <a:rPr lang="en-US" sz="8000" dirty="0" smtClean="0"/>
              <a:t>15,000</a:t>
            </a:r>
            <a:endParaRPr lang="en-US" sz="8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02129" y="293914"/>
            <a:ext cx="1828800" cy="611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3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016" y="1596812"/>
            <a:ext cx="7545184" cy="1325563"/>
          </a:xfrm>
        </p:spPr>
        <p:txBody>
          <a:bodyPr/>
          <a:lstStyle/>
          <a:p>
            <a:r>
              <a:rPr lang="en-US" dirty="0" smtClean="0"/>
              <a:t>Income (in user time)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85523" y="0"/>
            <a:ext cx="2719329" cy="3580482"/>
          </a:xfrm>
          <a:prstGeom prst="rect">
            <a:avLst/>
          </a:prstGeom>
          <a:solidFill>
            <a:srgbClr val="FFC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8938120" y="3701"/>
            <a:ext cx="5676234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dirty="0" smtClean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INTCOME</a:t>
            </a:r>
            <a:endParaRPr lang="en-US" sz="9600" b="1" dirty="0">
              <a:solidFill>
                <a:srgbClr val="FFFFFF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017" y="2386843"/>
            <a:ext cx="2392044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</a:rPr>
              <a:t>It's hard to say how much money it will bring, but you can imagine that this is a really huge number. The result can increase the total user time by up to 20%.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02129" y="293914"/>
            <a:ext cx="1828800" cy="611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909268" y="4277896"/>
            <a:ext cx="6391173" cy="132343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8000" dirty="0"/>
              <a:t>$ </a:t>
            </a:r>
            <a:r>
              <a:rPr lang="ru-RU" sz="8000" dirty="0" smtClean="0"/>
              <a:t>35,000,000</a:t>
            </a:r>
            <a:r>
              <a:rPr lang="en-US" sz="8000" dirty="0" smtClean="0"/>
              <a:t>*</a:t>
            </a:r>
            <a:endParaRPr lang="en-US" sz="8000" dirty="0"/>
          </a:p>
        </p:txBody>
      </p:sp>
      <p:sp>
        <p:nvSpPr>
          <p:cNvPr id="9" name="TextBox 8"/>
          <p:cNvSpPr txBox="1"/>
          <p:nvPr/>
        </p:nvSpPr>
        <p:spPr>
          <a:xfrm>
            <a:off x="1500845" y="6203643"/>
            <a:ext cx="8982098" cy="2936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alpha val="70000"/>
                  </a:schemeClr>
                </a:solidFill>
              </a:rPr>
              <a:t>* 20% of </a:t>
            </a:r>
            <a:r>
              <a:rPr lang="en-US" sz="1200" dirty="0" err="1" smtClean="0">
                <a:solidFill>
                  <a:schemeClr val="tx1">
                    <a:alpha val="70000"/>
                  </a:schemeClr>
                </a:solidFill>
              </a:rPr>
              <a:t>megogo</a:t>
            </a:r>
            <a:r>
              <a:rPr lang="en-US" sz="1200" dirty="0" smtClean="0">
                <a:solidFill>
                  <a:schemeClr val="tx1">
                    <a:alpha val="70000"/>
                  </a:schemeClr>
                </a:solidFill>
              </a:rPr>
              <a:t> income 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</a:rPr>
              <a:t>by statistics</a:t>
            </a:r>
            <a:endParaRPr lang="en-US" sz="12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ockchain Color">
      <a:dk1>
        <a:srgbClr val="242524"/>
      </a:dk1>
      <a:lt1>
        <a:srgbClr val="FFFFFF"/>
      </a:lt1>
      <a:dk2>
        <a:srgbClr val="242524"/>
      </a:dk2>
      <a:lt2>
        <a:srgbClr val="FEFCFF"/>
      </a:lt2>
      <a:accent1>
        <a:srgbClr val="F44235"/>
      </a:accent1>
      <a:accent2>
        <a:srgbClr val="E81E62"/>
      </a:accent2>
      <a:accent3>
        <a:srgbClr val="9B27AF"/>
      </a:accent3>
      <a:accent4>
        <a:srgbClr val="3F50B5"/>
      </a:accent4>
      <a:accent5>
        <a:srgbClr val="2195F3"/>
      </a:accent5>
      <a:accent6>
        <a:srgbClr val="FFEB3A"/>
      </a:accent6>
      <a:hlink>
        <a:srgbClr val="0563C1"/>
      </a:hlink>
      <a:folHlink>
        <a:srgbClr val="954F72"/>
      </a:folHlink>
    </a:clrScheme>
    <a:fontScheme name="SourceSansPro-Bold">
      <a:majorFont>
        <a:latin typeface="SourceSansPro-Bold"/>
        <a:ea typeface=""/>
        <a:cs typeface=""/>
      </a:majorFont>
      <a:minorFont>
        <a:latin typeface="SourceSansPr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172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Source Sans Pro Black</vt:lpstr>
      <vt:lpstr>SourceSansPro-Bold</vt:lpstr>
      <vt:lpstr>SourceSansPro-Regular</vt:lpstr>
      <vt:lpstr>Office Theme</vt:lpstr>
      <vt:lpstr>Business Metric</vt:lpstr>
      <vt:lpstr>Outcome</vt:lpstr>
      <vt:lpstr>Income (in user time)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Учетная запись Майкрософт</cp:lastModifiedBy>
  <cp:revision>78</cp:revision>
  <dcterms:created xsi:type="dcterms:W3CDTF">2018-02-28T02:57:44Z</dcterms:created>
  <dcterms:modified xsi:type="dcterms:W3CDTF">2021-12-05T09:13:22Z</dcterms:modified>
</cp:coreProperties>
</file>