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ustic Printed" charset="1" panose="00000000000000000000"/>
      <p:regular r:id="rId15"/>
    </p:embeddedFont>
    <p:embeddedFont>
      <p:font typeface="Canva Sans Medium" charset="1" panose="020B06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30332"/>
            <a:ext cx="9054745" cy="5400675"/>
          </a:xfrm>
          <a:prstGeom prst="rect">
            <a:avLst/>
          </a:prstGeom>
        </p:spPr>
        <p:txBody>
          <a:bodyPr anchor="t" rtlCol="false" tIns="0" lIns="0" bIns="0" rIns="0">
            <a:spAutoFit/>
          </a:bodyPr>
          <a:lstStyle/>
          <a:p>
            <a:pPr algn="ctr">
              <a:lnSpc>
                <a:spcPts val="12600"/>
              </a:lnSpc>
            </a:pPr>
            <a:r>
              <a:rPr lang="en-US" sz="15000" spc="-900">
                <a:solidFill>
                  <a:srgbClr val="0B4E7C"/>
                </a:solidFill>
                <a:latin typeface="Rustic Printed"/>
                <a:ea typeface="Rustic Printed"/>
                <a:cs typeface="Rustic Printed"/>
                <a:sym typeface="Rustic Printed"/>
              </a:rPr>
              <a:t>INPUT</a:t>
            </a:r>
          </a:p>
          <a:p>
            <a:pPr algn="ctr" marL="0" indent="0" lvl="0">
              <a:lnSpc>
                <a:spcPts val="12600"/>
              </a:lnSpc>
            </a:pPr>
            <a:r>
              <a:rPr lang="en-US" sz="15000" spc="-900">
                <a:solidFill>
                  <a:srgbClr val="0B4E7C"/>
                </a:solidFill>
                <a:latin typeface="Rustic Printed"/>
                <a:ea typeface="Rustic Printed"/>
                <a:cs typeface="Rustic Printed"/>
                <a:sym typeface="Rustic Printed"/>
              </a:rPr>
              <a:t>OUTPUT STRING</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763005"/>
            <a:ext cx="8435223" cy="27908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KONSEP DASAR STRING</a:t>
            </a:r>
          </a:p>
        </p:txBody>
      </p:sp>
      <p:sp>
        <p:nvSpPr>
          <p:cNvPr name="TextBox 4" id="4"/>
          <p:cNvSpPr txBox="true"/>
          <p:nvPr/>
        </p:nvSpPr>
        <p:spPr>
          <a:xfrm rot="0">
            <a:off x="1500089" y="4534782"/>
            <a:ext cx="7643911" cy="2844165"/>
          </a:xfrm>
          <a:prstGeom prst="rect">
            <a:avLst/>
          </a:prstGeom>
        </p:spPr>
        <p:txBody>
          <a:bodyPr anchor="t" rtlCol="false" tIns="0" lIns="0" bIns="0" rIns="0">
            <a:spAutoFit/>
          </a:bodyPr>
          <a:lstStyle/>
          <a:p>
            <a:pPr algn="l">
              <a:lnSpc>
                <a:spcPts val="2295"/>
              </a:lnSpc>
            </a:pPr>
            <a:r>
              <a:rPr lang="en-US" sz="1700" spc="102" b="true">
                <a:solidFill>
                  <a:srgbClr val="0B4E7C"/>
                </a:solidFill>
                <a:latin typeface="Canva Sans Medium"/>
                <a:ea typeface="Canva Sans Medium"/>
                <a:cs typeface="Canva Sans Medium"/>
                <a:sym typeface="Canva Sans Medium"/>
              </a:rPr>
              <a:t>String adalah tipe data yang digunakan untuk menyimpan sekumpulan karakter. Dalam pemrograman, string sering kali didefinisikan sebagai urutan karakter yang diapit oleh tanda kutip tunggal atau ganda. Menurut ISO/IEC 9899:2011, string merupakan array dari karakter yang diakhiri dengan karakter null (NUL) yang menandakan akhir dari string tersebut (ISO, 2011). Contoh sederhana dari string adalah "Hello, World!" yang terdiri dari 13 karakter, termasuk spasi dan tanda baca.</a:t>
            </a:r>
          </a:p>
          <a:p>
            <a:pPr algn="l">
              <a:lnSpc>
                <a:spcPts val="2295"/>
              </a:lnSpc>
            </a:pPr>
          </a:p>
          <a:p>
            <a:pPr algn="l" marL="0" indent="0" lvl="0">
              <a:lnSpc>
                <a:spcPts val="2295"/>
              </a:lnSpc>
              <a:spcBef>
                <a:spcPct val="0"/>
              </a:spcBef>
            </a:pP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519557" y="2260320"/>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INPUT DALAM STRING</a:t>
            </a:r>
          </a:p>
        </p:txBody>
      </p:sp>
      <p:sp>
        <p:nvSpPr>
          <p:cNvPr name="TextBox 7" id="7"/>
          <p:cNvSpPr txBox="true"/>
          <p:nvPr/>
        </p:nvSpPr>
        <p:spPr>
          <a:xfrm rot="0">
            <a:off x="4061006" y="5321580"/>
            <a:ext cx="10156267" cy="3324225"/>
          </a:xfrm>
          <a:prstGeom prst="rect">
            <a:avLst/>
          </a:prstGeom>
        </p:spPr>
        <p:txBody>
          <a:bodyPr anchor="t" rtlCol="false" tIns="0" lIns="0" bIns="0" rIns="0">
            <a:spAutoFit/>
          </a:bodyPr>
          <a:lstStyle/>
          <a:p>
            <a:pPr algn="ctr" marL="0" indent="0" lvl="0">
              <a:lnSpc>
                <a:spcPts val="2699"/>
              </a:lnSpc>
              <a:spcBef>
                <a:spcPct val="0"/>
              </a:spcBef>
            </a:pPr>
            <a:r>
              <a:rPr lang="en-US" b="true" sz="1999" spc="119" u="none">
                <a:solidFill>
                  <a:srgbClr val="FFFFFF"/>
                </a:solidFill>
                <a:latin typeface="Canva Sans Medium"/>
                <a:ea typeface="Canva Sans Medium"/>
                <a:cs typeface="Canva Sans Medium"/>
                <a:sym typeface="Canva Sans Medium"/>
              </a:rPr>
              <a:t>Input dalam konteks pemrograman adalah data yang dimasukkan ke dalam program untuk diproses. Input string dapat berasal dari berbagai sumber, seperti pengguna, berkas, atau sistem lain. Proses pengambilan input yang efektif sangat penting untuk memastikan bahwa data yang diproses oleh program adalah akurat dan relevan. Dalam banyak kasus, kesalahan dalam pengambilan input dapat menyebabkan hasil yang tidak diinginkan, sehingga penting untuk memahami cara menangani input string dengan baik.</a:t>
            </a:r>
          </a:p>
          <a:p>
            <a:pPr algn="ctr" marL="0" indent="0" lvl="0">
              <a:lnSpc>
                <a:spcPts val="2699"/>
              </a:lnSpc>
              <a:spcBef>
                <a:spcPct val="0"/>
              </a:spcBef>
            </a:pPr>
          </a:p>
          <a:p>
            <a:pPr algn="ctr" marL="0" indent="0" lvl="0">
              <a:lnSpc>
                <a:spcPts val="2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054643" y="2973705"/>
            <a:ext cx="6940374" cy="6132766"/>
          </a:xfrm>
          <a:custGeom>
            <a:avLst/>
            <a:gdLst/>
            <a:ahLst/>
            <a:cxnLst/>
            <a:rect r="r" b="b" t="t" l="l"/>
            <a:pathLst>
              <a:path h="6132766" w="6940374">
                <a:moveTo>
                  <a:pt x="0" y="0"/>
                </a:moveTo>
                <a:lnTo>
                  <a:pt x="6940374" y="0"/>
                </a:lnTo>
                <a:lnTo>
                  <a:pt x="6940374" y="6132766"/>
                </a:lnTo>
                <a:lnTo>
                  <a:pt x="0" y="6132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2973705"/>
            <a:ext cx="6940374" cy="6132766"/>
          </a:xfrm>
          <a:custGeom>
            <a:avLst/>
            <a:gdLst/>
            <a:ahLst/>
            <a:cxnLst/>
            <a:rect r="r" b="b" t="t" l="l"/>
            <a:pathLst>
              <a:path h="6132766" w="6940374">
                <a:moveTo>
                  <a:pt x="0" y="0"/>
                </a:moveTo>
                <a:lnTo>
                  <a:pt x="6940374" y="0"/>
                </a:lnTo>
                <a:lnTo>
                  <a:pt x="6940374" y="6132766"/>
                </a:lnTo>
                <a:lnTo>
                  <a:pt x="0" y="61327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4926389" y="981075"/>
            <a:ext cx="9779907" cy="1571627"/>
          </a:xfrm>
          <a:prstGeom prst="rect">
            <a:avLst/>
          </a:prstGeom>
        </p:spPr>
        <p:txBody>
          <a:bodyPr anchor="t" rtlCol="false" tIns="0" lIns="0" bIns="0" rIns="0">
            <a:spAutoFit/>
          </a:bodyPr>
          <a:lstStyle/>
          <a:p>
            <a:pPr algn="ctr" marL="0" indent="0" lvl="0">
              <a:lnSpc>
                <a:spcPts val="9600"/>
              </a:lnSpc>
            </a:pPr>
            <a:r>
              <a:rPr lang="en-US" sz="10000" spc="-600">
                <a:solidFill>
                  <a:srgbClr val="0B4E7C"/>
                </a:solidFill>
                <a:latin typeface="Rustic Printed"/>
                <a:ea typeface="Rustic Printed"/>
                <a:cs typeface="Rustic Printed"/>
                <a:sym typeface="Rustic Printed"/>
              </a:rPr>
              <a:t>OUTPUT DALAM STRING</a:t>
            </a:r>
          </a:p>
        </p:txBody>
      </p:sp>
      <p:sp>
        <p:nvSpPr>
          <p:cNvPr name="TextBox 6" id="6"/>
          <p:cNvSpPr txBox="true"/>
          <p:nvPr/>
        </p:nvSpPr>
        <p:spPr>
          <a:xfrm rot="0">
            <a:off x="2825882" y="3126073"/>
            <a:ext cx="4973259" cy="5418455"/>
          </a:xfrm>
          <a:prstGeom prst="rect">
            <a:avLst/>
          </a:prstGeom>
        </p:spPr>
        <p:txBody>
          <a:bodyPr anchor="t" rtlCol="false" tIns="0" lIns="0" bIns="0" rIns="0">
            <a:spAutoFit/>
          </a:bodyPr>
          <a:lstStyle/>
          <a:p>
            <a:pPr algn="just">
              <a:lnSpc>
                <a:spcPts val="2859"/>
              </a:lnSpc>
            </a:pPr>
            <a:r>
              <a:rPr lang="en-US" sz="1999" b="true">
                <a:solidFill>
                  <a:srgbClr val="FFFFFF"/>
                </a:solidFill>
                <a:latin typeface="Canva Sans Medium"/>
                <a:ea typeface="Canva Sans Medium"/>
                <a:cs typeface="Canva Sans Medium"/>
                <a:sym typeface="Canva Sans Medium"/>
              </a:rPr>
              <a:t>Output adalah data yang dihasilkan oleh program setelah memproses input. Output string dapat ditampilkan kepada pengguna melalui antarmuka pengguna, disimpan dalam berkas, atau dikirim ke sistem lain. Proses pengeluaran output yang efektif sangat penting untuk memastikan bahwa pengguna dapat memahami hasil yang dihasilkan oleh program. Kesalahan dalam pengeluaran output dapat menyebabkan kebingungan dan mengurangi pengalaman pengguna.</a:t>
            </a:r>
          </a:p>
          <a:p>
            <a:pPr algn="just">
              <a:lnSpc>
                <a:spcPts val="2859"/>
              </a:lnSpc>
            </a:pPr>
          </a:p>
          <a:p>
            <a:pPr algn="just">
              <a:lnSpc>
                <a:spcPts val="2859"/>
              </a:lnSpc>
            </a:pPr>
          </a:p>
        </p:txBody>
      </p:sp>
      <p:sp>
        <p:nvSpPr>
          <p:cNvPr name="TextBox 7" id="7"/>
          <p:cNvSpPr txBox="true"/>
          <p:nvPr/>
        </p:nvSpPr>
        <p:spPr>
          <a:xfrm rot="0">
            <a:off x="9899085" y="3126073"/>
            <a:ext cx="5728169" cy="5418455"/>
          </a:xfrm>
          <a:prstGeom prst="rect">
            <a:avLst/>
          </a:prstGeom>
        </p:spPr>
        <p:txBody>
          <a:bodyPr anchor="t" rtlCol="false" tIns="0" lIns="0" bIns="0" rIns="0">
            <a:spAutoFit/>
          </a:bodyPr>
          <a:lstStyle/>
          <a:p>
            <a:pPr algn="just">
              <a:lnSpc>
                <a:spcPts val="2859"/>
              </a:lnSpc>
            </a:pPr>
            <a:r>
              <a:rPr lang="en-US" sz="1999" b="true">
                <a:solidFill>
                  <a:srgbClr val="FFFFFF"/>
                </a:solidFill>
                <a:latin typeface="Canva Sans Medium"/>
                <a:ea typeface="Canva Sans Medium"/>
                <a:cs typeface="Canva Sans Medium"/>
                <a:sym typeface="Canva Sans Medium"/>
              </a:rPr>
              <a:t>Salah satu metode paling umum untuk mengeluarkan output string adalah dengan menampilkannya di layar. Metode ini sering digunakan dalam aplikasi berbasis konsol, di mana hasil dari pemrosesan data ditampilkan langsung kepada pengguna. Misalnya, dalam program kalkulator sederhana, hasil dari operasi matematika ditampilkan di layar setelah pengguna memasukkan angka dan operator. Menurut laporan dari Nielsen Norman Group, pengguna lebih cenderung berinteraksi dengan aplikasi yang memberikan umpan balik visual yang jelas (Nielsen Norman Group, 2022).</a:t>
            </a:r>
          </a:p>
          <a:p>
            <a:pPr algn="just">
              <a:lnSpc>
                <a:spcPts val="28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736982" y="1526745"/>
            <a:ext cx="7259909" cy="7233510"/>
          </a:xfrm>
          <a:custGeom>
            <a:avLst/>
            <a:gdLst/>
            <a:ahLst/>
            <a:cxnLst/>
            <a:rect r="r" b="b" t="t" l="l"/>
            <a:pathLst>
              <a:path h="7233510" w="7259909">
                <a:moveTo>
                  <a:pt x="0" y="0"/>
                </a:moveTo>
                <a:lnTo>
                  <a:pt x="7259909" y="0"/>
                </a:lnTo>
                <a:lnTo>
                  <a:pt x="7259909" y="7233510"/>
                </a:lnTo>
                <a:lnTo>
                  <a:pt x="0" y="72335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504950" y="1763005"/>
            <a:ext cx="7196179" cy="27908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OPERASI DASAR PADA STRING</a:t>
            </a:r>
          </a:p>
        </p:txBody>
      </p:sp>
      <p:sp>
        <p:nvSpPr>
          <p:cNvPr name="TextBox 5" id="5"/>
          <p:cNvSpPr txBox="true"/>
          <p:nvPr/>
        </p:nvSpPr>
        <p:spPr>
          <a:xfrm rot="0">
            <a:off x="1504950" y="4534782"/>
            <a:ext cx="7196179" cy="1129665"/>
          </a:xfrm>
          <a:prstGeom prst="rect">
            <a:avLst/>
          </a:prstGeom>
        </p:spPr>
        <p:txBody>
          <a:bodyPr anchor="t" rtlCol="false" tIns="0" lIns="0" bIns="0" rIns="0">
            <a:spAutoFit/>
          </a:bodyPr>
          <a:lstStyle/>
          <a:p>
            <a:pPr algn="l" marL="0" indent="0" lvl="0">
              <a:lnSpc>
                <a:spcPts val="2295"/>
              </a:lnSpc>
              <a:spcBef>
                <a:spcPct val="0"/>
              </a:spcBef>
            </a:pPr>
            <a:r>
              <a:rPr lang="en-US" b="true" sz="1700" spc="102" u="none">
                <a:solidFill>
                  <a:srgbClr val="0B4E7C"/>
                </a:solidFill>
                <a:latin typeface="Canva Sans Medium"/>
                <a:ea typeface="Canva Sans Medium"/>
                <a:cs typeface="Canva Sans Medium"/>
                <a:sym typeface="Canva Sans Medium"/>
              </a:rPr>
              <a:t>Penggabungan string adalah operasi dasar yang sering digunakan dalam pemrograman. Operasi ini memungkinkan pengembang untuk menggabungkan dua atau lebih string menjadi satu string baru.</a:t>
            </a:r>
          </a:p>
        </p:txBody>
      </p:sp>
      <p:sp>
        <p:nvSpPr>
          <p:cNvPr name="TextBox 6" id="6"/>
          <p:cNvSpPr txBox="true"/>
          <p:nvPr/>
        </p:nvSpPr>
        <p:spPr>
          <a:xfrm rot="0">
            <a:off x="1504950" y="5866729"/>
            <a:ext cx="7196179" cy="1129665"/>
          </a:xfrm>
          <a:prstGeom prst="rect">
            <a:avLst/>
          </a:prstGeom>
        </p:spPr>
        <p:txBody>
          <a:bodyPr anchor="t" rtlCol="false" tIns="0" lIns="0" bIns="0" rIns="0">
            <a:spAutoFit/>
          </a:bodyPr>
          <a:lstStyle/>
          <a:p>
            <a:pPr algn="l" marL="0" indent="0" lvl="0">
              <a:lnSpc>
                <a:spcPts val="2295"/>
              </a:lnSpc>
              <a:spcBef>
                <a:spcPct val="0"/>
              </a:spcBef>
            </a:pPr>
            <a:r>
              <a:rPr lang="en-US" b="true" sz="1700" spc="102">
                <a:solidFill>
                  <a:srgbClr val="0B4E7C"/>
                </a:solidFill>
                <a:latin typeface="Canva Sans Medium"/>
                <a:ea typeface="Canva Sans Medium"/>
                <a:cs typeface="Canva Sans Medium"/>
                <a:sym typeface="Canva Sans Medium"/>
              </a:rPr>
              <a:t>Pemotongan string adalah operasi yang digunakan untuk mengambil bagian tertentu dari string. Operasi ini sering digunakan untuk mengekstrak informasi yang relevan dari string yang lebih besar. </a:t>
            </a:r>
          </a:p>
        </p:txBody>
      </p:sp>
      <p:sp>
        <p:nvSpPr>
          <p:cNvPr name="TextBox 7" id="7"/>
          <p:cNvSpPr txBox="true"/>
          <p:nvPr/>
        </p:nvSpPr>
        <p:spPr>
          <a:xfrm rot="0">
            <a:off x="1504950" y="7196419"/>
            <a:ext cx="7196179" cy="1129665"/>
          </a:xfrm>
          <a:prstGeom prst="rect">
            <a:avLst/>
          </a:prstGeom>
        </p:spPr>
        <p:txBody>
          <a:bodyPr anchor="t" rtlCol="false" tIns="0" lIns="0" bIns="0" rIns="0">
            <a:spAutoFit/>
          </a:bodyPr>
          <a:lstStyle/>
          <a:p>
            <a:pPr algn="l" marL="0" indent="0" lvl="0">
              <a:lnSpc>
                <a:spcPts val="2295"/>
              </a:lnSpc>
              <a:spcBef>
                <a:spcPct val="0"/>
              </a:spcBef>
            </a:pPr>
            <a:r>
              <a:rPr lang="en-US" b="true" sz="1700" spc="102">
                <a:solidFill>
                  <a:srgbClr val="0B4E7C"/>
                </a:solidFill>
                <a:latin typeface="Canva Sans Medium"/>
                <a:ea typeface="Canva Sans Medium"/>
                <a:cs typeface="Canva Sans Medium"/>
                <a:sym typeface="Canva Sans Medium"/>
              </a:rPr>
              <a:t>Pencarian dan penggantian string adalah operasi yang memungkinkan pengembang untuk mencari karakter atau substring tertentu dalam string dan menggantinya dengan karakter atau substring lain. </a:t>
            </a:r>
          </a:p>
        </p:txBody>
      </p:sp>
      <p:sp>
        <p:nvSpPr>
          <p:cNvPr name="TextBox 8" id="8"/>
          <p:cNvSpPr txBox="true"/>
          <p:nvPr/>
        </p:nvSpPr>
        <p:spPr>
          <a:xfrm rot="0">
            <a:off x="1504950" y="8526109"/>
            <a:ext cx="7196179" cy="1129665"/>
          </a:xfrm>
          <a:prstGeom prst="rect">
            <a:avLst/>
          </a:prstGeom>
        </p:spPr>
        <p:txBody>
          <a:bodyPr anchor="t" rtlCol="false" tIns="0" lIns="0" bIns="0" rIns="0">
            <a:spAutoFit/>
          </a:bodyPr>
          <a:lstStyle/>
          <a:p>
            <a:pPr algn="l" marL="0" indent="0" lvl="0">
              <a:lnSpc>
                <a:spcPts val="2295"/>
              </a:lnSpc>
              <a:spcBef>
                <a:spcPct val="0"/>
              </a:spcBef>
            </a:pPr>
            <a:r>
              <a:rPr lang="en-US" b="true" sz="1700" spc="102">
                <a:solidFill>
                  <a:srgbClr val="0B4E7C"/>
                </a:solidFill>
                <a:latin typeface="Canva Sans Medium"/>
                <a:ea typeface="Canva Sans Medium"/>
                <a:cs typeface="Canva Sans Medium"/>
                <a:sym typeface="Canva Sans Medium"/>
              </a:rPr>
              <a:t>Pengulangan string adalah operasi yang digunakan untuk mengulangi string tertentu beberapa kali. Operasi ini sering digunakan dalam aplikasi yang memerlukan pengulangan pola atau format tertentu.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3758" y="981075"/>
            <a:ext cx="15280484" cy="1417320"/>
          </a:xfrm>
          <a:prstGeom prst="rect">
            <a:avLst/>
          </a:prstGeom>
        </p:spPr>
        <p:txBody>
          <a:bodyPr anchor="t" rtlCol="false" tIns="0" lIns="0" bIns="0" rIns="0">
            <a:spAutoFit/>
          </a:bodyPr>
          <a:lstStyle/>
          <a:p>
            <a:pPr algn="ctr" marL="0" indent="0" lvl="0">
              <a:lnSpc>
                <a:spcPts val="8640"/>
              </a:lnSpc>
              <a:spcBef>
                <a:spcPct val="0"/>
              </a:spcBef>
            </a:pPr>
            <a:r>
              <a:rPr lang="en-US" sz="9000" spc="-540">
                <a:solidFill>
                  <a:srgbClr val="0B4E7C"/>
                </a:solidFill>
                <a:latin typeface="Rustic Printed"/>
                <a:ea typeface="Rustic Printed"/>
                <a:cs typeface="Rustic Printed"/>
                <a:sym typeface="Rustic Printed"/>
              </a:rPr>
              <a:t>CONTOH PROGRAM STRING</a:t>
            </a:r>
          </a:p>
        </p:txBody>
      </p:sp>
      <p:sp>
        <p:nvSpPr>
          <p:cNvPr name="Freeform 4" id="4"/>
          <p:cNvSpPr/>
          <p:nvPr/>
        </p:nvSpPr>
        <p:spPr>
          <a:xfrm flipH="false" flipV="false" rot="0">
            <a:off x="688852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88852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181244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181244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8" id="8"/>
          <p:cNvSpPr/>
          <p:nvPr/>
        </p:nvSpPr>
        <p:spPr>
          <a:xfrm flipH="false" flipV="false" rot="0">
            <a:off x="1962205"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962205"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0" id="10"/>
          <p:cNvSpPr txBox="true"/>
          <p:nvPr/>
        </p:nvSpPr>
        <p:spPr>
          <a:xfrm rot="0">
            <a:off x="1962205" y="4169042"/>
            <a:ext cx="4516748" cy="1645285"/>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```python</a:t>
            </a:r>
          </a:p>
          <a:p>
            <a:pPr algn="ctr">
              <a:lnSpc>
                <a:spcPts val="2240"/>
              </a:lnSpc>
            </a:pPr>
            <a:r>
              <a:rPr lang="en-US" sz="1600" b="true">
                <a:solidFill>
                  <a:srgbClr val="FFFFFF"/>
                </a:solidFill>
                <a:latin typeface="Canva Sans Medium"/>
                <a:ea typeface="Canva Sans Medium"/>
                <a:cs typeface="Canva Sans Medium"/>
                <a:sym typeface="Canva Sans Medium"/>
              </a:rPr>
              <a:t> string1 = input("Masukkan string pertama: ")</a:t>
            </a:r>
          </a:p>
          <a:p>
            <a:pPr algn="ctr">
              <a:lnSpc>
                <a:spcPts val="2240"/>
              </a:lnSpc>
            </a:pPr>
            <a:r>
              <a:rPr lang="en-US" sz="1600" b="true">
                <a:solidFill>
                  <a:srgbClr val="FFFFFF"/>
                </a:solidFill>
                <a:latin typeface="Canva Sans Medium"/>
                <a:ea typeface="Canva Sans Medium"/>
                <a:cs typeface="Canva Sans Medium"/>
                <a:sym typeface="Canva Sans Medium"/>
              </a:rPr>
              <a:t> string2 = input("Masukkan string kedua: ")</a:t>
            </a:r>
          </a:p>
          <a:p>
            <a:pPr algn="ctr">
              <a:lnSpc>
                <a:spcPts val="2240"/>
              </a:lnSpc>
            </a:pPr>
            <a:r>
              <a:rPr lang="en-US" sz="1600" b="true">
                <a:solidFill>
                  <a:srgbClr val="FFFFFF"/>
                </a:solidFill>
                <a:latin typeface="Canva Sans Medium"/>
                <a:ea typeface="Canva Sans Medium"/>
                <a:cs typeface="Canva Sans Medium"/>
                <a:sym typeface="Canva Sans Medium"/>
              </a:rPr>
              <a:t> hasil = string1 + " " + string2</a:t>
            </a:r>
          </a:p>
          <a:p>
            <a:pPr algn="ctr">
              <a:lnSpc>
                <a:spcPts val="2240"/>
              </a:lnSpc>
            </a:pPr>
            <a:r>
              <a:rPr lang="en-US" sz="1600" b="true">
                <a:solidFill>
                  <a:srgbClr val="FFFFFF"/>
                </a:solidFill>
                <a:latin typeface="Canva Sans Medium"/>
                <a:ea typeface="Canva Sans Medium"/>
                <a:cs typeface="Canva Sans Medium"/>
                <a:sym typeface="Canva Sans Medium"/>
              </a:rPr>
              <a:t> print("Hasil penggabungan: ", hasil)</a:t>
            </a:r>
          </a:p>
          <a:p>
            <a:pPr algn="ctr">
              <a:lnSpc>
                <a:spcPts val="2240"/>
              </a:lnSpc>
            </a:pPr>
            <a:r>
              <a:rPr lang="en-US" sz="1600" b="true">
                <a:solidFill>
                  <a:srgbClr val="FFFFFF"/>
                </a:solidFill>
                <a:latin typeface="Canva Sans Medium"/>
                <a:ea typeface="Canva Sans Medium"/>
                <a:cs typeface="Canva Sans Medium"/>
                <a:sym typeface="Canva Sans Medium"/>
              </a:rPr>
              <a:t> ```</a:t>
            </a:r>
          </a:p>
        </p:txBody>
      </p:sp>
      <p:sp>
        <p:nvSpPr>
          <p:cNvPr name="TextBox 11" id="11"/>
          <p:cNvSpPr txBox="true"/>
          <p:nvPr/>
        </p:nvSpPr>
        <p:spPr>
          <a:xfrm rot="0">
            <a:off x="7350455" y="4221485"/>
            <a:ext cx="3589494" cy="1369060"/>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```python</a:t>
            </a:r>
          </a:p>
          <a:p>
            <a:pPr algn="ctr">
              <a:lnSpc>
                <a:spcPts val="2240"/>
              </a:lnSpc>
            </a:pPr>
            <a:r>
              <a:rPr lang="en-US" sz="1600" b="true">
                <a:solidFill>
                  <a:srgbClr val="FFFFFF"/>
                </a:solidFill>
                <a:latin typeface="Canva Sans Medium"/>
                <a:ea typeface="Canva Sans Medium"/>
                <a:cs typeface="Canva Sans Medium"/>
                <a:sym typeface="Canva Sans Medium"/>
              </a:rPr>
              <a:t> string = input("Masukkan string: ")</a:t>
            </a:r>
          </a:p>
          <a:p>
            <a:pPr algn="ctr">
              <a:lnSpc>
                <a:spcPts val="2240"/>
              </a:lnSpc>
            </a:pPr>
            <a:r>
              <a:rPr lang="en-US" sz="1600" b="true">
                <a:solidFill>
                  <a:srgbClr val="FFFFFF"/>
                </a:solidFill>
                <a:latin typeface="Canva Sans Medium"/>
                <a:ea typeface="Canva Sans Medium"/>
                <a:cs typeface="Canva Sans Medium"/>
                <a:sym typeface="Canva Sans Medium"/>
              </a:rPr>
              <a:t> hasil = string[::-1]</a:t>
            </a:r>
          </a:p>
          <a:p>
            <a:pPr algn="ctr">
              <a:lnSpc>
                <a:spcPts val="2240"/>
              </a:lnSpc>
            </a:pPr>
            <a:r>
              <a:rPr lang="en-US" sz="1600" b="true">
                <a:solidFill>
                  <a:srgbClr val="FFFFFF"/>
                </a:solidFill>
                <a:latin typeface="Canva Sans Medium"/>
                <a:ea typeface="Canva Sans Medium"/>
                <a:cs typeface="Canva Sans Medium"/>
                <a:sym typeface="Canva Sans Medium"/>
              </a:rPr>
              <a:t> print("String setelah dibalik: ", hasil)</a:t>
            </a:r>
          </a:p>
          <a:p>
            <a:pPr algn="ctr" marL="0" indent="0" lvl="0">
              <a:lnSpc>
                <a:spcPts val="2240"/>
              </a:lnSpc>
            </a:pPr>
            <a:r>
              <a:rPr lang="en-US" b="true" sz="1600">
                <a:solidFill>
                  <a:srgbClr val="FFFFFF"/>
                </a:solidFill>
                <a:latin typeface="Canva Sans Medium"/>
                <a:ea typeface="Canva Sans Medium"/>
                <a:cs typeface="Canva Sans Medium"/>
                <a:sym typeface="Canva Sans Medium"/>
              </a:rPr>
              <a:t> ```</a:t>
            </a:r>
          </a:p>
        </p:txBody>
      </p:sp>
      <p:sp>
        <p:nvSpPr>
          <p:cNvPr name="TextBox 12" id="12"/>
          <p:cNvSpPr txBox="true"/>
          <p:nvPr/>
        </p:nvSpPr>
        <p:spPr>
          <a:xfrm rot="0">
            <a:off x="12278175" y="4169042"/>
            <a:ext cx="3589494" cy="1369060"/>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```python</a:t>
            </a:r>
          </a:p>
          <a:p>
            <a:pPr algn="ctr">
              <a:lnSpc>
                <a:spcPts val="2240"/>
              </a:lnSpc>
            </a:pPr>
            <a:r>
              <a:rPr lang="en-US" sz="1600" b="true">
                <a:solidFill>
                  <a:srgbClr val="FFFFFF"/>
                </a:solidFill>
                <a:latin typeface="Canva Sans Medium"/>
                <a:ea typeface="Canva Sans Medium"/>
                <a:cs typeface="Canva Sans Medium"/>
                <a:sym typeface="Canva Sans Medium"/>
              </a:rPr>
              <a:t> string = input("Masukkan string: ")</a:t>
            </a:r>
          </a:p>
          <a:p>
            <a:pPr algn="ctr">
              <a:lnSpc>
                <a:spcPts val="2240"/>
              </a:lnSpc>
            </a:pPr>
            <a:r>
              <a:rPr lang="en-US" sz="1600" b="true">
                <a:solidFill>
                  <a:srgbClr val="FFFFFF"/>
                </a:solidFill>
                <a:latin typeface="Canva Sans Medium"/>
                <a:ea typeface="Canva Sans Medium"/>
                <a:cs typeface="Canva Sans Medium"/>
                <a:sym typeface="Canva Sans Medium"/>
              </a:rPr>
              <a:t> panjang = len(string)</a:t>
            </a:r>
          </a:p>
          <a:p>
            <a:pPr algn="ctr">
              <a:lnSpc>
                <a:spcPts val="2240"/>
              </a:lnSpc>
            </a:pPr>
            <a:r>
              <a:rPr lang="en-US" sz="1600" b="true">
                <a:solidFill>
                  <a:srgbClr val="FFFFFF"/>
                </a:solidFill>
                <a:latin typeface="Canva Sans Medium"/>
                <a:ea typeface="Canva Sans Medium"/>
                <a:cs typeface="Canva Sans Medium"/>
                <a:sym typeface="Canva Sans Medium"/>
              </a:rPr>
              <a:t> print("Panjang string: ", panjang)</a:t>
            </a:r>
          </a:p>
          <a:p>
            <a:pPr algn="ctr" marL="0" indent="0" lvl="0">
              <a:lnSpc>
                <a:spcPts val="2240"/>
              </a:lnSpc>
            </a:pPr>
            <a:r>
              <a:rPr lang="en-US" b="true" sz="1600">
                <a:solidFill>
                  <a:srgbClr val="FFFFFF"/>
                </a:solidFill>
                <a:latin typeface="Canva Sans Medium"/>
                <a:ea typeface="Canva Sans Medium"/>
                <a:cs typeface="Canva Sans Medium"/>
                <a:sym typeface="Canva Sans Medium"/>
              </a:rPr>
              <a:t> ```</a:t>
            </a:r>
          </a:p>
        </p:txBody>
      </p:sp>
      <p:sp>
        <p:nvSpPr>
          <p:cNvPr name="TextBox 13" id="13"/>
          <p:cNvSpPr txBox="true"/>
          <p:nvPr/>
        </p:nvSpPr>
        <p:spPr>
          <a:xfrm rot="0">
            <a:off x="1962205" y="7070391"/>
            <a:ext cx="4516748" cy="2197735"/>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```python</a:t>
            </a:r>
          </a:p>
          <a:p>
            <a:pPr algn="ctr">
              <a:lnSpc>
                <a:spcPts val="2240"/>
              </a:lnSpc>
            </a:pPr>
            <a:r>
              <a:rPr lang="en-US" sz="1600" b="true">
                <a:solidFill>
                  <a:srgbClr val="FFFFFF"/>
                </a:solidFill>
                <a:latin typeface="Canva Sans Medium"/>
                <a:ea typeface="Canva Sans Medium"/>
                <a:cs typeface="Canva Sans Medium"/>
                <a:sym typeface="Canva Sans Medium"/>
              </a:rPr>
              <a:t> string = input("Masukkan string: ")</a:t>
            </a:r>
          </a:p>
          <a:p>
            <a:pPr algn="ctr">
              <a:lnSpc>
                <a:spcPts val="2240"/>
              </a:lnSpc>
            </a:pPr>
            <a:r>
              <a:rPr lang="en-US" sz="1600" b="true">
                <a:solidFill>
                  <a:srgbClr val="FFFFFF"/>
                </a:solidFill>
                <a:latin typeface="Canva Sans Medium"/>
                <a:ea typeface="Canva Sans Medium"/>
                <a:cs typeface="Canva Sans Medium"/>
                <a:sym typeface="Canva Sans Medium"/>
              </a:rPr>
              <a:t> karakter = input("Masukkan karakter yang dicari: ")</a:t>
            </a:r>
          </a:p>
          <a:p>
            <a:pPr algn="ctr">
              <a:lnSpc>
                <a:spcPts val="2240"/>
              </a:lnSpc>
            </a:pPr>
            <a:r>
              <a:rPr lang="en-US" sz="1600" b="true">
                <a:solidFill>
                  <a:srgbClr val="FFFFFF"/>
                </a:solidFill>
                <a:latin typeface="Canva Sans Medium"/>
                <a:ea typeface="Canva Sans Medium"/>
                <a:cs typeface="Canva Sans Medium"/>
                <a:sym typeface="Canva Sans Medium"/>
              </a:rPr>
              <a:t> jumlah = string.count(karakter)</a:t>
            </a:r>
          </a:p>
          <a:p>
            <a:pPr algn="ctr">
              <a:lnSpc>
                <a:spcPts val="2240"/>
              </a:lnSpc>
            </a:pPr>
            <a:r>
              <a:rPr lang="en-US" sz="1600" b="true">
                <a:solidFill>
                  <a:srgbClr val="FFFFFF"/>
                </a:solidFill>
                <a:latin typeface="Canva Sans Medium"/>
                <a:ea typeface="Canva Sans Medium"/>
                <a:cs typeface="Canva Sans Medium"/>
                <a:sym typeface="Canva Sans Medium"/>
              </a:rPr>
              <a:t> print(f"Karakter '{karakter}' ditemukan sebanyak {jumlah} kali.")</a:t>
            </a:r>
          </a:p>
          <a:p>
            <a:pPr algn="ctr" marL="0" indent="0" lvl="0">
              <a:lnSpc>
                <a:spcPts val="2240"/>
              </a:lnSpc>
            </a:pPr>
            <a:r>
              <a:rPr lang="en-US" b="true" sz="1600">
                <a:solidFill>
                  <a:srgbClr val="FFFFFF"/>
                </a:solidFill>
                <a:latin typeface="Canva Sans Medium"/>
                <a:ea typeface="Canva Sans Medium"/>
                <a:cs typeface="Canva Sans Medium"/>
                <a:sym typeface="Canva Sans Medium"/>
              </a:rPr>
              <a:t> ```</a:t>
            </a:r>
          </a:p>
        </p:txBody>
      </p:sp>
      <p:sp>
        <p:nvSpPr>
          <p:cNvPr name="TextBox 14" id="14"/>
          <p:cNvSpPr txBox="true"/>
          <p:nvPr/>
        </p:nvSpPr>
        <p:spPr>
          <a:xfrm rot="0">
            <a:off x="6889028" y="7070391"/>
            <a:ext cx="4513346" cy="2750185"/>
          </a:xfrm>
          <a:prstGeom prst="rect">
            <a:avLst/>
          </a:prstGeom>
        </p:spPr>
        <p:txBody>
          <a:bodyPr anchor="t" rtlCol="false" tIns="0" lIns="0" bIns="0" rIns="0">
            <a:spAutoFit/>
          </a:bodyPr>
          <a:lstStyle/>
          <a:p>
            <a:pPr algn="ctr">
              <a:lnSpc>
                <a:spcPts val="2240"/>
              </a:lnSpc>
            </a:pPr>
            <a:r>
              <a:rPr lang="en-US" sz="1600" b="true">
                <a:solidFill>
                  <a:srgbClr val="000000"/>
                </a:solidFill>
                <a:latin typeface="Canva Sans Medium"/>
                <a:ea typeface="Canva Sans Medium"/>
                <a:cs typeface="Canva Sans Medium"/>
                <a:sym typeface="Canva Sans Medium"/>
              </a:rPr>
              <a:t>```python</a:t>
            </a:r>
          </a:p>
          <a:p>
            <a:pPr algn="ctr">
              <a:lnSpc>
                <a:spcPts val="2240"/>
              </a:lnSpc>
            </a:pPr>
            <a:r>
              <a:rPr lang="en-US" sz="1600" b="true">
                <a:solidFill>
                  <a:srgbClr val="000000"/>
                </a:solidFill>
                <a:latin typeface="Canva Sans Medium"/>
                <a:ea typeface="Canva Sans Medium"/>
                <a:cs typeface="Canva Sans Medium"/>
                <a:sym typeface="Canva Sans Medium"/>
              </a:rPr>
              <a:t> string = input("Masukkan string: ")</a:t>
            </a:r>
          </a:p>
          <a:p>
            <a:pPr algn="ctr">
              <a:lnSpc>
                <a:spcPts val="2240"/>
              </a:lnSpc>
            </a:pPr>
            <a:r>
              <a:rPr lang="en-US" sz="1600" b="true">
                <a:solidFill>
                  <a:srgbClr val="000000"/>
                </a:solidFill>
                <a:latin typeface="Canva Sans Medium"/>
                <a:ea typeface="Canva Sans Medium"/>
                <a:cs typeface="Canva Sans Medium"/>
                <a:sym typeface="Canva Sans Medium"/>
              </a:rPr>
              <a:t> karakter_lama = input("Masukkan karakter yang ingin diganti: ")</a:t>
            </a:r>
          </a:p>
          <a:p>
            <a:pPr algn="ctr">
              <a:lnSpc>
                <a:spcPts val="2240"/>
              </a:lnSpc>
            </a:pPr>
            <a:r>
              <a:rPr lang="en-US" sz="1600" b="true">
                <a:solidFill>
                  <a:srgbClr val="000000"/>
                </a:solidFill>
                <a:latin typeface="Canva Sans Medium"/>
                <a:ea typeface="Canva Sans Medium"/>
                <a:cs typeface="Canva Sans Medium"/>
                <a:sym typeface="Canva Sans Medium"/>
              </a:rPr>
              <a:t> karakter_baru = input("Masukkan karakter pengganti: ")</a:t>
            </a:r>
          </a:p>
          <a:p>
            <a:pPr algn="ctr">
              <a:lnSpc>
                <a:spcPts val="2240"/>
              </a:lnSpc>
            </a:pPr>
            <a:r>
              <a:rPr lang="en-US" sz="1600" b="true">
                <a:solidFill>
                  <a:srgbClr val="000000"/>
                </a:solidFill>
                <a:latin typeface="Canva Sans Medium"/>
                <a:ea typeface="Canva Sans Medium"/>
                <a:cs typeface="Canva Sans Medium"/>
                <a:sym typeface="Canva Sans Medium"/>
              </a:rPr>
              <a:t> hasil = string.replace(karakter_lama, karakter_baru)</a:t>
            </a:r>
          </a:p>
          <a:p>
            <a:pPr algn="ctr">
              <a:lnSpc>
                <a:spcPts val="2240"/>
              </a:lnSpc>
            </a:pPr>
            <a:r>
              <a:rPr lang="en-US" sz="1600" b="true">
                <a:solidFill>
                  <a:srgbClr val="000000"/>
                </a:solidFill>
                <a:latin typeface="Canva Sans Medium"/>
                <a:ea typeface="Canva Sans Medium"/>
                <a:cs typeface="Canva Sans Medium"/>
                <a:sym typeface="Canva Sans Medium"/>
              </a:rPr>
              <a:t> print("String setelah penggantian: ", hasil)</a:t>
            </a:r>
          </a:p>
          <a:p>
            <a:pPr algn="ctr" marL="0" indent="0" lvl="0">
              <a:lnSpc>
                <a:spcPts val="2240"/>
              </a:lnSpc>
            </a:pPr>
            <a:r>
              <a:rPr lang="en-US" b="true" sz="1600">
                <a:solidFill>
                  <a:srgbClr val="000000"/>
                </a:solidFill>
                <a:latin typeface="Canva Sans Medium"/>
                <a:ea typeface="Canva Sans Medium"/>
                <a:cs typeface="Canva Sans Medium"/>
                <a:sym typeface="Canva Sans Medium"/>
              </a:rPr>
              <a:t> ```</a:t>
            </a:r>
          </a:p>
        </p:txBody>
      </p:sp>
      <p:sp>
        <p:nvSpPr>
          <p:cNvPr name="TextBox 15" id="15"/>
          <p:cNvSpPr txBox="true"/>
          <p:nvPr/>
        </p:nvSpPr>
        <p:spPr>
          <a:xfrm rot="0">
            <a:off x="12278175" y="7346616"/>
            <a:ext cx="3589494" cy="1645285"/>
          </a:xfrm>
          <a:prstGeom prst="rect">
            <a:avLst/>
          </a:prstGeom>
        </p:spPr>
        <p:txBody>
          <a:bodyPr anchor="t" rtlCol="false" tIns="0" lIns="0" bIns="0" rIns="0">
            <a:spAutoFit/>
          </a:bodyPr>
          <a:lstStyle/>
          <a:p>
            <a:pPr algn="ctr">
              <a:lnSpc>
                <a:spcPts val="2240"/>
              </a:lnSpc>
            </a:pPr>
            <a:r>
              <a:rPr lang="en-US" sz="1600" b="true">
                <a:solidFill>
                  <a:srgbClr val="FFFFFF"/>
                </a:solidFill>
                <a:latin typeface="Canva Sans Medium"/>
                <a:ea typeface="Canva Sans Medium"/>
                <a:cs typeface="Canva Sans Medium"/>
                <a:sym typeface="Canva Sans Medium"/>
              </a:rPr>
              <a:t>```python</a:t>
            </a:r>
          </a:p>
          <a:p>
            <a:pPr algn="ctr">
              <a:lnSpc>
                <a:spcPts val="2240"/>
              </a:lnSpc>
            </a:pPr>
            <a:r>
              <a:rPr lang="en-US" sz="1600" b="true">
                <a:solidFill>
                  <a:srgbClr val="FFFFFF"/>
                </a:solidFill>
                <a:latin typeface="Canva Sans Medium"/>
                <a:ea typeface="Canva Sans Medium"/>
                <a:cs typeface="Canva Sans Medium"/>
                <a:sym typeface="Canva Sans Medium"/>
              </a:rPr>
              <a:t> string = input("Masukkan string: ")</a:t>
            </a:r>
          </a:p>
          <a:p>
            <a:pPr algn="ctr">
              <a:lnSpc>
                <a:spcPts val="2240"/>
              </a:lnSpc>
            </a:pPr>
            <a:r>
              <a:rPr lang="en-US" sz="1600" b="true">
                <a:solidFill>
                  <a:srgbClr val="FFFFFF"/>
                </a:solidFill>
                <a:latin typeface="Canva Sans Medium"/>
                <a:ea typeface="Canva Sans Medium"/>
                <a:cs typeface="Canva Sans Medium"/>
                <a:sym typeface="Canva Sans Medium"/>
              </a:rPr>
              <a:t> jumlah_kata = len(string.split())</a:t>
            </a:r>
          </a:p>
          <a:p>
            <a:pPr algn="ctr">
              <a:lnSpc>
                <a:spcPts val="2240"/>
              </a:lnSpc>
            </a:pPr>
            <a:r>
              <a:rPr lang="en-US" sz="1600" b="true">
                <a:solidFill>
                  <a:srgbClr val="FFFFFF"/>
                </a:solidFill>
                <a:latin typeface="Canva Sans Medium"/>
                <a:ea typeface="Canva Sans Medium"/>
                <a:cs typeface="Canva Sans Medium"/>
                <a:sym typeface="Canva Sans Medium"/>
              </a:rPr>
              <a:t> print("Jumlah kata dalam string: ", jumlah_kata)</a:t>
            </a:r>
          </a:p>
          <a:p>
            <a:pPr algn="ctr" marL="0" indent="0" lvl="0">
              <a:lnSpc>
                <a:spcPts val="2240"/>
              </a:lnSpc>
            </a:pPr>
            <a:r>
              <a:rPr lang="en-US" b="true" sz="1600">
                <a:solidFill>
                  <a:srgbClr val="FFFFFF"/>
                </a:solidFill>
                <a:latin typeface="Canva Sans Medium"/>
                <a:ea typeface="Canva Sans Medium"/>
                <a:cs typeface="Canva Sans Medium"/>
                <a:sym typeface="Canva Sans Medium"/>
              </a:rPr>
              <a:t> ```</a:t>
            </a:r>
          </a:p>
        </p:txBody>
      </p:sp>
      <p:sp>
        <p:nvSpPr>
          <p:cNvPr name="TextBox 16" id="16"/>
          <p:cNvSpPr txBox="true"/>
          <p:nvPr/>
        </p:nvSpPr>
        <p:spPr>
          <a:xfrm rot="0">
            <a:off x="3247292" y="3251399"/>
            <a:ext cx="1943173" cy="771526"/>
          </a:xfrm>
          <a:prstGeom prst="rect">
            <a:avLst/>
          </a:prstGeom>
        </p:spPr>
        <p:txBody>
          <a:bodyPr anchor="t" rtlCol="false" tIns="0" lIns="0" bIns="0" rIns="0">
            <a:spAutoFit/>
          </a:bodyPr>
          <a:lstStyle/>
          <a:p>
            <a:pPr algn="ctr">
              <a:lnSpc>
                <a:spcPts val="2700"/>
              </a:lnSpc>
            </a:pPr>
            <a:r>
              <a:rPr lang="en-US" sz="2500">
                <a:solidFill>
                  <a:srgbClr val="FFFFFF"/>
                </a:solidFill>
                <a:latin typeface="Rustic Printed"/>
                <a:ea typeface="Rustic Printed"/>
                <a:cs typeface="Rustic Printed"/>
                <a:sym typeface="Rustic Printed"/>
              </a:rPr>
              <a:t>Penggabungan Dua String</a:t>
            </a:r>
          </a:p>
        </p:txBody>
      </p:sp>
      <p:sp>
        <p:nvSpPr>
          <p:cNvPr name="TextBox 17" id="17"/>
          <p:cNvSpPr txBox="true"/>
          <p:nvPr/>
        </p:nvSpPr>
        <p:spPr>
          <a:xfrm rot="0">
            <a:off x="8172414" y="3260924"/>
            <a:ext cx="1943173" cy="742950"/>
          </a:xfrm>
          <a:prstGeom prst="rect">
            <a:avLst/>
          </a:prstGeom>
        </p:spPr>
        <p:txBody>
          <a:bodyPr anchor="t" rtlCol="false" tIns="0" lIns="0" bIns="0" rIns="0">
            <a:spAutoFit/>
          </a:bodyPr>
          <a:lstStyle/>
          <a:p>
            <a:pPr algn="ctr">
              <a:lnSpc>
                <a:spcPts val="2699"/>
              </a:lnSpc>
            </a:pPr>
            <a:r>
              <a:rPr lang="en-US" sz="2499">
                <a:solidFill>
                  <a:srgbClr val="FFFFFF"/>
                </a:solidFill>
                <a:latin typeface="Rustic Printed"/>
                <a:ea typeface="Rustic Printed"/>
                <a:cs typeface="Rustic Printed"/>
                <a:sym typeface="Rustic Printed"/>
              </a:rPr>
              <a:t>Pembalikan String</a:t>
            </a:r>
          </a:p>
        </p:txBody>
      </p:sp>
      <p:sp>
        <p:nvSpPr>
          <p:cNvPr name="TextBox 18" id="18"/>
          <p:cNvSpPr txBox="true"/>
          <p:nvPr/>
        </p:nvSpPr>
        <p:spPr>
          <a:xfrm rot="0">
            <a:off x="13097535" y="3260924"/>
            <a:ext cx="1943173" cy="742950"/>
          </a:xfrm>
          <a:prstGeom prst="rect">
            <a:avLst/>
          </a:prstGeom>
        </p:spPr>
        <p:txBody>
          <a:bodyPr anchor="t" rtlCol="false" tIns="0" lIns="0" bIns="0" rIns="0">
            <a:spAutoFit/>
          </a:bodyPr>
          <a:lstStyle/>
          <a:p>
            <a:pPr algn="ctr">
              <a:lnSpc>
                <a:spcPts val="2699"/>
              </a:lnSpc>
            </a:pPr>
            <a:r>
              <a:rPr lang="en-US" sz="2499">
                <a:solidFill>
                  <a:srgbClr val="FFFFFF"/>
                </a:solidFill>
                <a:latin typeface="Rustic Printed"/>
                <a:ea typeface="Rustic Printed"/>
                <a:cs typeface="Rustic Printed"/>
                <a:sym typeface="Rustic Printed"/>
              </a:rPr>
              <a:t>Menghitung Panjang String</a:t>
            </a:r>
          </a:p>
        </p:txBody>
      </p:sp>
      <p:sp>
        <p:nvSpPr>
          <p:cNvPr name="TextBox 19" id="19"/>
          <p:cNvSpPr txBox="true"/>
          <p:nvPr/>
        </p:nvSpPr>
        <p:spPr>
          <a:xfrm rot="0">
            <a:off x="7843841" y="6356016"/>
            <a:ext cx="2603720" cy="742950"/>
          </a:xfrm>
          <a:prstGeom prst="rect">
            <a:avLst/>
          </a:prstGeom>
        </p:spPr>
        <p:txBody>
          <a:bodyPr anchor="t" rtlCol="false" tIns="0" lIns="0" bIns="0" rIns="0">
            <a:spAutoFit/>
          </a:bodyPr>
          <a:lstStyle/>
          <a:p>
            <a:pPr algn="ctr">
              <a:lnSpc>
                <a:spcPts val="2699"/>
              </a:lnSpc>
            </a:pPr>
            <a:r>
              <a:rPr lang="en-US" sz="2499">
                <a:solidFill>
                  <a:srgbClr val="FFFFFF"/>
                </a:solidFill>
                <a:latin typeface="Rustic Printed"/>
                <a:ea typeface="Rustic Printed"/>
                <a:cs typeface="Rustic Printed"/>
                <a:sym typeface="Rustic Printed"/>
              </a:rPr>
              <a:t>Mengganti Karakter Dalam String</a:t>
            </a:r>
          </a:p>
        </p:txBody>
      </p:sp>
      <p:sp>
        <p:nvSpPr>
          <p:cNvPr name="TextBox 20" id="20"/>
          <p:cNvSpPr txBox="true"/>
          <p:nvPr/>
        </p:nvSpPr>
        <p:spPr>
          <a:xfrm rot="0">
            <a:off x="2964201" y="6342682"/>
            <a:ext cx="2509356" cy="742950"/>
          </a:xfrm>
          <a:prstGeom prst="rect">
            <a:avLst/>
          </a:prstGeom>
        </p:spPr>
        <p:txBody>
          <a:bodyPr anchor="t" rtlCol="false" tIns="0" lIns="0" bIns="0" rIns="0">
            <a:spAutoFit/>
          </a:bodyPr>
          <a:lstStyle/>
          <a:p>
            <a:pPr algn="ctr">
              <a:lnSpc>
                <a:spcPts val="2699"/>
              </a:lnSpc>
            </a:pPr>
            <a:r>
              <a:rPr lang="en-US" sz="2499">
                <a:solidFill>
                  <a:srgbClr val="FFFFFF"/>
                </a:solidFill>
                <a:latin typeface="Rustic Printed"/>
                <a:ea typeface="Rustic Printed"/>
                <a:cs typeface="Rustic Printed"/>
                <a:sym typeface="Rustic Printed"/>
              </a:rPr>
              <a:t>Pencarian Karakter Dalam String</a:t>
            </a:r>
          </a:p>
        </p:txBody>
      </p:sp>
      <p:sp>
        <p:nvSpPr>
          <p:cNvPr name="TextBox 21" id="21"/>
          <p:cNvSpPr txBox="true"/>
          <p:nvPr/>
        </p:nvSpPr>
        <p:spPr>
          <a:xfrm rot="0">
            <a:off x="12684055" y="6356016"/>
            <a:ext cx="2770133" cy="742950"/>
          </a:xfrm>
          <a:prstGeom prst="rect">
            <a:avLst/>
          </a:prstGeom>
        </p:spPr>
        <p:txBody>
          <a:bodyPr anchor="t" rtlCol="false" tIns="0" lIns="0" bIns="0" rIns="0">
            <a:spAutoFit/>
          </a:bodyPr>
          <a:lstStyle/>
          <a:p>
            <a:pPr algn="ctr">
              <a:lnSpc>
                <a:spcPts val="2699"/>
              </a:lnSpc>
            </a:pPr>
            <a:r>
              <a:rPr lang="en-US" sz="2499">
                <a:solidFill>
                  <a:srgbClr val="FFFFFF"/>
                </a:solidFill>
                <a:latin typeface="Rustic Printed"/>
                <a:ea typeface="Rustic Printed"/>
                <a:cs typeface="Rustic Printed"/>
                <a:sym typeface="Rustic Printed"/>
              </a:rPr>
              <a:t>Menghitung Jumlah Kata dalam String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065867" y="5299197"/>
            <a:ext cx="10156267" cy="3657600"/>
          </a:xfrm>
          <a:prstGeom prst="rect">
            <a:avLst/>
          </a:prstGeom>
        </p:spPr>
        <p:txBody>
          <a:bodyPr anchor="t" rtlCol="false" tIns="0" lIns="0" bIns="0" rIns="0">
            <a:spAutoFit/>
          </a:bodyPr>
          <a:lstStyle/>
          <a:p>
            <a:pPr algn="ctr" marL="0" indent="0" lvl="0">
              <a:lnSpc>
                <a:spcPts val="2699"/>
              </a:lnSpc>
              <a:spcBef>
                <a:spcPct val="0"/>
              </a:spcBef>
            </a:pPr>
            <a:r>
              <a:rPr lang="en-US" b="true" sz="1999" spc="119">
                <a:solidFill>
                  <a:srgbClr val="FFFFFF"/>
                </a:solidFill>
                <a:latin typeface="Canva Sans Medium"/>
                <a:ea typeface="Canva Sans Medium"/>
                <a:cs typeface="Canva Sans Medium"/>
                <a:sym typeface="Canva Sans Medium"/>
              </a:rPr>
              <a:t>Salah satu kesalahan umum yang sering terjadi dalam pengelolaan input string adalah tidak memvalidasi data yang dimasukkan oleh pengguna. </a:t>
            </a:r>
          </a:p>
          <a:p>
            <a:pPr algn="ctr" marL="0" indent="0" lvl="0">
              <a:lnSpc>
                <a:spcPts val="2699"/>
              </a:lnSpc>
              <a:spcBef>
                <a:spcPct val="0"/>
              </a:spcBef>
            </a:pPr>
          </a:p>
          <a:p>
            <a:pPr algn="ctr" marL="0" indent="0" lvl="0">
              <a:lnSpc>
                <a:spcPts val="2699"/>
              </a:lnSpc>
              <a:spcBef>
                <a:spcPct val="0"/>
              </a:spcBef>
            </a:pPr>
            <a:r>
              <a:rPr lang="en-US" b="true" sz="1999" spc="119" u="none">
                <a:solidFill>
                  <a:srgbClr val="FFFFFF"/>
                </a:solidFill>
                <a:latin typeface="Canva Sans Medium"/>
                <a:ea typeface="Canva Sans Medium"/>
                <a:cs typeface="Canva Sans Medium"/>
                <a:sym typeface="Canva Sans Medium"/>
              </a:rPr>
              <a:t>Kesalahan format output juga merupakan masalah umum yang dapat membingungkan pengguna. Misalnya, jika output tidak diformat dengan baik, pengguna mungkin kesulitan untuk memahami informasi yang disajikan.</a:t>
            </a:r>
          </a:p>
          <a:p>
            <a:pPr algn="ctr" marL="0" indent="0" lvl="0">
              <a:lnSpc>
                <a:spcPts val="2699"/>
              </a:lnSpc>
              <a:spcBef>
                <a:spcPct val="0"/>
              </a:spcBef>
            </a:pPr>
          </a:p>
          <a:p>
            <a:pPr algn="ctr" marL="0" indent="0" lvl="0">
              <a:lnSpc>
                <a:spcPts val="2699"/>
              </a:lnSpc>
              <a:spcBef>
                <a:spcPct val="0"/>
              </a:spcBef>
            </a:pPr>
            <a:r>
              <a:rPr lang="en-US" b="true" sz="1999" spc="119" u="none">
                <a:solidFill>
                  <a:srgbClr val="FFFFFF"/>
                </a:solidFill>
                <a:latin typeface="Canva Sans Medium"/>
                <a:ea typeface="Canva Sans Medium"/>
                <a:cs typeface="Canva Sans Medium"/>
                <a:sym typeface="Canva Sans Medium"/>
              </a:rPr>
              <a:t>Untuk mengatasi kesalahan dalam penanganan input dan format output, pengembang dapat menerapkan beberapa solusi</a:t>
            </a:r>
          </a:p>
          <a:p>
            <a:pPr algn="ctr" marL="0" indent="0" lvl="0">
              <a:lnSpc>
                <a:spcPts val="2699"/>
              </a:lnSpc>
              <a:spcBef>
                <a:spcPct val="0"/>
              </a:spcBef>
            </a:pPr>
          </a:p>
        </p:txBody>
      </p:sp>
      <p:sp>
        <p:nvSpPr>
          <p:cNvPr name="TextBox 7" id="7"/>
          <p:cNvSpPr txBox="true"/>
          <p:nvPr/>
        </p:nvSpPr>
        <p:spPr>
          <a:xfrm rot="0">
            <a:off x="3565824" y="2352673"/>
            <a:ext cx="11156351" cy="27908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KESALAHAN UMUM DALAM INPUT OUTPUT STRING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67312" y="2019894"/>
            <a:ext cx="7669569" cy="6247213"/>
          </a:xfrm>
          <a:custGeom>
            <a:avLst/>
            <a:gdLst/>
            <a:ahLst/>
            <a:cxnLst/>
            <a:rect r="r" b="b" t="t" l="l"/>
            <a:pathLst>
              <a:path h="6247213" w="7669569">
                <a:moveTo>
                  <a:pt x="0" y="0"/>
                </a:moveTo>
                <a:lnTo>
                  <a:pt x="7669569" y="0"/>
                </a:lnTo>
                <a:lnTo>
                  <a:pt x="7669569" y="6247212"/>
                </a:lnTo>
                <a:lnTo>
                  <a:pt x="0" y="6247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9144000" y="2311717"/>
            <a:ext cx="8232032"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STUDI KASUS</a:t>
            </a:r>
          </a:p>
        </p:txBody>
      </p:sp>
      <p:sp>
        <p:nvSpPr>
          <p:cNvPr name="TextBox 5" id="5"/>
          <p:cNvSpPr txBox="true"/>
          <p:nvPr/>
        </p:nvSpPr>
        <p:spPr>
          <a:xfrm rot="0">
            <a:off x="8105998" y="5083493"/>
            <a:ext cx="10182002" cy="5130165"/>
          </a:xfrm>
          <a:prstGeom prst="rect">
            <a:avLst/>
          </a:prstGeom>
        </p:spPr>
        <p:txBody>
          <a:bodyPr anchor="t" rtlCol="false" tIns="0" lIns="0" bIns="0" rIns="0">
            <a:spAutoFit/>
          </a:bodyPr>
          <a:lstStyle/>
          <a:p>
            <a:pPr algn="l">
              <a:lnSpc>
                <a:spcPts val="2295"/>
              </a:lnSpc>
            </a:pPr>
            <a:r>
              <a:rPr lang="en-US" sz="1700" spc="102" b="true">
                <a:solidFill>
                  <a:srgbClr val="0B4E7C"/>
                </a:solidFill>
                <a:latin typeface="Canva Sans Medium"/>
                <a:ea typeface="Canva Sans Medium"/>
                <a:cs typeface="Canva Sans Medium"/>
                <a:sym typeface="Canva Sans Medium"/>
              </a:rPr>
              <a:t>Aplikasi input dan output string sangat relevan dalam kehidupan sehari-hari, terutama dalam konteks teknologi informasi. Misalnya, aplikasi perbankan online memanfaatkan input string untuk mengumpulkan informasi pengguna, seperti nomor rekening dan kata sandi, serta mengeluarkan output string untuk menampilkan saldo dan riwayat transaksi. Selain itu, aplikasi pengolah kata juga menggunakan input string untuk menangkap teks yang diketik oleh pengguna dan mengeluarkan output berupa dokumen yang diformat dengan baik.</a:t>
            </a:r>
          </a:p>
          <a:p>
            <a:pPr algn="l">
              <a:lnSpc>
                <a:spcPts val="2295"/>
              </a:lnSpc>
            </a:pPr>
          </a:p>
          <a:p>
            <a:pPr algn="l">
              <a:lnSpc>
                <a:spcPts val="2295"/>
              </a:lnSpc>
            </a:pPr>
            <a:r>
              <a:rPr lang="en-US" sz="1700" spc="102" b="true">
                <a:solidFill>
                  <a:srgbClr val="0B4E7C"/>
                </a:solidFill>
                <a:latin typeface="Canva Sans Medium"/>
                <a:ea typeface="Canva Sans Medium"/>
                <a:cs typeface="Canva Sans Medium"/>
                <a:sym typeface="Canva Sans Medium"/>
              </a:rPr>
              <a:t>Dalam analisis kinerja program string, penting untuk mempertimbangkan efisiensi dalam pengelolaan input dan output. Misalnya, program yang dapat memproses input dalam jumlah besar dengan cepat dan mengeluarkan output yang terformat dengan baik akan lebih diminati oleh pengguna. Sebuah penelitian oleh ACM menunjukkan bahwa program yang dioptimalkan untuk pengelolaan string dapat meningkatkan kinerja hingga 50% dibandingkan dengan program yang tidak dioptimalkan (ACM, 2023). Oleh karena itu, pengembang harus selalu mencari cara untuk meningkatkan efisiensi dalam pengelolaan input dan output string.</a:t>
            </a:r>
          </a:p>
          <a:p>
            <a:pPr algn="l">
              <a:lnSpc>
                <a:spcPts val="2295"/>
              </a:lnSpc>
            </a:pPr>
          </a:p>
          <a:p>
            <a:pPr algn="l" marL="0" indent="0" lvl="0">
              <a:lnSpc>
                <a:spcPts val="229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DAGfXf5uX7I</dc:identifier>
  <dcterms:modified xsi:type="dcterms:W3CDTF">2011-08-01T06:04:30Z</dcterms:modified>
  <cp:revision>1</cp:revision>
  <dc:title>Non Text Magic Studio Magic Design for Presentations L&amp;P</dc:title>
</cp:coreProperties>
</file>