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3" r:id="rId5"/>
    <p:sldId id="269" r:id="rId6"/>
    <p:sldId id="262" r:id="rId7"/>
    <p:sldId id="266" r:id="rId8"/>
    <p:sldId id="270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3161645" y="-76835"/>
            <a:ext cx="5723890" cy="4895850"/>
            <a:chOff x="2211" y="1545"/>
            <a:chExt cx="9014" cy="7710"/>
          </a:xfrm>
        </p:grpSpPr>
        <p:pic>
          <p:nvPicPr>
            <p:cNvPr id="6" name="Изображение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11" y="1545"/>
              <a:ext cx="9015" cy="7710"/>
            </a:xfrm>
            <a:prstGeom prst="rect">
              <a:avLst/>
            </a:prstGeom>
          </p:spPr>
        </p:pic>
        <p:pic>
          <p:nvPicPr>
            <p:cNvPr id="4" name="Изображение 3" descr="Снимок экрана 2025-05-12 191544-no-bg-preview (carve.photos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7" y="4014"/>
              <a:ext cx="1178" cy="1386"/>
            </a:xfrm>
            <a:prstGeom prst="rect">
              <a:avLst/>
            </a:prstGeom>
          </p:spPr>
        </p:pic>
      </p:grpSp>
      <p:pic>
        <p:nvPicPr>
          <p:cNvPr id="9" name="Изображение 8" descr="qrcode-ai-5746cd04-c414-47e9-878b-01646bcdda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465" y="4237990"/>
            <a:ext cx="2620010" cy="262001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22860" y="1058545"/>
            <a:ext cx="1219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Сборник датчиков</a:t>
            </a:r>
            <a:endParaRPr lang="en-US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9055100" y="3869690"/>
            <a:ext cx="261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код на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Дата 3"/>
          <p:cNvSpPr txBox="1"/>
          <p:nvPr/>
        </p:nvSpPr>
        <p:spPr>
          <a:xfrm>
            <a:off x="22860" y="3938270"/>
            <a:ext cx="8818245" cy="13379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Geologica SemiBold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>
                <a:latin typeface="Arial" panose="020B0604020202020204" pitchFamily="34" charset="0"/>
                <a:cs typeface="Arial" panose="020B0604020202020204" pitchFamily="34" charset="0"/>
              </a:rPr>
              <a:t>Сидоркин Павел Евгеньевич, ИЭ-92</a:t>
            </a:r>
            <a:endParaRPr lang="ru-RU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Дата 3"/>
          <p:cNvSpPr txBox="1"/>
          <p:nvPr/>
        </p:nvSpPr>
        <p:spPr>
          <a:xfrm>
            <a:off x="57" y="6201976"/>
            <a:ext cx="299505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Geologica SemiBold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>
                <a:latin typeface="Arial" panose="020B0604020202020204" pitchFamily="34" charset="0"/>
                <a:cs typeface="Arial" panose="020B0604020202020204" pitchFamily="34" charset="0"/>
              </a:rPr>
              <a:t>2025 год</a:t>
            </a:r>
            <a:endParaRPr lang="ru-RU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Изображение 14"/>
          <p:cNvPicPr/>
          <p:nvPr/>
        </p:nvPicPr>
        <p:blipFill>
          <a:blip r:embed="rId4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6" name="Изображение 15"/>
          <p:cNvPicPr/>
          <p:nvPr/>
        </p:nvPicPr>
        <p:blipFill>
          <a:blip r:embed="rId5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  <p:pic>
        <p:nvPicPr>
          <p:cNvPr id="17" name="Изображение 16"/>
          <p:cNvPicPr/>
          <p:nvPr/>
        </p:nvPicPr>
        <p:blipFill>
          <a:blip r:embed="rId5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-472440" y="-850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/>
              <a:t>https://github.com/Pasharus/-Raspberry-PI/tree/main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Изображение 12"/>
          <p:cNvPicPr/>
          <p:nvPr/>
        </p:nvPicPr>
        <p:blipFill>
          <a:blip r:embed="rId1"/>
          <a:stretch>
            <a:fillRect/>
          </a:stretch>
        </p:blipFill>
        <p:spPr>
          <a:xfrm>
            <a:off x="9821545" y="2890520"/>
            <a:ext cx="2370455" cy="1718310"/>
          </a:xfrm>
          <a:prstGeom prst="rect">
            <a:avLst/>
          </a:prstGeom>
        </p:spPr>
      </p:pic>
      <p:pic>
        <p:nvPicPr>
          <p:cNvPr id="15" name="Изображение 14"/>
          <p:cNvPicPr/>
          <p:nvPr/>
        </p:nvPicPr>
        <p:blipFill>
          <a:blip r:embed="rId2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8339455" y="0"/>
            <a:ext cx="3852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Задание</a:t>
            </a:r>
            <a:endParaRPr lang="ru-RU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0" y="1470660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Разработа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совместным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Arduino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Raspberry Pi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Изображение 11"/>
          <p:cNvPicPr/>
          <p:nvPr/>
        </p:nvPicPr>
        <p:blipFill>
          <a:blip r:embed="rId5"/>
          <a:stretch>
            <a:fillRect/>
          </a:stretch>
        </p:blipFill>
        <p:spPr>
          <a:xfrm>
            <a:off x="6523355" y="2903855"/>
            <a:ext cx="2464435" cy="170497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0" y="4211955"/>
            <a:ext cx="55162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Сборник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датчиков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включающий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датчик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газа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датчик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давления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влажности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получения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этих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. Может использоваться в промышленности, сельском хозяйстве и экологическом мониторинге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Изображение 13"/>
          <p:cNvPicPr/>
          <p:nvPr/>
        </p:nvPicPr>
        <p:blipFill>
          <a:blip r:embed="rId6"/>
          <a:srcRect b="5541"/>
          <a:stretch>
            <a:fillRect/>
          </a:stretch>
        </p:blipFill>
        <p:spPr>
          <a:xfrm>
            <a:off x="6670040" y="5299075"/>
            <a:ext cx="2149475" cy="1558925"/>
          </a:xfrm>
          <a:prstGeom prst="rect">
            <a:avLst/>
          </a:prstGeom>
        </p:spPr>
      </p:pic>
      <p:pic>
        <p:nvPicPr>
          <p:cNvPr id="17" name="Изображение 16"/>
          <p:cNvPicPr/>
          <p:nvPr/>
        </p:nvPicPr>
        <p:blipFill>
          <a:blip r:embed="rId7"/>
          <a:stretch>
            <a:fillRect/>
          </a:stretch>
        </p:blipFill>
        <p:spPr>
          <a:xfrm>
            <a:off x="9811385" y="5225415"/>
            <a:ext cx="2380615" cy="1625600"/>
          </a:xfrm>
          <a:prstGeom prst="rect">
            <a:avLst/>
          </a:prstGeom>
        </p:spPr>
      </p:pic>
      <p:sp>
        <p:nvSpPr>
          <p:cNvPr id="20" name="Текстовое поле 19"/>
          <p:cNvSpPr txBox="1"/>
          <p:nvPr/>
        </p:nvSpPr>
        <p:spPr>
          <a:xfrm>
            <a:off x="0" y="3257550"/>
            <a:ext cx="3878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Идея</a:t>
            </a:r>
            <a:endParaRPr lang="ru-RU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Изображение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345" y="3754120"/>
            <a:ext cx="309245" cy="309245"/>
          </a:xfrm>
          <a:prstGeom prst="rect">
            <a:avLst/>
          </a:prstGeom>
        </p:spPr>
      </p:pic>
      <p:pic>
        <p:nvPicPr>
          <p:cNvPr id="22" name="Изображение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345" y="4989830"/>
            <a:ext cx="309245" cy="309245"/>
          </a:xfrm>
          <a:prstGeom prst="rect">
            <a:avLst/>
          </a:prstGeom>
        </p:spPr>
      </p:pic>
      <p:cxnSp>
        <p:nvCxnSpPr>
          <p:cNvPr id="24" name="Прямое соединение 23"/>
          <p:cNvCxnSpPr/>
          <p:nvPr/>
        </p:nvCxnSpPr>
        <p:spPr>
          <a:xfrm flipH="1">
            <a:off x="6312535" y="5135245"/>
            <a:ext cx="2788285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Текстовое поле 25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Прямое соединение 1"/>
          <p:cNvCxnSpPr/>
          <p:nvPr/>
        </p:nvCxnSpPr>
        <p:spPr>
          <a:xfrm flipV="1">
            <a:off x="6306820" y="3349625"/>
            <a:ext cx="0" cy="364744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Прямое соединение 4"/>
          <p:cNvCxnSpPr/>
          <p:nvPr/>
        </p:nvCxnSpPr>
        <p:spPr>
          <a:xfrm flipV="1">
            <a:off x="6303010" y="2532380"/>
            <a:ext cx="1407795" cy="81280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ое соединение 6"/>
          <p:cNvCxnSpPr/>
          <p:nvPr/>
        </p:nvCxnSpPr>
        <p:spPr>
          <a:xfrm flipH="1">
            <a:off x="7710805" y="2532380"/>
            <a:ext cx="5987415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Прямое соединение 7"/>
          <p:cNvCxnSpPr/>
          <p:nvPr/>
        </p:nvCxnSpPr>
        <p:spPr>
          <a:xfrm>
            <a:off x="-89535" y="2193925"/>
            <a:ext cx="6317615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 flipH="1" flipV="1">
            <a:off x="5347335" y="1379855"/>
            <a:ext cx="892810" cy="794385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>
            <a:off x="-1092835" y="1384300"/>
            <a:ext cx="6440170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ое соединение 15"/>
          <p:cNvCxnSpPr/>
          <p:nvPr/>
        </p:nvCxnSpPr>
        <p:spPr>
          <a:xfrm>
            <a:off x="-100965" y="5688330"/>
            <a:ext cx="6317615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Прямое соединение 24"/>
          <p:cNvCxnSpPr/>
          <p:nvPr/>
        </p:nvCxnSpPr>
        <p:spPr>
          <a:xfrm>
            <a:off x="-1092835" y="4244340"/>
            <a:ext cx="6607175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Прямое соединение 26"/>
          <p:cNvCxnSpPr/>
          <p:nvPr/>
        </p:nvCxnSpPr>
        <p:spPr>
          <a:xfrm flipH="1" flipV="1">
            <a:off x="5514340" y="4242435"/>
            <a:ext cx="699770" cy="143256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ое соединение 10"/>
          <p:cNvCxnSpPr/>
          <p:nvPr/>
        </p:nvCxnSpPr>
        <p:spPr>
          <a:xfrm flipH="1">
            <a:off x="9682480" y="5130165"/>
            <a:ext cx="273431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Изображение 14"/>
          <p:cNvPicPr/>
          <p:nvPr/>
        </p:nvPicPr>
        <p:blipFill>
          <a:blip r:embed="rId1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2025650" y="0"/>
            <a:ext cx="1016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Связь и библиотеки</a:t>
            </a:r>
            <a:endParaRPr lang="en-US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0" y="1381125"/>
            <a:ext cx="5137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b="1">
                <a:latin typeface="Arial" panose="020B0604020202020204" pitchFamily="34" charset="0"/>
                <a:cs typeface="Arial" panose="020B0604020202020204" pitchFamily="34" charset="0"/>
              </a:rPr>
              <a:t>Для связи </a:t>
            </a: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Arduino </a:t>
            </a:r>
            <a:r>
              <a:rPr lang="ru-RU" altLang="ru-RU" b="1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Raspberry Pi </a:t>
            </a:r>
            <a:r>
              <a:rPr lang="ru-RU" altLang="ru-RU" b="1">
                <a:latin typeface="Arial" panose="020B0604020202020204" pitchFamily="34" charset="0"/>
                <a:cs typeface="Arial" panose="020B0604020202020204" pitchFamily="34" charset="0"/>
              </a:rPr>
              <a:t>я выбрал библиотеку </a:t>
            </a: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lang="en-US" altLang="ru-RU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0" y="2047557"/>
            <a:ext cx="5080000" cy="92202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altLang="zh-CN" i="0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Serial порт – это интерфейс для передачи данных между компьютером и другими устройствами.</a:t>
            </a:r>
            <a:endParaRPr lang="en-US" altLang="zh-CN" i="0">
              <a:solidFill>
                <a:schemeClr val="tx1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645275" y="3959860"/>
            <a:ext cx="513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Библиотеки на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645275" y="435102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GyverBME280 bme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библиотека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метеодатчиком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BME280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интерфейсу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I2C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0" y="3959860"/>
            <a:ext cx="513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Библиотеки на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0" y="4351020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serial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- библиотека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последовательным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портом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(UART),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позволяет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обмениваться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устройствами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встроенная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библиотека для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временем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tkinter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стандартная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библиотека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создания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графических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интерфейсов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Изображение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175" y="1155065"/>
            <a:ext cx="4185285" cy="2294890"/>
          </a:xfrm>
          <a:prstGeom prst="rect">
            <a:avLst/>
          </a:prstGeom>
        </p:spPr>
      </p:pic>
      <p:sp>
        <p:nvSpPr>
          <p:cNvPr id="22" name="Текстовое поле 21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Прямое соединение 2"/>
          <p:cNvCxnSpPr/>
          <p:nvPr/>
        </p:nvCxnSpPr>
        <p:spPr>
          <a:xfrm>
            <a:off x="-89535" y="2021205"/>
            <a:ext cx="6317615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Прямое соединение 5"/>
          <p:cNvCxnSpPr/>
          <p:nvPr/>
        </p:nvCxnSpPr>
        <p:spPr>
          <a:xfrm flipH="1" flipV="1">
            <a:off x="5347335" y="1379855"/>
            <a:ext cx="872490" cy="62992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ое соединение 6"/>
          <p:cNvCxnSpPr/>
          <p:nvPr/>
        </p:nvCxnSpPr>
        <p:spPr>
          <a:xfrm>
            <a:off x="-1092835" y="1384300"/>
            <a:ext cx="6440170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ое соединение 10"/>
          <p:cNvCxnSpPr/>
          <p:nvPr/>
        </p:nvCxnSpPr>
        <p:spPr>
          <a:xfrm>
            <a:off x="-752475" y="4301490"/>
            <a:ext cx="6317615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ое соединение 11"/>
          <p:cNvCxnSpPr/>
          <p:nvPr/>
        </p:nvCxnSpPr>
        <p:spPr>
          <a:xfrm flipH="1" flipV="1">
            <a:off x="4820285" y="3957955"/>
            <a:ext cx="744855" cy="32766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Прямое соединение 12"/>
          <p:cNvCxnSpPr/>
          <p:nvPr/>
        </p:nvCxnSpPr>
        <p:spPr>
          <a:xfrm>
            <a:off x="-1628775" y="3959860"/>
            <a:ext cx="6440170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ое соединение 13"/>
          <p:cNvCxnSpPr/>
          <p:nvPr/>
        </p:nvCxnSpPr>
        <p:spPr>
          <a:xfrm>
            <a:off x="6572885" y="4316730"/>
            <a:ext cx="6317615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ое соединение 16"/>
          <p:cNvCxnSpPr/>
          <p:nvPr/>
        </p:nvCxnSpPr>
        <p:spPr>
          <a:xfrm flipH="1" flipV="1">
            <a:off x="6096000" y="3963035"/>
            <a:ext cx="476885" cy="35179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Прямое соединение 19"/>
          <p:cNvCxnSpPr/>
          <p:nvPr/>
        </p:nvCxnSpPr>
        <p:spPr>
          <a:xfrm>
            <a:off x="6096000" y="3954145"/>
            <a:ext cx="6440170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Прямое соединение 22"/>
          <p:cNvCxnSpPr/>
          <p:nvPr/>
        </p:nvCxnSpPr>
        <p:spPr>
          <a:xfrm>
            <a:off x="-170180" y="2093595"/>
            <a:ext cx="502920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Прямое соединение 23"/>
          <p:cNvCxnSpPr/>
          <p:nvPr/>
        </p:nvCxnSpPr>
        <p:spPr>
          <a:xfrm>
            <a:off x="-861695" y="2931160"/>
            <a:ext cx="502920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Прямое соединение 24"/>
          <p:cNvCxnSpPr/>
          <p:nvPr/>
        </p:nvCxnSpPr>
        <p:spPr>
          <a:xfrm flipH="1">
            <a:off x="4169410" y="2095500"/>
            <a:ext cx="689610" cy="83058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Прямое соединение 25"/>
          <p:cNvCxnSpPr/>
          <p:nvPr/>
        </p:nvCxnSpPr>
        <p:spPr>
          <a:xfrm>
            <a:off x="-60960" y="4380230"/>
            <a:ext cx="632968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Прямое соединение 26"/>
          <p:cNvCxnSpPr/>
          <p:nvPr/>
        </p:nvCxnSpPr>
        <p:spPr>
          <a:xfrm>
            <a:off x="-861695" y="6371590"/>
            <a:ext cx="620395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Прямое соединение 27"/>
          <p:cNvCxnSpPr/>
          <p:nvPr/>
        </p:nvCxnSpPr>
        <p:spPr>
          <a:xfrm flipH="1">
            <a:off x="5347335" y="4381500"/>
            <a:ext cx="927100" cy="1984375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Прямое соединение 28"/>
          <p:cNvCxnSpPr/>
          <p:nvPr/>
        </p:nvCxnSpPr>
        <p:spPr>
          <a:xfrm>
            <a:off x="6607175" y="4399280"/>
            <a:ext cx="56984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Прямое соединение 29"/>
          <p:cNvCxnSpPr/>
          <p:nvPr/>
        </p:nvCxnSpPr>
        <p:spPr>
          <a:xfrm>
            <a:off x="6880225" y="4984750"/>
            <a:ext cx="550164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Прямое соединение 30"/>
          <p:cNvCxnSpPr/>
          <p:nvPr/>
        </p:nvCxnSpPr>
        <p:spPr>
          <a:xfrm flipH="1" flipV="1">
            <a:off x="6607175" y="4400550"/>
            <a:ext cx="267970" cy="583565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Изображение 14"/>
          <p:cNvPicPr/>
          <p:nvPr/>
        </p:nvPicPr>
        <p:blipFill>
          <a:blip r:embed="rId1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6355715" y="0"/>
            <a:ext cx="5836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sz="3600" b="1">
                <a:latin typeface="Arial" panose="020B0604020202020204" pitchFamily="34" charset="0"/>
                <a:cs typeface="Arial" panose="020B0604020202020204" pitchFamily="34" charset="0"/>
              </a:rPr>
              <a:t>Подключение</a:t>
            </a:r>
            <a:endParaRPr 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726565" y="1421130"/>
            <a:ext cx="5723890" cy="4895850"/>
            <a:chOff x="2211" y="1545"/>
            <a:chExt cx="9014" cy="7710"/>
          </a:xfrm>
        </p:grpSpPr>
        <p:pic>
          <p:nvPicPr>
            <p:cNvPr id="3" name="Изображение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1" y="1545"/>
              <a:ext cx="9015" cy="7710"/>
            </a:xfrm>
            <a:prstGeom prst="rect">
              <a:avLst/>
            </a:prstGeom>
          </p:spPr>
        </p:pic>
        <p:pic>
          <p:nvPicPr>
            <p:cNvPr id="7" name="Изображение 6" descr="Снимок экрана 2025-05-12 191544-no-bg-preview (carve.photos)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7" y="4014"/>
              <a:ext cx="1178" cy="1386"/>
            </a:xfrm>
            <a:prstGeom prst="rect">
              <a:avLst/>
            </a:prstGeom>
          </p:spPr>
        </p:pic>
      </p:grpSp>
      <p:sp>
        <p:nvSpPr>
          <p:cNvPr id="10" name="Текстовое поле 9"/>
          <p:cNvSpPr txBox="1"/>
          <p:nvPr/>
        </p:nvSpPr>
        <p:spPr>
          <a:xfrm>
            <a:off x="7685405" y="1472565"/>
            <a:ext cx="3089275" cy="274955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US" altLang="zh-CN" b="1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Подключение MQ-2</a:t>
            </a:r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: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VCC - 5V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GND - GND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AOUT - A0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1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Подключение BME280</a:t>
            </a:r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: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VIN - 5V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GND - GND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SCL - A5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SDA - A4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1421130"/>
            <a:ext cx="1401445" cy="1401445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7684770" y="4659630"/>
            <a:ext cx="460184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b="1" i="0"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подключение Arduino к Raspberry Pi  </a:t>
            </a:r>
            <a:endParaRPr lang="en-US" altLang="zh-CN" b="1" i="0"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1" i="0"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с помощью USB-кабеля.</a:t>
            </a:r>
            <a:endParaRPr lang="en-US" altLang="zh-CN" b="1" i="0"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96505" y="1421130"/>
            <a:ext cx="2793365" cy="2727325"/>
          </a:xfrm>
          <a:prstGeom prst="roundRect">
            <a:avLst/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684770" y="4659630"/>
            <a:ext cx="4329430" cy="644525"/>
          </a:xfrm>
          <a:prstGeom prst="roundRect">
            <a:avLst/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Изображение 14"/>
          <p:cNvPicPr/>
          <p:nvPr/>
        </p:nvPicPr>
        <p:blipFill>
          <a:blip r:embed="rId1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8339455" y="0"/>
            <a:ext cx="3852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Код на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en-US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4"/>
          <a:srcRect t="611" b="1176"/>
          <a:stretch>
            <a:fillRect/>
          </a:stretch>
        </p:blipFill>
        <p:spPr>
          <a:xfrm>
            <a:off x="0" y="1022985"/>
            <a:ext cx="3743960" cy="5835015"/>
          </a:xfrm>
          <a:prstGeom prst="rect">
            <a:avLst/>
          </a:prstGeom>
        </p:spPr>
      </p:pic>
      <p:sp>
        <p:nvSpPr>
          <p:cNvPr id="11" name="Правая фигурная скобка 10"/>
          <p:cNvSpPr/>
          <p:nvPr/>
        </p:nvSpPr>
        <p:spPr>
          <a:xfrm>
            <a:off x="3743960" y="1022350"/>
            <a:ext cx="270510" cy="386715"/>
          </a:xfrm>
          <a:prstGeom prst="rightBrace">
            <a:avLst>
              <a:gd name="adj1" fmla="val 24259"/>
              <a:gd name="adj2" fmla="val 51480"/>
            </a:avLst>
          </a:prstGeom>
          <a:ln w="28575" cap="rnd" cmpd="sng">
            <a:solidFill>
              <a:srgbClr val="00B0F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3743960" y="1616710"/>
            <a:ext cx="270510" cy="1595120"/>
          </a:xfrm>
          <a:prstGeom prst="rightBrace">
            <a:avLst>
              <a:gd name="adj1" fmla="val 24259"/>
              <a:gd name="adj2" fmla="val 51480"/>
            </a:avLst>
          </a:prstGeom>
          <a:ln w="28575" cap="rnd" cmpd="sng">
            <a:solidFill>
              <a:srgbClr val="00B0F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авая фигурная скобка 20"/>
          <p:cNvSpPr/>
          <p:nvPr/>
        </p:nvSpPr>
        <p:spPr>
          <a:xfrm>
            <a:off x="3743960" y="3419475"/>
            <a:ext cx="270510" cy="3402965"/>
          </a:xfrm>
          <a:prstGeom prst="rightBrace">
            <a:avLst>
              <a:gd name="adj1" fmla="val 24259"/>
              <a:gd name="adj2" fmla="val 51480"/>
            </a:avLst>
          </a:prstGeom>
          <a:ln w="28575" cap="rnd" cmpd="sng">
            <a:solidFill>
              <a:srgbClr val="00B0F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4288790" y="1022350"/>
            <a:ext cx="3473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Подключение библиотек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GyverBME280 bme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4288790" y="2230120"/>
            <a:ext cx="4357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Инициализация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Включает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последовательный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порт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Пытается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инициализировать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датчик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BME280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адресу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0x76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4288790" y="4739640"/>
            <a:ext cx="3686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Измерение и вывод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Вывод значений с датчика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MQ-2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BME280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Изображение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5150" y="1022350"/>
            <a:ext cx="1536065" cy="1536065"/>
          </a:xfrm>
          <a:prstGeom prst="rect">
            <a:avLst/>
          </a:prstGeom>
        </p:spPr>
      </p:pic>
      <p:pic>
        <p:nvPicPr>
          <p:cNvPr id="26" name="Изображение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5150" y="3068955"/>
            <a:ext cx="1536700" cy="1536700"/>
          </a:xfrm>
          <a:prstGeom prst="rect">
            <a:avLst/>
          </a:prstGeom>
        </p:spPr>
      </p:pic>
      <p:pic>
        <p:nvPicPr>
          <p:cNvPr id="27" name="Изображение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3425" y="5116195"/>
            <a:ext cx="1536065" cy="1536065"/>
          </a:xfrm>
          <a:prstGeom prst="rect">
            <a:avLst/>
          </a:prstGeom>
        </p:spPr>
      </p:pic>
      <p:sp>
        <p:nvSpPr>
          <p:cNvPr id="29" name="Текстовое поле 28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Прямое соединение 1"/>
          <p:cNvCxnSpPr/>
          <p:nvPr/>
        </p:nvCxnSpPr>
        <p:spPr>
          <a:xfrm>
            <a:off x="4135120" y="1031240"/>
            <a:ext cx="3118485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Прямое соединение 29"/>
          <p:cNvCxnSpPr/>
          <p:nvPr/>
        </p:nvCxnSpPr>
        <p:spPr>
          <a:xfrm>
            <a:off x="4408170" y="1616710"/>
            <a:ext cx="310261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Прямое соединение 30"/>
          <p:cNvCxnSpPr/>
          <p:nvPr/>
        </p:nvCxnSpPr>
        <p:spPr>
          <a:xfrm flipH="1" flipV="1">
            <a:off x="4135120" y="1032510"/>
            <a:ext cx="267970" cy="583565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Прямое соединение 2"/>
          <p:cNvCxnSpPr/>
          <p:nvPr/>
        </p:nvCxnSpPr>
        <p:spPr>
          <a:xfrm flipH="1" flipV="1">
            <a:off x="7257415" y="1032510"/>
            <a:ext cx="267970" cy="583565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>
            <a:off x="4149725" y="2244090"/>
            <a:ext cx="412750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ое соединение 11"/>
          <p:cNvCxnSpPr/>
          <p:nvPr/>
        </p:nvCxnSpPr>
        <p:spPr>
          <a:xfrm>
            <a:off x="4422775" y="3415030"/>
            <a:ext cx="438785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Прямое соединение 12"/>
          <p:cNvCxnSpPr/>
          <p:nvPr/>
        </p:nvCxnSpPr>
        <p:spPr>
          <a:xfrm flipH="1" flipV="1">
            <a:off x="4149725" y="2245360"/>
            <a:ext cx="276225" cy="116205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ое соединение 13"/>
          <p:cNvCxnSpPr/>
          <p:nvPr/>
        </p:nvCxnSpPr>
        <p:spPr>
          <a:xfrm flipH="1" flipV="1">
            <a:off x="8285480" y="2245360"/>
            <a:ext cx="532765" cy="116205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ое соединение 16"/>
          <p:cNvCxnSpPr/>
          <p:nvPr/>
        </p:nvCxnSpPr>
        <p:spPr>
          <a:xfrm>
            <a:off x="4257040" y="4750435"/>
            <a:ext cx="316103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Прямое соединение 19"/>
          <p:cNvCxnSpPr/>
          <p:nvPr/>
        </p:nvCxnSpPr>
        <p:spPr>
          <a:xfrm>
            <a:off x="4487545" y="5643245"/>
            <a:ext cx="3159125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Прямое соединение 27"/>
          <p:cNvCxnSpPr/>
          <p:nvPr/>
        </p:nvCxnSpPr>
        <p:spPr>
          <a:xfrm flipH="1" flipV="1">
            <a:off x="4257040" y="4763135"/>
            <a:ext cx="230505" cy="88011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Прямое соединение 32"/>
          <p:cNvCxnSpPr/>
          <p:nvPr/>
        </p:nvCxnSpPr>
        <p:spPr>
          <a:xfrm flipH="1" flipV="1">
            <a:off x="7421245" y="4756785"/>
            <a:ext cx="230505" cy="88011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" name="Изображение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1032510"/>
            <a:ext cx="6991985" cy="5825490"/>
          </a:xfrm>
          <a:prstGeom prst="rect">
            <a:avLst/>
          </a:prstGeom>
        </p:spPr>
      </p:pic>
      <p:pic>
        <p:nvPicPr>
          <p:cNvPr id="15" name="Изображение 14"/>
          <p:cNvPicPr/>
          <p:nvPr/>
        </p:nvPicPr>
        <p:blipFill>
          <a:blip r:embed="rId2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6355715" y="0"/>
            <a:ext cx="5836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Код на </a:t>
            </a:r>
            <a:r>
              <a:rPr lang="en-US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endParaRPr lang="en-US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7048500" y="1054735"/>
            <a:ext cx="270510" cy="593725"/>
          </a:xfrm>
          <a:prstGeom prst="rightBrace">
            <a:avLst>
              <a:gd name="adj1" fmla="val 24259"/>
              <a:gd name="adj2" fmla="val 51480"/>
            </a:avLst>
          </a:prstGeom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586345" y="1172210"/>
            <a:ext cx="3473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Подключение библиотек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7048500" y="1797050"/>
            <a:ext cx="270510" cy="306705"/>
          </a:xfrm>
          <a:prstGeom prst="rightBrace">
            <a:avLst>
              <a:gd name="adj1" fmla="val 24259"/>
              <a:gd name="adj2" fmla="val 51480"/>
            </a:avLst>
          </a:prstGeom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7586345" y="1735455"/>
            <a:ext cx="296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Настройка</a:t>
            </a: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 COM-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порта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7048500" y="2278380"/>
            <a:ext cx="270510" cy="1282700"/>
          </a:xfrm>
          <a:prstGeom prst="rightBrace">
            <a:avLst>
              <a:gd name="adj1" fmla="val 24259"/>
              <a:gd name="adj2" fmla="val 51480"/>
            </a:avLst>
          </a:prstGeom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7586345" y="2735580"/>
            <a:ext cx="296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Создание окна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авая фигурная скобка 19"/>
          <p:cNvSpPr/>
          <p:nvPr/>
        </p:nvSpPr>
        <p:spPr>
          <a:xfrm>
            <a:off x="7045325" y="3846830"/>
            <a:ext cx="270510" cy="2007870"/>
          </a:xfrm>
          <a:prstGeom prst="rightBrace">
            <a:avLst>
              <a:gd name="adj1" fmla="val 24259"/>
              <a:gd name="adj2" fmla="val 51480"/>
            </a:avLst>
          </a:prstGeom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8" name="Текстовое поле 27"/>
          <p:cNvSpPr txBox="1"/>
          <p:nvPr/>
        </p:nvSpPr>
        <p:spPr>
          <a:xfrm>
            <a:off x="7579995" y="4666615"/>
            <a:ext cx="296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Подключение к ардуино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авая фигурная скобка 29"/>
          <p:cNvSpPr/>
          <p:nvPr/>
        </p:nvSpPr>
        <p:spPr>
          <a:xfrm>
            <a:off x="7048500" y="6039485"/>
            <a:ext cx="270510" cy="758825"/>
          </a:xfrm>
          <a:prstGeom prst="rightBrace">
            <a:avLst>
              <a:gd name="adj1" fmla="val 24259"/>
              <a:gd name="adj2" fmla="val 51480"/>
            </a:avLst>
          </a:prstGeom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7586345" y="6153150"/>
            <a:ext cx="303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авершение</a:t>
            </a: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Прямое соединение 1"/>
          <p:cNvCxnSpPr/>
          <p:nvPr/>
        </p:nvCxnSpPr>
        <p:spPr>
          <a:xfrm>
            <a:off x="7498715" y="1221105"/>
            <a:ext cx="29552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Прямое соединение 2"/>
          <p:cNvCxnSpPr/>
          <p:nvPr/>
        </p:nvCxnSpPr>
        <p:spPr>
          <a:xfrm>
            <a:off x="7733665" y="1510665"/>
            <a:ext cx="295656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ое соединение 6"/>
          <p:cNvCxnSpPr/>
          <p:nvPr/>
        </p:nvCxnSpPr>
        <p:spPr>
          <a:xfrm flipH="1" flipV="1">
            <a:off x="7494905" y="122364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ое соединение 10"/>
          <p:cNvCxnSpPr/>
          <p:nvPr/>
        </p:nvCxnSpPr>
        <p:spPr>
          <a:xfrm flipH="1" flipV="1">
            <a:off x="10460990" y="122237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Прямое соединение 21"/>
          <p:cNvCxnSpPr/>
          <p:nvPr/>
        </p:nvCxnSpPr>
        <p:spPr>
          <a:xfrm>
            <a:off x="7498715" y="1795145"/>
            <a:ext cx="29552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Прямое соединение 22"/>
          <p:cNvCxnSpPr/>
          <p:nvPr/>
        </p:nvCxnSpPr>
        <p:spPr>
          <a:xfrm>
            <a:off x="7733665" y="2084705"/>
            <a:ext cx="295656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Прямое соединение 23"/>
          <p:cNvCxnSpPr/>
          <p:nvPr/>
        </p:nvCxnSpPr>
        <p:spPr>
          <a:xfrm flipH="1" flipV="1">
            <a:off x="7494905" y="179768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Прямое соединение 24"/>
          <p:cNvCxnSpPr/>
          <p:nvPr/>
        </p:nvCxnSpPr>
        <p:spPr>
          <a:xfrm flipH="1" flipV="1">
            <a:off x="10460990" y="179641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Прямое соединение 25"/>
          <p:cNvCxnSpPr/>
          <p:nvPr/>
        </p:nvCxnSpPr>
        <p:spPr>
          <a:xfrm>
            <a:off x="7498715" y="2769235"/>
            <a:ext cx="29552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Прямое соединение 26"/>
          <p:cNvCxnSpPr/>
          <p:nvPr/>
        </p:nvCxnSpPr>
        <p:spPr>
          <a:xfrm>
            <a:off x="7733665" y="3058795"/>
            <a:ext cx="295656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Прямое соединение 32"/>
          <p:cNvCxnSpPr/>
          <p:nvPr/>
        </p:nvCxnSpPr>
        <p:spPr>
          <a:xfrm flipH="1" flipV="1">
            <a:off x="7494905" y="277177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Прямое соединение 33"/>
          <p:cNvCxnSpPr/>
          <p:nvPr/>
        </p:nvCxnSpPr>
        <p:spPr>
          <a:xfrm flipH="1" flipV="1">
            <a:off x="10460990" y="277050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Прямое соединение 34"/>
          <p:cNvCxnSpPr/>
          <p:nvPr/>
        </p:nvCxnSpPr>
        <p:spPr>
          <a:xfrm>
            <a:off x="7498715" y="4724400"/>
            <a:ext cx="29552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Прямое соединение 35"/>
          <p:cNvCxnSpPr/>
          <p:nvPr/>
        </p:nvCxnSpPr>
        <p:spPr>
          <a:xfrm>
            <a:off x="7733665" y="5013960"/>
            <a:ext cx="295656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Прямое соединение 36"/>
          <p:cNvCxnSpPr/>
          <p:nvPr/>
        </p:nvCxnSpPr>
        <p:spPr>
          <a:xfrm flipH="1" flipV="1">
            <a:off x="7494905" y="4726940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Прямое соединение 37"/>
          <p:cNvCxnSpPr/>
          <p:nvPr/>
        </p:nvCxnSpPr>
        <p:spPr>
          <a:xfrm flipH="1" flipV="1">
            <a:off x="10460990" y="4725670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ое соединение 11"/>
          <p:cNvCxnSpPr/>
          <p:nvPr/>
        </p:nvCxnSpPr>
        <p:spPr>
          <a:xfrm>
            <a:off x="7508240" y="6212840"/>
            <a:ext cx="29552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ое соединение 15"/>
          <p:cNvCxnSpPr/>
          <p:nvPr/>
        </p:nvCxnSpPr>
        <p:spPr>
          <a:xfrm>
            <a:off x="7743190" y="6502400"/>
            <a:ext cx="295656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ое соединение 16"/>
          <p:cNvCxnSpPr/>
          <p:nvPr/>
        </p:nvCxnSpPr>
        <p:spPr>
          <a:xfrm flipH="1" flipV="1">
            <a:off x="7504430" y="6215380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Прямое соединение 20"/>
          <p:cNvCxnSpPr/>
          <p:nvPr/>
        </p:nvCxnSpPr>
        <p:spPr>
          <a:xfrm flipH="1" flipV="1">
            <a:off x="10470515" y="6214110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Изображение 14"/>
          <p:cNvPicPr/>
          <p:nvPr/>
        </p:nvPicPr>
        <p:blipFill>
          <a:blip r:embed="rId1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6355715" y="0"/>
            <a:ext cx="5836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sz="3600" b="1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0" y="2260600"/>
            <a:ext cx="946340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sz="5200" b="1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5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1461</Words>
  <Application>WPS Presentation</Application>
  <PresentationFormat>宽屏</PresentationFormat>
  <Paragraphs>92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Geologica SemiBold</vt:lpstr>
      <vt:lpstr>Segoe Print</vt:lpstr>
      <vt:lpstr>Open Sans</vt:lpstr>
      <vt:lpstr>-apple-system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Paha Sid</cp:lastModifiedBy>
  <cp:revision>8</cp:revision>
  <dcterms:created xsi:type="dcterms:W3CDTF">2025-05-12T11:48:00Z</dcterms:created>
  <dcterms:modified xsi:type="dcterms:W3CDTF">2025-05-19T12:09:59Z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EA1860A487C64132B7936D34F5A8B56A_11</vt:lpwstr>
  </property>
</Properties>
</file>