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75" r:id="rId4"/>
    <p:sldId id="258" r:id="rId5"/>
    <p:sldId id="264" r:id="rId6"/>
    <p:sldId id="265" r:id="rId7"/>
    <p:sldId id="259" r:id="rId8"/>
    <p:sldId id="260" r:id="rId9"/>
    <p:sldId id="261" r:id="rId10"/>
    <p:sldId id="270" r:id="rId11"/>
    <p:sldId id="262" r:id="rId12"/>
    <p:sldId id="269" r:id="rId13"/>
    <p:sldId id="263" r:id="rId14"/>
    <p:sldId id="271" r:id="rId15"/>
    <p:sldId id="266" r:id="rId16"/>
    <p:sldId id="267" r:id="rId17"/>
    <p:sldId id="273" r:id="rId18"/>
    <p:sldId id="272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4690"/>
  </p:normalViewPr>
  <p:slideViewPr>
    <p:cSldViewPr snapToObjects="1">
      <p:cViewPr>
        <p:scale>
          <a:sx n="120" d="100"/>
          <a:sy n="120" d="100"/>
        </p:scale>
        <p:origin x="1164" y="-348"/>
      </p:cViewPr>
      <p:guideLst>
        <p:guide orient="horz" pos="2160"/>
        <p:guide pos="3120"/>
        <p:guide orient="horz" pos="2296"/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amplification</a:t>
            </a:r>
          </a:p>
          <a:p>
            <a:pPr lvl="1"/>
            <a:r>
              <a:rPr lang="en-US" dirty="0"/>
              <a:t>Band-by-band basis</a:t>
            </a:r>
          </a:p>
          <a:p>
            <a:r>
              <a:rPr lang="en-US" dirty="0"/>
              <a:t>Audiogram matching</a:t>
            </a:r>
          </a:p>
          <a:p>
            <a:pPr lvl="1"/>
            <a:r>
              <a:rPr lang="en-US" dirty="0"/>
              <a:t>Requires interpolation of audiogram</a:t>
            </a:r>
          </a:p>
          <a:p>
            <a:pPr lvl="1"/>
            <a:r>
              <a:rPr lang="en-US" dirty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</a:t>
            </a:r>
            <a:r>
              <a:rPr lang="en-US" baseline="0" dirty="0"/>
              <a:t> </a:t>
            </a:r>
            <a:r>
              <a:rPr lang="en-US" baseline="0" dirty="0" err="1"/>
              <a:t>omni</a:t>
            </a:r>
            <a:r>
              <a:rPr lang="en-US" baseline="0" dirty="0"/>
              <a:t> error due to </a:t>
            </a:r>
            <a:r>
              <a:rPr lang="en-US" baseline="0" dirty="0" err="1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2015457"/>
            <a:ext cx="9493569" cy="1146468"/>
          </a:xfrm>
        </p:spPr>
        <p:txBody>
          <a:bodyPr anchor="ctr"/>
          <a:lstStyle/>
          <a:p>
            <a:pPr algn="ctr"/>
            <a:r>
              <a:rPr lang="en-US" dirty="0">
                <a:latin typeface="Arial" charset="0"/>
                <a:ea typeface="MS PGothic" charset="0"/>
                <a:cs typeface="Times New Roman" charset="0"/>
              </a:rPr>
              <a:t>Toward the Design of a Low Cost, Adaptive Hearing Aid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8893" y="4077072"/>
            <a:ext cx="8764588" cy="279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/>
              <a:t>Kayla-Jade </a:t>
            </a:r>
            <a:r>
              <a:rPr lang="en-US" sz="1600" b="1" dirty="0" err="1" smtClean="0"/>
              <a:t>Butkow</a:t>
            </a:r>
            <a:r>
              <a:rPr lang="en-US" sz="1600" b="1" dirty="0" smtClean="0"/>
              <a:t>*, </a:t>
            </a:r>
            <a:r>
              <a:rPr lang="en-US" sz="1600" b="1" dirty="0"/>
              <a:t>Kelvin da </a:t>
            </a:r>
            <a:r>
              <a:rPr lang="en-US" sz="1600" b="1" dirty="0" smtClean="0"/>
              <a:t>Silva* and </a:t>
            </a:r>
            <a:r>
              <a:rPr lang="en-US" sz="1600" b="1" dirty="0"/>
              <a:t>David M. Rubin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/>
              <a:t>Biomedical Engineering Research Group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/>
              <a:t>School of Electrical and Information Engineering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/>
              <a:t>University of the Witwatersrand, Johannesburg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 err="1"/>
              <a:t>Braamfontein</a:t>
            </a:r>
            <a:r>
              <a:rPr lang="en-US" sz="1600" b="1" dirty="0"/>
              <a:t>, South </a:t>
            </a:r>
            <a:r>
              <a:rPr lang="en-US" sz="1600" b="1" dirty="0" smtClean="0"/>
              <a:t>Africa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sz="1600" b="1" dirty="0" smtClean="0"/>
              <a:t>*Joint </a:t>
            </a:r>
            <a:r>
              <a:rPr lang="en-US" sz="1600" b="1" dirty="0"/>
              <a:t>first authors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Matched to an audiogram</a:t>
            </a:r>
          </a:p>
          <a:p>
            <a:r>
              <a:rPr lang="en-ZA" kern="0" dirty="0"/>
              <a:t>Average error per frequency band:  1.41%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60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-77311" y="1748267"/>
                <a:ext cx="4094207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/>
                  <a:t>Most precise steering at 3.15 kHz</a:t>
                </a:r>
              </a:p>
              <a:p>
                <a:r>
                  <a:rPr lang="en-ZA" kern="0" dirty="0"/>
                  <a:t>Spatial aliasing </a:t>
                </a:r>
                <a:r>
                  <a:rPr lang="en-ZA" kern="0" dirty="0" smtClean="0"/>
                  <a:t>[13]</a:t>
                </a:r>
                <a:endParaRPr lang="en-ZA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/>
                  <a:t>= 5cm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/>
                  <a:t>= wavelength of maximum frequency (3.4 kHz)</a:t>
                </a:r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7311" y="1748267"/>
                <a:ext cx="4094207" cy="4673319"/>
              </a:xfrm>
              <a:prstGeom prst="rect">
                <a:avLst/>
              </a:prstGeom>
              <a:blipFill>
                <a:blip r:embed="rId4"/>
                <a:stretch>
                  <a:fillRect t="-914" r="-4018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Total cost: $100</a:t>
            </a:r>
          </a:p>
          <a:p>
            <a:r>
              <a:rPr lang="en-ZA" kern="0" dirty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/>
              <a:t>Error caused by                                                  interaction of                                                                 stop-bands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90°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60°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Most accurate at 90°</a:t>
            </a:r>
          </a:p>
          <a:p>
            <a:pPr lvl="1"/>
            <a:r>
              <a:rPr lang="en-ZA" kern="0" dirty="0"/>
              <a:t>No time delay</a:t>
            </a:r>
          </a:p>
          <a:p>
            <a:r>
              <a:rPr lang="en-ZA" kern="0" dirty="0"/>
              <a:t>Increased error in other directions</a:t>
            </a:r>
          </a:p>
          <a:p>
            <a:pPr lvl="1"/>
            <a:r>
              <a:rPr lang="en-ZA" kern="0" dirty="0"/>
              <a:t>Integer number       of sample shifts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Error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Compensatory Amplification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Applied Frequency</a:t>
                      </a:r>
                      <a:r>
                        <a:rPr lang="en-ZA" sz="1600" baseline="0" dirty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Frequency Band (kHz)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Error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Directionality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Dial Angle (°)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Average</a:t>
                      </a:r>
                      <a:r>
                        <a:rPr lang="en-ZA" sz="1600" baseline="0" dirty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90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180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Omni-directional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Higher quality </a:t>
            </a:r>
            <a:r>
              <a:rPr lang="en-ZA" dirty="0" err="1"/>
              <a:t>omni</a:t>
            </a:r>
            <a:r>
              <a:rPr lang="en-ZA" dirty="0"/>
              <a:t>-directional 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/>
              <a:t>Pre-processing of the audio signals</a:t>
            </a:r>
          </a:p>
          <a:p>
            <a:r>
              <a:rPr lang="en-ZA" dirty="0"/>
              <a:t>Embedding circuitry into headphones</a:t>
            </a:r>
          </a:p>
          <a:p>
            <a:pPr lvl="1"/>
            <a:r>
              <a:rPr lang="en-ZA" dirty="0"/>
              <a:t>Reduce the size of the device</a:t>
            </a:r>
          </a:p>
          <a:p>
            <a:pPr lvl="1"/>
            <a:r>
              <a:rPr lang="en-ZA" dirty="0"/>
              <a:t>Make the device more user 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/>
              <a:t>Objectives and specifications have been met</a:t>
            </a:r>
          </a:p>
          <a:p>
            <a:r>
              <a:rPr lang="en-ZA" dirty="0"/>
              <a:t>Low cost – $100</a:t>
            </a:r>
          </a:p>
          <a:p>
            <a:r>
              <a:rPr lang="en-ZA" dirty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directionality</a:t>
            </a:r>
          </a:p>
          <a:p>
            <a:r>
              <a:rPr lang="en-ZA" dirty="0"/>
              <a:t>Concepts proven in hardware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6" y="2209800"/>
            <a:ext cx="9649072" cy="3352800"/>
          </a:xfrm>
        </p:spPr>
        <p:txBody>
          <a:bodyPr/>
          <a:lstStyle/>
          <a:p>
            <a:pPr marL="190500" indent="0" algn="just">
              <a:buNone/>
            </a:pPr>
            <a:r>
              <a:rPr lang="en-ZA" sz="800" b="0" dirty="0" smtClean="0"/>
              <a:t>  [</a:t>
            </a:r>
            <a:r>
              <a:rPr lang="en-ZA" sz="800" b="0" dirty="0"/>
              <a:t>1] </a:t>
            </a:r>
            <a:r>
              <a:rPr lang="en-ZA" sz="800" b="0" dirty="0" smtClean="0"/>
              <a:t> D</a:t>
            </a:r>
            <a:r>
              <a:rPr lang="en-ZA" sz="800" b="0" dirty="0"/>
              <a:t>. V. Anderson, R. W. Harris, and D. M. </a:t>
            </a:r>
            <a:r>
              <a:rPr lang="en-ZA" sz="800" b="0" dirty="0" err="1"/>
              <a:t>Chabries</a:t>
            </a:r>
            <a:r>
              <a:rPr lang="en-ZA" sz="800" b="0" dirty="0"/>
              <a:t>, “Evaluation </a:t>
            </a:r>
            <a:r>
              <a:rPr lang="en-ZA" sz="800" b="0" dirty="0" smtClean="0"/>
              <a:t>of a </a:t>
            </a:r>
            <a:r>
              <a:rPr lang="en-ZA" sz="800" b="0" dirty="0"/>
              <a:t>hearing compensation algorithm,” 1995 International Conference </a:t>
            </a:r>
            <a:r>
              <a:rPr lang="en-ZA" sz="800" b="0" dirty="0" smtClean="0"/>
              <a:t>on Acoustics</a:t>
            </a:r>
            <a:r>
              <a:rPr lang="en-ZA" sz="800" b="0" dirty="0"/>
              <a:t>, Speech, and Signal Processing, vol. 5, </a:t>
            </a:r>
            <a:r>
              <a:rPr lang="en-ZA" sz="800" b="0" dirty="0" smtClean="0"/>
              <a:t>pp. 3531– 	</a:t>
            </a:r>
            <a:endParaRPr lang="en-ZA" sz="800" b="0" dirty="0"/>
          </a:p>
          <a:p>
            <a:pPr marL="190500" indent="0" algn="just">
              <a:buNone/>
            </a:pPr>
            <a:r>
              <a:rPr lang="en-ZA" sz="800" b="0" dirty="0" smtClean="0"/>
              <a:t>  [</a:t>
            </a:r>
            <a:r>
              <a:rPr lang="en-ZA" sz="800" b="0" dirty="0"/>
              <a:t>2</a:t>
            </a:r>
            <a:r>
              <a:rPr lang="en-ZA" sz="800" b="0" dirty="0" smtClean="0"/>
              <a:t>]  </a:t>
            </a:r>
            <a:r>
              <a:rPr lang="en-ZA" sz="800" b="0" dirty="0"/>
              <a:t>Y.-T. </a:t>
            </a:r>
            <a:r>
              <a:rPr lang="en-ZA" sz="800" b="0" dirty="0" err="1"/>
              <a:t>Kuo</a:t>
            </a:r>
            <a:r>
              <a:rPr lang="en-ZA" sz="800" b="0" dirty="0"/>
              <a:t> et al., “Complexity-effective auditory compensation for </a:t>
            </a:r>
            <a:r>
              <a:rPr lang="en-ZA" sz="800" b="0" dirty="0" err="1" smtClean="0"/>
              <a:t>digitalhearing</a:t>
            </a:r>
            <a:r>
              <a:rPr lang="en-ZA" sz="800" b="0" dirty="0" smtClean="0"/>
              <a:t> </a:t>
            </a:r>
            <a:r>
              <a:rPr lang="en-ZA" sz="800" b="0" dirty="0"/>
              <a:t>aids,” 2008 IEEE International Symposium on Circuits </a:t>
            </a:r>
            <a:r>
              <a:rPr lang="en-ZA" sz="800" b="0" dirty="0" smtClean="0"/>
              <a:t>and Systems</a:t>
            </a:r>
            <a:r>
              <a:rPr lang="en-ZA" sz="800" b="0" dirty="0"/>
              <a:t>, pp. 1472–1475, 2008.</a:t>
            </a:r>
          </a:p>
          <a:p>
            <a:pPr marL="190500" indent="0" algn="just">
              <a:buNone/>
            </a:pPr>
            <a:r>
              <a:rPr lang="en-ZA" sz="800" b="0" dirty="0" smtClean="0"/>
              <a:t>  [</a:t>
            </a:r>
            <a:r>
              <a:rPr lang="en-ZA" sz="800" b="0" dirty="0"/>
              <a:t>3] </a:t>
            </a:r>
            <a:r>
              <a:rPr lang="en-ZA" sz="800" b="0" dirty="0" smtClean="0"/>
              <a:t> </a:t>
            </a:r>
            <a:r>
              <a:rPr lang="en-ZA" sz="800" b="0" dirty="0" err="1" smtClean="0"/>
              <a:t>earinstitute</a:t>
            </a:r>
            <a:r>
              <a:rPr lang="en-ZA" sz="800" b="0" dirty="0"/>
              <a:t>. Range of hearing aid prices in south </a:t>
            </a:r>
            <a:r>
              <a:rPr lang="en-ZA" sz="800" b="0" dirty="0" err="1"/>
              <a:t>africa</a:t>
            </a:r>
            <a:r>
              <a:rPr lang="en-ZA" sz="800" b="0" dirty="0"/>
              <a:t>. </a:t>
            </a:r>
            <a:r>
              <a:rPr lang="en-ZA" sz="800" b="0" dirty="0" smtClean="0"/>
              <a:t>Last accessed</a:t>
            </a:r>
            <a:r>
              <a:rPr lang="en-ZA" sz="800" b="0" dirty="0"/>
              <a:t>: 31/08/2018. [Online]. Available: https://</a:t>
            </a:r>
            <a:r>
              <a:rPr lang="en-ZA" sz="800" b="0" dirty="0" smtClean="0"/>
              <a:t>www.earinstitute.co.za/range-of-hearing-aid-prices-in-south</a:t>
            </a:r>
            <a:r>
              <a:rPr lang="en-ZA" sz="800" b="0" dirty="0"/>
              <a:t>/-africa/</a:t>
            </a:r>
          </a:p>
          <a:p>
            <a:pPr marL="190500" indent="0" algn="just">
              <a:buNone/>
            </a:pPr>
            <a:r>
              <a:rPr lang="en-ZA" sz="800" b="0" dirty="0" smtClean="0"/>
              <a:t>  [</a:t>
            </a:r>
            <a:r>
              <a:rPr lang="en-ZA" sz="800" b="0" dirty="0"/>
              <a:t>4] </a:t>
            </a:r>
            <a:r>
              <a:rPr lang="en-ZA" sz="800" b="0" dirty="0" smtClean="0"/>
              <a:t> J</a:t>
            </a:r>
            <a:r>
              <a:rPr lang="en-ZA" sz="800" b="0" dirty="0"/>
              <a:t>. T. George and E. Elias, “A 16-band reconfigurable hearing </a:t>
            </a:r>
            <a:r>
              <a:rPr lang="en-ZA" sz="800" b="0" dirty="0" smtClean="0"/>
              <a:t>aid using </a:t>
            </a:r>
            <a:r>
              <a:rPr lang="en-ZA" sz="800" b="0" dirty="0"/>
              <a:t>variable bandwidth filters,” Global Journal of Researches </a:t>
            </a:r>
            <a:r>
              <a:rPr lang="en-ZA" sz="800" b="0" dirty="0" smtClean="0"/>
              <a:t>in Engineering</a:t>
            </a:r>
            <a:r>
              <a:rPr lang="en-ZA" sz="800" b="0" dirty="0"/>
              <a:t>: Electrical and Electronics Engineering, vol. 14, 2014.</a:t>
            </a:r>
          </a:p>
          <a:p>
            <a:pPr marL="190500" indent="0" algn="just">
              <a:buNone/>
            </a:pPr>
            <a:r>
              <a:rPr lang="en-ZA" sz="800" b="0" dirty="0" smtClean="0"/>
              <a:t>  [</a:t>
            </a:r>
            <a:r>
              <a:rPr lang="en-ZA" sz="800" b="0" dirty="0"/>
              <a:t>5</a:t>
            </a:r>
            <a:r>
              <a:rPr lang="en-ZA" sz="800" b="0" dirty="0" smtClean="0"/>
              <a:t>]  </a:t>
            </a:r>
            <a:r>
              <a:rPr lang="en-ZA" sz="800" b="0" dirty="0"/>
              <a:t>N. </a:t>
            </a:r>
            <a:r>
              <a:rPr lang="en-ZA" sz="800" b="0" dirty="0" err="1"/>
              <a:t>Subbulakshmi</a:t>
            </a:r>
            <a:r>
              <a:rPr lang="en-ZA" sz="800" b="0" dirty="0"/>
              <a:t> and R. </a:t>
            </a:r>
            <a:r>
              <a:rPr lang="en-ZA" sz="800" b="0" dirty="0" err="1"/>
              <a:t>Manimegalai</a:t>
            </a:r>
            <a:r>
              <a:rPr lang="en-ZA" sz="800" b="0" dirty="0"/>
              <a:t>, “A survey of filter bank </a:t>
            </a:r>
            <a:r>
              <a:rPr lang="en-ZA" sz="800" b="0" dirty="0" smtClean="0"/>
              <a:t>algorithms for </a:t>
            </a:r>
            <a:r>
              <a:rPr lang="en-ZA" sz="800" b="0" dirty="0"/>
              <a:t>biomedical applications,” 2014 International Conference </a:t>
            </a:r>
            <a:r>
              <a:rPr lang="en-ZA" sz="800" b="0" dirty="0" smtClean="0"/>
              <a:t>on Computer </a:t>
            </a:r>
            <a:r>
              <a:rPr lang="en-ZA" sz="800" b="0" dirty="0"/>
              <a:t>Communication and Informatics, 2014.</a:t>
            </a:r>
          </a:p>
          <a:p>
            <a:pPr marL="190500" indent="0" algn="just">
              <a:buNone/>
            </a:pPr>
            <a:r>
              <a:rPr lang="en-ZA" sz="800" b="0" dirty="0" smtClean="0"/>
              <a:t>  [</a:t>
            </a:r>
            <a:r>
              <a:rPr lang="en-ZA" sz="800" b="0" dirty="0"/>
              <a:t>6] </a:t>
            </a:r>
            <a:r>
              <a:rPr lang="en-ZA" sz="800" b="0" dirty="0" smtClean="0"/>
              <a:t> C</a:t>
            </a:r>
            <a:r>
              <a:rPr lang="en-ZA" sz="800" b="0" dirty="0"/>
              <a:t>. Yang, C. Liu, and S. </a:t>
            </a:r>
            <a:r>
              <a:rPr lang="en-ZA" sz="800" b="0" dirty="0" err="1"/>
              <a:t>Jou</a:t>
            </a:r>
            <a:r>
              <a:rPr lang="en-ZA" sz="800" b="0" dirty="0"/>
              <a:t>, “An efficient 18-band quasi-</a:t>
            </a:r>
            <a:r>
              <a:rPr lang="en-ZA" sz="800" b="0" dirty="0" err="1"/>
              <a:t>ansi</a:t>
            </a:r>
            <a:r>
              <a:rPr lang="en-ZA" sz="800" b="0" dirty="0"/>
              <a:t> </a:t>
            </a:r>
            <a:r>
              <a:rPr lang="en-ZA" sz="800" b="0" dirty="0" smtClean="0"/>
              <a:t>1/3-octave </a:t>
            </a:r>
            <a:r>
              <a:rPr lang="en-ZA" sz="800" b="0" dirty="0"/>
              <a:t>filter bank using re-sampling method for digital hearing aids,” </a:t>
            </a:r>
            <a:r>
              <a:rPr lang="en-ZA" sz="800" b="0" dirty="0" smtClean="0"/>
              <a:t>in 2014 </a:t>
            </a:r>
            <a:r>
              <a:rPr lang="en-ZA" sz="800" b="0" dirty="0"/>
              <a:t>IEEE International Conference on Acoustics, Speech and 	</a:t>
            </a:r>
            <a:endParaRPr lang="en-ZA" sz="800" b="0" dirty="0" smtClean="0"/>
          </a:p>
          <a:p>
            <a:pPr marL="190500" indent="0" algn="just">
              <a:buNone/>
            </a:pPr>
            <a:r>
              <a:rPr lang="en-ZA" sz="800" b="0" dirty="0" smtClean="0"/>
              <a:t>  [7]  A. Sebastian and T. G. James, “Digital filter bank for hearing aid application using </a:t>
            </a:r>
            <a:r>
              <a:rPr lang="en-ZA" sz="800" b="0" dirty="0" err="1" smtClean="0"/>
              <a:t>frm</a:t>
            </a:r>
            <a:r>
              <a:rPr lang="en-ZA" sz="800" b="0" dirty="0" smtClean="0"/>
              <a:t> technique,” 2015 IEEE International Conference on Signal Processing, Informatics, Communication and Energy 	</a:t>
            </a:r>
          </a:p>
          <a:p>
            <a:pPr marL="190500" indent="0" algn="just">
              <a:buNone/>
            </a:pPr>
            <a:r>
              <a:rPr lang="en-ZA" sz="800" b="0" dirty="0" smtClean="0"/>
              <a:t>  [</a:t>
            </a:r>
            <a:r>
              <a:rPr lang="en-ZA" sz="800" b="0" dirty="0"/>
              <a:t>8] </a:t>
            </a:r>
            <a:r>
              <a:rPr lang="en-ZA" sz="800" b="0" dirty="0" smtClean="0"/>
              <a:t> Y</a:t>
            </a:r>
            <a:r>
              <a:rPr lang="en-ZA" sz="800" b="0" dirty="0"/>
              <a:t>.-T. Chang et al., “Complexity-effective auditory compensation with </a:t>
            </a:r>
            <a:r>
              <a:rPr lang="en-ZA" sz="800" b="0" dirty="0" smtClean="0"/>
              <a:t>a controllable </a:t>
            </a:r>
            <a:r>
              <a:rPr lang="en-ZA" sz="800" b="0" dirty="0"/>
              <a:t>filter for digital hearing aids,” 17th Asia and South </a:t>
            </a:r>
            <a:r>
              <a:rPr lang="en-ZA" sz="800" b="0" dirty="0" smtClean="0"/>
              <a:t>Pacific Design </a:t>
            </a:r>
            <a:r>
              <a:rPr lang="en-ZA" sz="800" b="0" dirty="0"/>
              <a:t>Automation Conference, pp. 557–558, 2012.</a:t>
            </a:r>
          </a:p>
          <a:p>
            <a:pPr marL="190500" indent="0" algn="just">
              <a:buNone/>
            </a:pPr>
            <a:r>
              <a:rPr lang="en-ZA" sz="800" b="0" dirty="0" smtClean="0"/>
              <a:t>  [</a:t>
            </a:r>
            <a:r>
              <a:rPr lang="en-ZA" sz="800" b="0" dirty="0"/>
              <a:t>9] </a:t>
            </a:r>
            <a:r>
              <a:rPr lang="en-ZA" sz="800" b="0" dirty="0" smtClean="0"/>
              <a:t> T</a:t>
            </a:r>
            <a:r>
              <a:rPr lang="en-ZA" sz="800" b="0" dirty="0"/>
              <a:t>. Ricketts, “Directional hearing aids,” Trends in Amplification, vol. </a:t>
            </a:r>
            <a:r>
              <a:rPr lang="en-ZA" sz="800" b="0" dirty="0" smtClean="0"/>
              <a:t>5, no</a:t>
            </a:r>
            <a:r>
              <a:rPr lang="en-ZA" sz="800" b="0" dirty="0"/>
              <a:t>. 4, pp. 139–176, 2001.</a:t>
            </a:r>
          </a:p>
          <a:p>
            <a:pPr marL="190500" indent="0" algn="just">
              <a:buNone/>
            </a:pPr>
            <a:r>
              <a:rPr lang="en-ZA" sz="800" b="0" dirty="0"/>
              <a:t>[10</a:t>
            </a:r>
            <a:r>
              <a:rPr lang="en-ZA" sz="800" b="0" dirty="0" smtClean="0"/>
              <a:t>]  </a:t>
            </a:r>
            <a:r>
              <a:rPr lang="en-ZA" sz="800" b="0" dirty="0"/>
              <a:t>P. </a:t>
            </a:r>
            <a:r>
              <a:rPr lang="en-ZA" sz="800" b="0" dirty="0" err="1"/>
              <a:t>Corbishley</a:t>
            </a:r>
            <a:r>
              <a:rPr lang="en-ZA" sz="800" b="0" dirty="0"/>
              <a:t> et al., “An ultra-low power analogue directionality </a:t>
            </a:r>
            <a:r>
              <a:rPr lang="en-ZA" sz="800" b="0" dirty="0" smtClean="0"/>
              <a:t>system for </a:t>
            </a:r>
            <a:r>
              <a:rPr lang="en-ZA" sz="800" b="0" dirty="0"/>
              <a:t>digital hearing aids,” 2004 IEEE International Symposium </a:t>
            </a:r>
            <a:r>
              <a:rPr lang="en-ZA" sz="800" b="0" dirty="0" smtClean="0"/>
              <a:t>on Circuits </a:t>
            </a:r>
            <a:r>
              <a:rPr lang="en-ZA" sz="800" b="0" dirty="0"/>
              <a:t>and Systems, pp. 233–236, 2004.</a:t>
            </a:r>
          </a:p>
          <a:p>
            <a:pPr marL="190500" indent="0" algn="just">
              <a:buNone/>
            </a:pPr>
            <a:r>
              <a:rPr lang="en-ZA" sz="800" b="0" dirty="0"/>
              <a:t>[11] </a:t>
            </a:r>
            <a:r>
              <a:rPr lang="en-ZA" sz="800" b="0" dirty="0" smtClean="0"/>
              <a:t> J</a:t>
            </a:r>
            <a:r>
              <a:rPr lang="en-ZA" sz="800" b="0" dirty="0"/>
              <a:t>. Tiete et al., “</a:t>
            </a:r>
            <a:r>
              <a:rPr lang="en-ZA" sz="800" b="0" dirty="0" err="1"/>
              <a:t>Soundcompass</a:t>
            </a:r>
            <a:r>
              <a:rPr lang="en-ZA" sz="800" b="0" dirty="0"/>
              <a:t>: A distributed mems microphone </a:t>
            </a:r>
            <a:r>
              <a:rPr lang="en-ZA" sz="800" b="0" dirty="0" err="1" smtClean="0"/>
              <a:t>arraybased</a:t>
            </a:r>
            <a:r>
              <a:rPr lang="en-ZA" sz="800" b="0" dirty="0" smtClean="0"/>
              <a:t> sensor </a:t>
            </a:r>
            <a:r>
              <a:rPr lang="en-ZA" sz="800" b="0" dirty="0"/>
              <a:t>for sound source localization,” </a:t>
            </a:r>
            <a:r>
              <a:rPr lang="en-ZA" sz="800" b="0" dirty="0" smtClean="0"/>
              <a:t>Sensors (Basel</a:t>
            </a:r>
            <a:r>
              <a:rPr lang="en-ZA" sz="800" b="0" dirty="0"/>
              <a:t>, Switzerland</a:t>
            </a:r>
            <a:r>
              <a:rPr lang="en-ZA" sz="800" b="0" dirty="0" smtClean="0"/>
              <a:t>), vol</a:t>
            </a:r>
            <a:r>
              <a:rPr lang="en-ZA" sz="800" b="0" dirty="0"/>
              <a:t>. 14, pp. 1918–49, 02 2014.</a:t>
            </a:r>
          </a:p>
          <a:p>
            <a:pPr marL="190500" indent="0" algn="just">
              <a:buNone/>
            </a:pPr>
            <a:r>
              <a:rPr lang="en-ZA" sz="800" b="0" dirty="0"/>
              <a:t>[12</a:t>
            </a:r>
            <a:r>
              <a:rPr lang="en-ZA" sz="800" b="0" dirty="0" smtClean="0"/>
              <a:t>]  </a:t>
            </a:r>
            <a:r>
              <a:rPr lang="en-ZA" sz="800" b="0" dirty="0"/>
              <a:t>S. L. Bell, “Filtering to match hearing aid insertion gain to individual </a:t>
            </a:r>
            <a:r>
              <a:rPr lang="en-ZA" sz="800" b="0" dirty="0" smtClean="0"/>
              <a:t>ear acoustics</a:t>
            </a:r>
            <a:r>
              <a:rPr lang="en-ZA" sz="800" b="0" dirty="0"/>
              <a:t>.” Trends in amplification, vol. 13, no. 3, </a:t>
            </a:r>
            <a:r>
              <a:rPr lang="en-ZA" sz="800" b="0" dirty="0" smtClean="0"/>
              <a:t>pp. 181–189</a:t>
            </a:r>
            <a:r>
              <a:rPr lang="en-ZA" sz="800" b="0" dirty="0"/>
              <a:t>, 2009.</a:t>
            </a:r>
          </a:p>
          <a:p>
            <a:pPr marL="190500" indent="0" algn="just">
              <a:buNone/>
            </a:pPr>
            <a:r>
              <a:rPr lang="en-ZA" sz="800" b="0" dirty="0"/>
              <a:t>[13] </a:t>
            </a:r>
            <a:r>
              <a:rPr lang="en-ZA" sz="800" b="0" dirty="0" smtClean="0"/>
              <a:t> J</a:t>
            </a:r>
            <a:r>
              <a:rPr lang="en-ZA" sz="800" b="0" dirty="0"/>
              <a:t>. Carroll et al., “Fundamental frequency is critical to speech </a:t>
            </a:r>
            <a:r>
              <a:rPr lang="en-ZA" sz="800" b="0" dirty="0" smtClean="0"/>
              <a:t>perception in </a:t>
            </a:r>
            <a:r>
              <a:rPr lang="en-ZA" sz="800" b="0" dirty="0"/>
              <a:t>noise in combined acoustic and electric hearing</a:t>
            </a:r>
            <a:r>
              <a:rPr lang="en-ZA" sz="800" b="0" dirty="0" smtClean="0"/>
              <a:t>,” The </a:t>
            </a:r>
            <a:r>
              <a:rPr lang="en-ZA" sz="800" b="0" dirty="0"/>
              <a:t>Journal of </a:t>
            </a:r>
            <a:r>
              <a:rPr lang="en-ZA" sz="800" b="0" dirty="0" smtClean="0"/>
              <a:t>the Acoustical </a:t>
            </a:r>
            <a:r>
              <a:rPr lang="en-ZA" sz="800" b="0" dirty="0"/>
              <a:t>of America, 2011.</a:t>
            </a:r>
          </a:p>
          <a:p>
            <a:pPr marL="190500" indent="0" algn="just">
              <a:buNone/>
            </a:pPr>
            <a:r>
              <a:rPr lang="en-ZA" sz="800" b="0" dirty="0"/>
              <a:t>[14] </a:t>
            </a:r>
            <a:r>
              <a:rPr lang="en-ZA" sz="800" b="0" dirty="0" smtClean="0"/>
              <a:t> V</a:t>
            </a:r>
            <a:r>
              <a:rPr lang="en-ZA" sz="800" b="0" dirty="0"/>
              <a:t>. </a:t>
            </a:r>
            <a:r>
              <a:rPr lang="en-ZA" sz="800" b="0" dirty="0" err="1"/>
              <a:t>Berisha</a:t>
            </a:r>
            <a:r>
              <a:rPr lang="en-ZA" sz="800" b="0" dirty="0"/>
              <a:t> et al., Bandwidth Extension of Speech Using </a:t>
            </a:r>
            <a:r>
              <a:rPr lang="en-ZA" sz="800" b="0" dirty="0" smtClean="0"/>
              <a:t>Perceptual Criteria</a:t>
            </a:r>
            <a:r>
              <a:rPr lang="en-ZA" sz="800" b="0" dirty="0"/>
              <a:t>. Morgan &amp; Claypool Publishers, 2013.</a:t>
            </a:r>
          </a:p>
          <a:p>
            <a:pPr marL="190500" indent="0" algn="just">
              <a:buNone/>
            </a:pPr>
            <a:r>
              <a:rPr lang="en-ZA" sz="800" b="0" dirty="0"/>
              <a:t>[15] </a:t>
            </a:r>
            <a:r>
              <a:rPr lang="en-ZA" sz="800" b="0" dirty="0" smtClean="0"/>
              <a:t> J</a:t>
            </a:r>
            <a:r>
              <a:rPr lang="en-ZA" sz="800" b="0" dirty="0"/>
              <a:t>. D. Kraus, Electromagnetics, 3rd ed. McGraw-Hill Book </a:t>
            </a:r>
            <a:r>
              <a:rPr lang="en-ZA" sz="800" b="0" dirty="0" smtClean="0"/>
              <a:t>Company, 1985</a:t>
            </a:r>
            <a:r>
              <a:rPr lang="en-ZA" sz="800" b="0" dirty="0"/>
              <a:t>.</a:t>
            </a:r>
            <a:endParaRPr lang="en-ZA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496" y="2360737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" dirty="0" smtClean="0"/>
              <a:t>   3533</a:t>
            </a:r>
            <a:r>
              <a:rPr lang="en-ZA" sz="800" dirty="0"/>
              <a:t>, </a:t>
            </a:r>
            <a:r>
              <a:rPr lang="en-ZA" sz="800" dirty="0" smtClean="0"/>
              <a:t>1995.</a:t>
            </a:r>
            <a:endParaRPr lang="en-ZA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235268" y="3501008"/>
            <a:ext cx="2802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0500" indent="0" algn="just">
              <a:buNone/>
            </a:pPr>
            <a:r>
              <a:rPr lang="en-ZA" sz="800" dirty="0" smtClean="0"/>
              <a:t>  Signal </a:t>
            </a:r>
            <a:r>
              <a:rPr lang="en-ZA" sz="800" dirty="0"/>
              <a:t>Processing (ICASSP), 2014, pp. 2639–2643.</a:t>
            </a:r>
            <a:endParaRPr lang="en-ZA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63078" y="3844456"/>
            <a:ext cx="1521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0500" algn="just"/>
            <a:r>
              <a:rPr lang="en-ZA" sz="800" dirty="0" smtClean="0"/>
              <a:t> Systems</a:t>
            </a:r>
            <a:r>
              <a:rPr lang="en-ZA" sz="800" dirty="0"/>
              <a:t>, pp. 1–5, </a:t>
            </a:r>
            <a:r>
              <a:rPr lang="en-ZA" sz="800" dirty="0" smtClean="0"/>
              <a:t>2015.</a:t>
            </a:r>
            <a:endParaRPr lang="en-ZA" sz="800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7B5B-5DBC-3544-8BA0-DF69AE5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Hearing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F195-7D60-6642-9F39-C34D95FA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8714556" cy="3352800"/>
          </a:xfrm>
        </p:spPr>
        <p:txBody>
          <a:bodyPr/>
          <a:lstStyle/>
          <a:p>
            <a:r>
              <a:rPr lang="en-US" dirty="0"/>
              <a:t>Affects 5% of the global </a:t>
            </a:r>
            <a:r>
              <a:rPr lang="en-US" dirty="0" smtClean="0"/>
              <a:t>population [1, 2]</a:t>
            </a:r>
            <a:endParaRPr lang="en-US" dirty="0"/>
          </a:p>
          <a:p>
            <a:r>
              <a:rPr lang="en-US" dirty="0" smtClean="0"/>
              <a:t>Causes [1, 2]</a:t>
            </a:r>
            <a:endParaRPr lang="en-US" dirty="0"/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Disease</a:t>
            </a:r>
          </a:p>
          <a:p>
            <a:pPr lvl="1"/>
            <a:r>
              <a:rPr lang="en-US" dirty="0"/>
              <a:t>Trauma</a:t>
            </a:r>
          </a:p>
          <a:p>
            <a:r>
              <a:rPr lang="en-US" dirty="0"/>
              <a:t>Decreased quality of </a:t>
            </a:r>
            <a:r>
              <a:rPr lang="en-US" dirty="0" smtClean="0"/>
              <a:t>life [2]</a:t>
            </a:r>
            <a:endParaRPr lang="en-US" dirty="0"/>
          </a:p>
          <a:p>
            <a:pPr lvl="1"/>
            <a:r>
              <a:rPr lang="en-US" dirty="0"/>
              <a:t>Social isolation</a:t>
            </a:r>
          </a:p>
          <a:p>
            <a:pPr lvl="1"/>
            <a:r>
              <a:rPr lang="en-US" dirty="0"/>
              <a:t>Stigmatization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A50-254C-554A-9D74-4FF616571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5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390D-3E60-5D45-B455-0B21082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– Hearing 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D5A7-4C62-B247-B68A-BE1543C5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9067800" cy="3899766"/>
          </a:xfrm>
        </p:spPr>
        <p:txBody>
          <a:bodyPr/>
          <a:lstStyle/>
          <a:p>
            <a:r>
              <a:rPr lang="en-US" dirty="0"/>
              <a:t>Compensatory amplification </a:t>
            </a:r>
            <a:r>
              <a:rPr lang="en-US" dirty="0" smtClean="0"/>
              <a:t>[4 - 6]</a:t>
            </a:r>
            <a:endParaRPr lang="en-US" dirty="0"/>
          </a:p>
          <a:p>
            <a:pPr lvl="1"/>
            <a:r>
              <a:rPr lang="en-US" dirty="0"/>
              <a:t>To correct an individual’s hearing deficits</a:t>
            </a:r>
          </a:p>
          <a:p>
            <a:pPr lvl="1"/>
            <a:r>
              <a:rPr lang="en-ZA" dirty="0"/>
              <a:t>Amplifying specific frequency bands according to a person’s audiogram</a:t>
            </a:r>
            <a:endParaRPr lang="en-US" dirty="0"/>
          </a:p>
          <a:p>
            <a:r>
              <a:rPr lang="en-US" dirty="0" smtClean="0"/>
              <a:t>Directionality [9 - 11]</a:t>
            </a:r>
            <a:endParaRPr lang="en-US" dirty="0"/>
          </a:p>
          <a:p>
            <a:pPr lvl="1"/>
            <a:r>
              <a:rPr lang="en-US" dirty="0"/>
              <a:t>Amplifying sounds in particular directions – currently direction of highest SNR</a:t>
            </a:r>
          </a:p>
          <a:p>
            <a:pPr lvl="1"/>
            <a:r>
              <a:rPr lang="en-US" dirty="0"/>
              <a:t>Attenuating sounds in other directions</a:t>
            </a:r>
          </a:p>
          <a:p>
            <a:r>
              <a:rPr lang="en-US" dirty="0"/>
              <a:t>Cost of commercial hearing aid ~2000</a:t>
            </a:r>
            <a:r>
              <a:rPr lang="en-US" dirty="0" smtClean="0"/>
              <a:t>$ [3]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1C04-E6D9-884C-93F8-64DABD716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AA175-2473-7641-9E36-0AA49C0F6B1E}"/>
              </a:ext>
            </a:extLst>
          </p:cNvPr>
          <p:cNvSpPr txBox="1"/>
          <p:nvPr/>
        </p:nvSpPr>
        <p:spPr>
          <a:xfrm>
            <a:off x="2447778" y="271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/>
              <a:t>Development of a low cost hearing aid</a:t>
            </a:r>
          </a:p>
          <a:p>
            <a:r>
              <a:rPr lang="en-ZA" dirty="0"/>
              <a:t>Functionality: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Directionality - user tuneable (novelty)</a:t>
            </a:r>
          </a:p>
          <a:p>
            <a:r>
              <a:rPr lang="en-ZA" dirty="0"/>
              <a:t>Done in the form of:</a:t>
            </a:r>
          </a:p>
          <a:p>
            <a:pPr lvl="1"/>
            <a:r>
              <a:rPr lang="en-ZA" dirty="0"/>
              <a:t> Software simulation</a:t>
            </a:r>
          </a:p>
          <a:p>
            <a:pPr lvl="1"/>
            <a:r>
              <a:rPr lang="en-ZA" dirty="0"/>
              <a:t> Hardware proof of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Block Diagram</a:t>
            </a:r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Simulated vs Hardware Hearing Aid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</a:t>
                      </a:r>
                      <a:r>
                        <a:rPr lang="en-ZA" b="1" baseline="0" dirty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Device</a:t>
                      </a:r>
                      <a:r>
                        <a:rPr lang="en-ZA" b="1" baseline="0" dirty="0"/>
                        <a:t> </a:t>
                      </a:r>
                      <a:r>
                        <a:rPr lang="en-ZA" b="1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0.25</a:t>
                      </a:r>
                      <a:r>
                        <a:rPr lang="mr-IN" baseline="0" dirty="0">
                          <a:latin typeface="+mn-lt"/>
                        </a:rPr>
                        <a:t>–</a:t>
                      </a:r>
                      <a:r>
                        <a:rPr lang="en-US" baseline="0" dirty="0">
                          <a:latin typeface="+mn-lt"/>
                        </a:rPr>
                        <a:t>8 kHz</a:t>
                      </a:r>
                      <a:endParaRPr lang="mr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2.8-3.5 kHz and 5.6-7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Types</a:t>
                      </a:r>
                      <a:r>
                        <a:rPr lang="en-ZA" b="1" baseline="0" dirty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Butterworth bandpass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16 per 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steerable 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19 (10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5 (0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/>
                        <a:t>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Real time data</a:t>
                      </a:r>
                      <a:r>
                        <a:rPr lang="en-ZA" b="1" baseline="0" dirty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Compensatory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/>
              <a:t>Audiogram matching: requires amplification of individual frequency </a:t>
            </a:r>
            <a:r>
              <a:rPr lang="en-US" dirty="0" smtClean="0"/>
              <a:t>bands [12]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Directionality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/>
              <a:t>Amplification in a user specified direction</a:t>
            </a:r>
          </a:p>
          <a:p>
            <a:r>
              <a:rPr lang="en-ZA" dirty="0"/>
              <a:t>Delay-and-sum </a:t>
            </a:r>
            <a:r>
              <a:rPr lang="en-ZA" dirty="0" smtClean="0"/>
              <a:t>beamforming [13 - 15]</a:t>
            </a:r>
            <a:endParaRPr lang="en-ZA" dirty="0"/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cs typeface="Times New Roman" panose="02020603050405020304" pitchFamily="18" charset="0"/>
              </a:rPr>
              <a:t>Compensatory gain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1045</TotalTime>
  <Words>622</Words>
  <Application>Microsoft Office PowerPoint</Application>
  <PresentationFormat>A4 Paper (210x297 mm)</PresentationFormat>
  <Paragraphs>187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MS PGothic</vt:lpstr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Toward the Design of a Low Cost, Adaptive Hearing Aid</vt:lpstr>
      <vt:lpstr>Hearing Loss</vt:lpstr>
      <vt:lpstr>The Solution – Hearing Aid</vt:lpstr>
      <vt:lpstr>Objectives</vt:lpstr>
      <vt:lpstr>System Block Diagram</vt:lpstr>
      <vt:lpstr>Simulated vs Hardware Hearing Aid</vt:lpstr>
      <vt:lpstr>Compensatory Amplification</vt:lpstr>
      <vt:lpstr>Directionality</vt:lpstr>
      <vt:lpstr>Testing</vt:lpstr>
      <vt:lpstr>Simulation Results: Amplification</vt:lpstr>
      <vt:lpstr>Simulation Results: Directionality</vt:lpstr>
      <vt:lpstr>Hardware Results: Amplification</vt:lpstr>
      <vt:lpstr>Hardware Results: Directionality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Kelvin da Silva</cp:lastModifiedBy>
  <cp:revision>214</cp:revision>
  <dcterms:created xsi:type="dcterms:W3CDTF">2018-09-04T08:14:39Z</dcterms:created>
  <dcterms:modified xsi:type="dcterms:W3CDTF">2019-09-18T09:19:47Z</dcterms:modified>
</cp:coreProperties>
</file>