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4690"/>
  </p:normalViewPr>
  <p:slideViewPr>
    <p:cSldViewPr snapToObjects="1">
      <p:cViewPr varScale="1">
        <p:scale>
          <a:sx n="91" d="100"/>
          <a:sy n="91" d="100"/>
        </p:scale>
        <p:origin x="1576" y="184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077072"/>
            <a:ext cx="8764588" cy="279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Kayla-Jade </a:t>
            </a:r>
            <a:r>
              <a:rPr lang="en-US" sz="1600" b="1" dirty="0" err="1"/>
              <a:t>Butkow</a:t>
            </a:r>
            <a:r>
              <a:rPr lang="en-US" sz="1600" b="1" dirty="0"/>
              <a:t>*, Kelvin da Silva* and David M. Rubin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Biomedical Engineering Research Group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School of Electrical and Information Engineering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University of the Witwatersrand, Johannesburg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 err="1"/>
              <a:t>Braamfontein</a:t>
            </a:r>
            <a:r>
              <a:rPr lang="en-US" sz="1600" b="1" dirty="0"/>
              <a:t>, South Africa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*Joint first authors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-77311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[13]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7311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18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6" y="2209800"/>
            <a:ext cx="9649072" cy="3352800"/>
          </a:xfrm>
        </p:spPr>
        <p:txBody>
          <a:bodyPr/>
          <a:lstStyle/>
          <a:p>
            <a:pPr marL="190500" indent="0" algn="just">
              <a:buNone/>
            </a:pPr>
            <a:r>
              <a:rPr lang="en-ZA" sz="800" b="0" dirty="0"/>
              <a:t>  [1]  D. V. Anderson, R. W. Harris, and D. M. </a:t>
            </a:r>
            <a:r>
              <a:rPr lang="en-ZA" sz="800" b="0" dirty="0" err="1"/>
              <a:t>Chabries</a:t>
            </a:r>
            <a:r>
              <a:rPr lang="en-ZA" sz="800" b="0" dirty="0"/>
              <a:t>, “Evaluation of a hearing compensation algorithm,” 1995 International Conference on Acoustics, Speech, and Signal Processing, vol. 5, pp. 3531– 	</a:t>
            </a:r>
          </a:p>
          <a:p>
            <a:pPr marL="190500" indent="0" algn="just">
              <a:buNone/>
            </a:pPr>
            <a:r>
              <a:rPr lang="en-ZA" sz="800" b="0" dirty="0"/>
              <a:t>  [2]  Y.-T. </a:t>
            </a:r>
            <a:r>
              <a:rPr lang="en-ZA" sz="800" b="0" dirty="0" err="1"/>
              <a:t>Kuo</a:t>
            </a:r>
            <a:r>
              <a:rPr lang="en-ZA" sz="800" b="0" dirty="0"/>
              <a:t> et al., “Complexity-effective auditory compensation for digital hearing aids,” 2008 IEEE International Symposium on Circuits and Systems, pp. 1472–1475, 2008.</a:t>
            </a:r>
          </a:p>
          <a:p>
            <a:pPr marL="190500" indent="0" algn="just">
              <a:buNone/>
            </a:pPr>
            <a:r>
              <a:rPr lang="en-ZA" sz="800" b="0" dirty="0"/>
              <a:t>  [3]  </a:t>
            </a:r>
            <a:r>
              <a:rPr lang="en-ZA" sz="800" b="0" dirty="0" err="1"/>
              <a:t>earinstitute</a:t>
            </a:r>
            <a:r>
              <a:rPr lang="en-ZA" sz="800" b="0" dirty="0"/>
              <a:t>. Range of hearing aid prices in South Africa. Last accessed: 31/08/2018. [Online]. Available: https://</a:t>
            </a:r>
            <a:r>
              <a:rPr lang="en-ZA" sz="800" b="0" dirty="0" err="1"/>
              <a:t>www.earinstitute.co.za</a:t>
            </a:r>
            <a:r>
              <a:rPr lang="en-ZA" sz="800" b="0" dirty="0"/>
              <a:t>/range-of-hearing-aid-prices-in-south/-</a:t>
            </a:r>
            <a:r>
              <a:rPr lang="en-ZA" sz="800" b="0" dirty="0" err="1"/>
              <a:t>africa</a:t>
            </a:r>
            <a:r>
              <a:rPr lang="en-ZA" sz="800" b="0" dirty="0"/>
              <a:t>/</a:t>
            </a:r>
          </a:p>
          <a:p>
            <a:pPr marL="190500" indent="0" algn="just">
              <a:buNone/>
            </a:pPr>
            <a:r>
              <a:rPr lang="en-ZA" sz="800" b="0" dirty="0"/>
              <a:t>  [4]  J. T. George and E. Elias, “A 16-band reconfigurable hearing aid using variable bandwidth filters,” Global Journal of Researches in Engineering: Electrical and Electronics Engineering, vol. 14, 2014.</a:t>
            </a:r>
          </a:p>
          <a:p>
            <a:pPr marL="190500" indent="0" algn="just">
              <a:buNone/>
            </a:pPr>
            <a:r>
              <a:rPr lang="en-ZA" sz="800" b="0" dirty="0"/>
              <a:t>  [5]  N. </a:t>
            </a:r>
            <a:r>
              <a:rPr lang="en-ZA" sz="800" b="0" dirty="0" err="1"/>
              <a:t>Subbulakshmi</a:t>
            </a:r>
            <a:r>
              <a:rPr lang="en-ZA" sz="800" b="0" dirty="0"/>
              <a:t> and R. </a:t>
            </a:r>
            <a:r>
              <a:rPr lang="en-ZA" sz="800" b="0" dirty="0" err="1"/>
              <a:t>Manimegalai</a:t>
            </a:r>
            <a:r>
              <a:rPr lang="en-ZA" sz="800" b="0" dirty="0"/>
              <a:t>, “A survey of filter bank algorithms for biomedical applications,” 2014 International Conference on Computer Communication and Informatics, 2014.</a:t>
            </a:r>
          </a:p>
          <a:p>
            <a:pPr marL="190500" indent="0" algn="just">
              <a:buNone/>
            </a:pPr>
            <a:r>
              <a:rPr lang="en-ZA" sz="800" b="0" dirty="0"/>
              <a:t>  [6]  C. Yang, C. Liu, and S. </a:t>
            </a:r>
            <a:r>
              <a:rPr lang="en-ZA" sz="800" b="0" dirty="0" err="1"/>
              <a:t>Jou</a:t>
            </a:r>
            <a:r>
              <a:rPr lang="en-ZA" sz="800" b="0" dirty="0"/>
              <a:t>, “An efficient 18-band quasi-</a:t>
            </a:r>
            <a:r>
              <a:rPr lang="en-ZA" sz="800" b="0" dirty="0" err="1"/>
              <a:t>ansi</a:t>
            </a:r>
            <a:r>
              <a:rPr lang="en-ZA" sz="800" b="0" dirty="0"/>
              <a:t> 1/3-octave filter bank using re-sampling method for digital hearing aids,” in 2014 IEEE International Conference on Acoustics, Speech and 	</a:t>
            </a:r>
          </a:p>
          <a:p>
            <a:pPr marL="190500" indent="0" algn="just">
              <a:buNone/>
            </a:pPr>
            <a:r>
              <a:rPr lang="en-ZA" sz="800" b="0" dirty="0"/>
              <a:t>  [7]  A. Sebastian and T. G. James, “Digital filter bank for hearing aid application using FRM technique,” 2015 IEEE International Conference on Signal Processing, Informatics, Communication and Energy 	</a:t>
            </a:r>
          </a:p>
          <a:p>
            <a:pPr marL="190500" indent="0" algn="just">
              <a:buNone/>
            </a:pPr>
            <a:r>
              <a:rPr lang="en-ZA" sz="800" b="0" dirty="0"/>
              <a:t>  [8]  Y.-T. Chang et al., “Complexity-effective auditory compensation with a controllable filter for digital hearing aids,” 17th Asia and South Pacific Design Automation Conference, pp. 557–558, 2012.</a:t>
            </a:r>
          </a:p>
          <a:p>
            <a:pPr marL="190500" indent="0" algn="just">
              <a:buNone/>
            </a:pPr>
            <a:r>
              <a:rPr lang="en-ZA" sz="800" b="0" dirty="0"/>
              <a:t>  [9]  T. Ricketts, “Directional hearing aids,” Trends in Amplification, vol. 5, no. 4, pp. 139–176, 2001.</a:t>
            </a:r>
          </a:p>
          <a:p>
            <a:pPr marL="190500" indent="0" algn="just">
              <a:buNone/>
            </a:pPr>
            <a:r>
              <a:rPr lang="en-ZA" sz="800" b="0" dirty="0"/>
              <a:t>[10]  P. </a:t>
            </a:r>
            <a:r>
              <a:rPr lang="en-ZA" sz="800" b="0" dirty="0" err="1"/>
              <a:t>Corbishley</a:t>
            </a:r>
            <a:r>
              <a:rPr lang="en-ZA" sz="800" b="0" dirty="0"/>
              <a:t> et al., “An ultra-low power analogue directionality system for digital hearing aids,” 2004 IEEE International Symposium on Circuits and Systems, pp. 233–236, 2004.</a:t>
            </a:r>
          </a:p>
          <a:p>
            <a:pPr marL="190500" indent="0" algn="just">
              <a:buNone/>
            </a:pPr>
            <a:r>
              <a:rPr lang="en-ZA" sz="800" b="0" dirty="0"/>
              <a:t>[11]  J. Tiete et al., “</a:t>
            </a:r>
            <a:r>
              <a:rPr lang="en-ZA" sz="800" b="0" dirty="0" err="1"/>
              <a:t>Soundcompass</a:t>
            </a:r>
            <a:r>
              <a:rPr lang="en-ZA" sz="800" b="0" dirty="0"/>
              <a:t>: A distributed mems microphone array-based sensor for sound source localization,” Sensors (Basel, Switzerland), vol. 14, pp. 1918–49, 02 2014.</a:t>
            </a:r>
          </a:p>
          <a:p>
            <a:pPr marL="190500" indent="0" algn="just">
              <a:buNone/>
            </a:pPr>
            <a:r>
              <a:rPr lang="en-ZA" sz="800" b="0" dirty="0"/>
              <a:t>[12]  S. L. Bell, “Filtering to match hearing aid insertion gain to individual ear acoustics.” Trends in amplification, vol. 13, no. 3, pp. 181–189, 2009.</a:t>
            </a:r>
          </a:p>
          <a:p>
            <a:pPr marL="190500" indent="0" algn="just">
              <a:buNone/>
            </a:pPr>
            <a:r>
              <a:rPr lang="en-ZA" sz="800" b="0" dirty="0"/>
              <a:t>[13]  J. Carroll et al., “Fundamental frequency is critical to speech perception in noise in combined acoustic and electric hearing,” The Journal of the Acoustical of America, 2011.</a:t>
            </a:r>
          </a:p>
          <a:p>
            <a:pPr marL="190500" indent="0" algn="just">
              <a:buNone/>
            </a:pPr>
            <a:r>
              <a:rPr lang="en-ZA" sz="800" b="0" dirty="0"/>
              <a:t>[14]  V. </a:t>
            </a:r>
            <a:r>
              <a:rPr lang="en-ZA" sz="800" b="0" dirty="0" err="1"/>
              <a:t>Berisha</a:t>
            </a:r>
            <a:r>
              <a:rPr lang="en-ZA" sz="800" b="0" dirty="0"/>
              <a:t> et al., Bandwidth Extension of Speech Using Perceptual Criteria. Morgan &amp; Claypool Publishers, 2013.</a:t>
            </a:r>
          </a:p>
          <a:p>
            <a:pPr marL="190500" indent="0" algn="just">
              <a:buNone/>
            </a:pPr>
            <a:r>
              <a:rPr lang="en-ZA" sz="800" b="0" dirty="0"/>
              <a:t>[15]  J. D. Kraus, Electromagnetics, 3rd ed. McGraw-Hill Book Company, 1985.</a:t>
            </a:r>
            <a:endParaRPr lang="en-ZA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496" y="2360737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dirty="0"/>
              <a:t>   3533, 1995.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268" y="3501008"/>
            <a:ext cx="2802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0" indent="0" algn="just">
              <a:buNone/>
            </a:pPr>
            <a:r>
              <a:rPr lang="en-ZA" sz="800" dirty="0"/>
              <a:t>  Signal Processing (ICASSP), 2014, pp. 2639–2643.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078" y="3844456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0" algn="just"/>
            <a:r>
              <a:rPr lang="en-ZA" sz="800" dirty="0"/>
              <a:t> Systems, pp. 1–5, 2015.</a:t>
            </a:r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 [1, 2]</a:t>
            </a:r>
          </a:p>
          <a:p>
            <a:r>
              <a:rPr lang="en-US" dirty="0"/>
              <a:t>Causes [1, 2]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Trauma</a:t>
            </a:r>
          </a:p>
          <a:p>
            <a:r>
              <a:rPr lang="en-US" dirty="0"/>
              <a:t>Decreased quality of life [2]</a:t>
            </a:r>
          </a:p>
          <a:p>
            <a:pPr lvl="1"/>
            <a:r>
              <a:rPr lang="en-US" dirty="0"/>
              <a:t>Social isolation</a:t>
            </a:r>
          </a:p>
          <a:p>
            <a:pPr lvl="1"/>
            <a:r>
              <a:rPr lang="en-US" dirty="0"/>
              <a:t>Stigmatization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899766"/>
          </a:xfrm>
        </p:spPr>
        <p:txBody>
          <a:bodyPr/>
          <a:lstStyle/>
          <a:p>
            <a:r>
              <a:rPr lang="en-US" dirty="0"/>
              <a:t>Compensatory amplification [4 - 6]</a:t>
            </a:r>
          </a:p>
          <a:p>
            <a:pPr lvl="1"/>
            <a:r>
              <a:rPr lang="en-US" dirty="0"/>
              <a:t>To correct an individual’s hearing deficits</a:t>
            </a:r>
          </a:p>
          <a:p>
            <a:pPr lvl="1"/>
            <a:r>
              <a:rPr lang="en-ZA" dirty="0"/>
              <a:t>Amplifying specific frequency bands according to a person’s audiogram</a:t>
            </a:r>
            <a:endParaRPr lang="en-US" dirty="0"/>
          </a:p>
          <a:p>
            <a:r>
              <a:rPr lang="en-US" dirty="0"/>
              <a:t>Directionality [9 - 11]</a:t>
            </a:r>
          </a:p>
          <a:p>
            <a:pPr lvl="1"/>
            <a:r>
              <a:rPr lang="en-US" dirty="0"/>
              <a:t>Amplifying sounds in particular directions – currently direction of highest SNR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~2000$ [3]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Development of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Directionality - user tuneable (novelty)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 [12]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 [13 - 15]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1048</TotalTime>
  <Words>635</Words>
  <Application>Microsoft Macintosh PowerPoint</Application>
  <PresentationFormat>A4 Paper (210x297 mm)</PresentationFormat>
  <Paragraphs>187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714227</cp:lastModifiedBy>
  <cp:revision>220</cp:revision>
  <dcterms:created xsi:type="dcterms:W3CDTF">2018-09-04T08:14:39Z</dcterms:created>
  <dcterms:modified xsi:type="dcterms:W3CDTF">2019-09-18T12:13:28Z</dcterms:modified>
</cp:coreProperties>
</file>