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70" r:id="rId10"/>
    <p:sldId id="262" r:id="rId11"/>
    <p:sldId id="269" r:id="rId12"/>
    <p:sldId id="263" r:id="rId13"/>
    <p:sldId id="271" r:id="rId14"/>
    <p:sldId id="266" r:id="rId15"/>
    <p:sldId id="267" r:id="rId16"/>
    <p:sldId id="273" r:id="rId17"/>
    <p:sldId id="272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7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-1616" y="-96"/>
      </p:cViewPr>
      <p:guideLst>
        <p:guide orient="horz" pos="1253"/>
        <p:guide orient="horz" pos="2296"/>
        <p:guide pos="3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18/09/10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18/09/10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kern="0" dirty="0" smtClean="0"/>
              <a:t>Effect of amplifying one band is seen across the frequency spectrum- due to the order of the filter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04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cs typeface="Times New Roman" panose="02020603050405020304" pitchFamily="18" charset="0"/>
              </a:rPr>
              <a:t>60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>
                <a:cs typeface="Times New Roman" panose="02020603050405020304" pitchFamily="18" charset="0"/>
              </a:rPr>
              <a:t>9</a:t>
            </a:r>
            <a:r>
              <a:rPr lang="en-ZA" sz="2400" b="1" dirty="0" smtClean="0">
                <a:cs typeface="Times New Roman" panose="02020603050405020304" pitchFamily="18" charset="0"/>
              </a:rPr>
              <a:t>0</a:t>
            </a:r>
            <a:r>
              <a:rPr lang="en-Z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>
                <a:spLocks/>
              </p:cNvSpPr>
              <p:nvPr/>
            </p:nvSpPr>
            <p:spPr bwMode="auto">
              <a:xfrm>
                <a:off x="138713" y="1748267"/>
                <a:ext cx="3878183" cy="4673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762000" indent="-571500" algn="l" defTabSz="762000" rtl="0" eaLnBrk="1" fontAlgn="base" hangingPunct="1">
                  <a:spcBef>
                    <a:spcPct val="7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l"/>
                  <a:defRPr sz="2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1pPr>
                <a:lvl2pPr marL="1524000" indent="-38100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Ø"/>
                  <a:defRPr sz="20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2pPr>
                <a:lvl3pPr marL="2190750" indent="-2857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154E7E"/>
                  </a:buClr>
                  <a:buSzPct val="100000"/>
                  <a:buFont typeface="Wingdings" charset="0"/>
                  <a:buChar char="§"/>
                  <a:defRPr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3pPr>
                <a:lvl4pPr marL="264795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4pPr>
                <a:lvl5pPr marL="30099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  <a:ea typeface="MS PGothic" panose="020B0600070205080204" pitchFamily="34" charset="-128"/>
                    <a:cs typeface="MS PGothic" charset="0"/>
                  </a:defRPr>
                </a:lvl5pPr>
                <a:lvl6pPr marL="34671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6pPr>
                <a:lvl7pPr marL="39243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7pPr>
                <a:lvl8pPr marL="43815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8pPr>
                <a:lvl9pPr marL="4838700" indent="-171450" algn="l" defTabSz="762000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rgbClr val="FAFD00"/>
                  </a:buClr>
                  <a:buSzPct val="100000"/>
                  <a:buFont typeface="Arial" charset="0"/>
                  <a:buChar char="•"/>
                  <a:defRPr sz="14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ZA" kern="0" dirty="0" smtClean="0"/>
                  <a:t>Most precise steering at 3.15 kHz</a:t>
                </a:r>
              </a:p>
              <a:p>
                <a:r>
                  <a:rPr lang="en-ZA" kern="0" dirty="0" smtClean="0"/>
                  <a:t>Spatial aliasing 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ZA" b="1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1" i="1" kern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ZA" b="1" i="1" kern="0" smtClean="0"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num>
                      <m:den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ZA" kern="0" dirty="0" smtClean="0"/>
              </a:p>
              <a:p>
                <a:pPr lvl="1"/>
                <a14:m>
                  <m:oMath xmlns:m="http://schemas.openxmlformats.org/officeDocument/2006/math" xmlns="">
                    <m:r>
                      <a:rPr lang="en-ZA" b="1" i="1" kern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ZA" kern="0" dirty="0" smtClean="0"/>
                  <a:t>= 5cm</a:t>
                </a:r>
              </a:p>
              <a:p>
                <a:pPr lvl="1"/>
                <a14:m>
                  <m:oMath xmlns:m="http://schemas.openxmlformats.org/officeDocument/2006/math" xmlns="">
                    <m:sSub>
                      <m:sSubPr>
                        <m:ctrlPr>
                          <a:rPr lang="en-ZA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ker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ZA" b="1" i="1" kern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ZA" kern="0" dirty="0" smtClean="0"/>
                  <a:t>= wavelength of maximum frequency</a:t>
                </a:r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13" y="1748267"/>
                <a:ext cx="3878183" cy="467331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77" y="2420888"/>
            <a:ext cx="6411523" cy="3786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Total cost: R1462.61</a:t>
            </a:r>
          </a:p>
          <a:p>
            <a:r>
              <a:rPr lang="en-ZA" kern="0" dirty="0" smtClean="0"/>
              <a:t>Input sound                                                       frequency</a:t>
            </a:r>
            <a:r>
              <a:rPr lang="en-ZA" kern="0" dirty="0" smtClean="0"/>
              <a:t>: </a:t>
            </a:r>
            <a:r>
              <a:rPr lang="en-ZA" kern="0" dirty="0" smtClean="0"/>
              <a:t>                                                                       3.15 </a:t>
            </a:r>
            <a:r>
              <a:rPr lang="en-ZA" kern="0" dirty="0" smtClean="0"/>
              <a:t>kHz</a:t>
            </a:r>
          </a:p>
          <a:p>
            <a:r>
              <a:rPr lang="en-ZA" kern="0" dirty="0" smtClean="0"/>
              <a:t>Error caused by                                                  interaction of                                                                 stop-bands</a:t>
            </a:r>
          </a:p>
          <a:p>
            <a:pPr lvl="1"/>
            <a:r>
              <a:rPr lang="en-ZA" kern="0" dirty="0" smtClean="0"/>
              <a:t>Due to filter                                                                               order</a:t>
            </a:r>
          </a:p>
          <a:p>
            <a:pPr marL="190500" indent="0">
              <a:buNone/>
            </a:pPr>
            <a:endParaRPr lang="en-ZA" kern="0" dirty="0" smtClean="0"/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81214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90°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400" b="1" dirty="0" smtClean="0">
                <a:latin typeface="+mj-lt"/>
                <a:cs typeface="Times New Roman" panose="02020603050405020304" pitchFamily="18" charset="0"/>
              </a:rPr>
              <a:t>60°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44046" y="1747866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  <a:p>
            <a:r>
              <a:rPr lang="en-ZA" kern="0" dirty="0" smtClean="0"/>
              <a:t>Nulls not distinctive in measurements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4184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7260">
                  <a:extLst>
                    <a:ext uri="{9D8B030D-6E8A-4147-A177-3AD203B41FA5}">
                      <a16:colId xmlns:a16="http://schemas.microsoft.com/office/drawing/2014/main" xmlns="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:a16="http://schemas.microsoft.com/office/drawing/2014/main" xmlns="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:a16="http://schemas.microsoft.com/office/drawing/2014/main" xmlns="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2.82 - 3.55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2.82 - 3.55</a:t>
                      </a:r>
                      <a:endParaRPr lang="en-ZA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5.62 - 7.08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5.62 - 7.08</a:t>
                      </a:r>
                      <a:endParaRPr lang="en-ZA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23583">
                  <a:extLst>
                    <a:ext uri="{9D8B030D-6E8A-4147-A177-3AD203B41FA5}">
                      <a16:colId xmlns:a16="http://schemas.microsoft.com/office/drawing/2014/main" xmlns="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:a16="http://schemas.microsoft.com/office/drawing/2014/main" xmlns="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omni-directional </a:t>
            </a:r>
            <a:r>
              <a:rPr lang="en-ZA" dirty="0" smtClean="0"/>
              <a:t>microphones</a:t>
            </a:r>
          </a:p>
          <a:p>
            <a:r>
              <a:rPr lang="en-ZA" dirty="0" smtClean="0"/>
              <a:t>More microphones </a:t>
            </a:r>
          </a:p>
          <a:p>
            <a:pPr lvl="1"/>
            <a:r>
              <a:rPr lang="en-ZA" dirty="0"/>
              <a:t>I</a:t>
            </a:r>
            <a:r>
              <a:rPr lang="en-ZA" dirty="0" smtClean="0"/>
              <a:t>mprove </a:t>
            </a:r>
            <a:r>
              <a:rPr lang="en-ZA" dirty="0"/>
              <a:t>the precision of the beam </a:t>
            </a:r>
            <a:r>
              <a:rPr lang="en-ZA" dirty="0" smtClean="0"/>
              <a:t>steering</a:t>
            </a:r>
          </a:p>
          <a:p>
            <a:r>
              <a:rPr lang="en-ZA" dirty="0"/>
              <a:t>I</a:t>
            </a:r>
            <a:r>
              <a:rPr lang="en-ZA" dirty="0" smtClean="0"/>
              <a:t>ntegrated </a:t>
            </a:r>
            <a:r>
              <a:rPr lang="en-ZA" dirty="0"/>
              <a:t>circuit chip </a:t>
            </a:r>
            <a:endParaRPr lang="en-ZA" dirty="0" smtClean="0"/>
          </a:p>
          <a:p>
            <a:pPr lvl="1"/>
            <a:r>
              <a:rPr lang="en-ZA" dirty="0"/>
              <a:t>P</a:t>
            </a:r>
            <a:r>
              <a:rPr lang="en-ZA" dirty="0" smtClean="0"/>
              <a:t>reprocessing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Embedding </a:t>
            </a:r>
            <a:r>
              <a:rPr lang="en-ZA" dirty="0" smtClean="0"/>
              <a:t>circuitry </a:t>
            </a:r>
            <a:r>
              <a:rPr lang="en-ZA" dirty="0"/>
              <a:t>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</a:t>
            </a:r>
            <a:r>
              <a:rPr lang="en-ZA" dirty="0" smtClean="0"/>
              <a:t>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46002"/>
            <a:ext cx="8424936" cy="3883496"/>
          </a:xfrm>
        </p:spPr>
        <p:txBody>
          <a:bodyPr/>
          <a:lstStyle/>
          <a:p>
            <a:r>
              <a:rPr lang="en-ZA" dirty="0" smtClean="0"/>
              <a:t>Objectives and specifications have been met</a:t>
            </a:r>
          </a:p>
          <a:p>
            <a:r>
              <a:rPr lang="en-ZA" dirty="0" smtClean="0"/>
              <a:t>Low cost – under R1500</a:t>
            </a:r>
          </a:p>
          <a:p>
            <a:r>
              <a:rPr lang="en-ZA" dirty="0" smtClean="0"/>
              <a:t>Full hearing aid simulation</a:t>
            </a:r>
          </a:p>
          <a:p>
            <a:pPr lvl="1"/>
            <a:r>
              <a:rPr lang="en-ZA" dirty="0"/>
              <a:t>Compensatory amplification</a:t>
            </a:r>
          </a:p>
          <a:p>
            <a:pPr lvl="1"/>
            <a:r>
              <a:rPr lang="en-ZA" dirty="0"/>
              <a:t>Steerable </a:t>
            </a:r>
            <a:r>
              <a:rPr lang="en-ZA" dirty="0" smtClean="0"/>
              <a:t>directionality</a:t>
            </a:r>
          </a:p>
          <a:p>
            <a:r>
              <a:rPr lang="en-ZA" dirty="0" smtClean="0"/>
              <a:t>Concepts proven in hardware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References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209800"/>
            <a:ext cx="9067800" cy="3352800"/>
          </a:xfrm>
        </p:spPr>
        <p:txBody>
          <a:bodyPr/>
          <a:lstStyle/>
          <a:p>
            <a:pPr marL="190500" indent="0">
              <a:buNone/>
            </a:pPr>
            <a:r>
              <a:rPr lang="en-ZA" b="0" dirty="0" smtClean="0"/>
              <a:t>[1]	L</a:t>
            </a:r>
            <a:r>
              <a:rPr lang="en-ZA" b="0" dirty="0"/>
              <a:t>. Tiete et al. </a:t>
            </a:r>
            <a:r>
              <a:rPr lang="en-ZA" b="0" dirty="0" smtClean="0"/>
              <a:t>“</a:t>
            </a:r>
            <a:r>
              <a:rPr lang="en-ZA" b="0" dirty="0"/>
              <a:t>Detecting Laterality </a:t>
            </a:r>
            <a:r>
              <a:rPr lang="en-ZA" b="0" dirty="0" smtClean="0"/>
              <a:t>and </a:t>
            </a:r>
            <a:r>
              <a:rPr lang="en-ZA" b="0" dirty="0"/>
              <a:t>Nasality in </a:t>
            </a:r>
            <a:r>
              <a:rPr lang="en-ZA" b="0" dirty="0" smtClean="0"/>
              <a:t>Speech 	with </a:t>
            </a:r>
            <a:r>
              <a:rPr lang="en-ZA" b="0" dirty="0"/>
              <a:t>the Use </a:t>
            </a:r>
            <a:r>
              <a:rPr lang="en-ZA" b="0" dirty="0" smtClean="0"/>
              <a:t>of </a:t>
            </a:r>
            <a:r>
              <a:rPr lang="en-ZA" b="0" dirty="0"/>
              <a:t>a Multi-Channel </a:t>
            </a:r>
            <a:r>
              <a:rPr lang="de-DE" b="0" dirty="0" err="1"/>
              <a:t>recorder</a:t>
            </a:r>
            <a:r>
              <a:rPr lang="de-DE" b="0" dirty="0" smtClean="0"/>
              <a:t>.</a:t>
            </a:r>
            <a:r>
              <a:rPr lang="en-ZA" b="0" dirty="0" smtClean="0"/>
              <a:t>” </a:t>
            </a:r>
            <a:r>
              <a:rPr lang="de-DE" b="0" i="1" dirty="0" smtClean="0"/>
              <a:t>Sensors </a:t>
            </a:r>
            <a:r>
              <a:rPr lang="de-DE" b="0" i="1" dirty="0"/>
              <a:t>(Basel, </a:t>
            </a:r>
            <a:r>
              <a:rPr lang="de-DE" b="0" i="1" dirty="0" smtClean="0"/>
              <a:t>	</a:t>
            </a:r>
            <a:r>
              <a:rPr lang="de-DE" b="0" i="1" dirty="0" err="1" smtClean="0"/>
              <a:t>Switzerland</a:t>
            </a:r>
            <a:r>
              <a:rPr lang="de-DE" b="0" i="1" dirty="0"/>
              <a:t>)</a:t>
            </a:r>
            <a:r>
              <a:rPr lang="de-DE" b="0" dirty="0"/>
              <a:t>, vol. </a:t>
            </a:r>
            <a:r>
              <a:rPr lang="de-DE" b="0" dirty="0" smtClean="0"/>
              <a:t>14, </a:t>
            </a:r>
            <a:r>
              <a:rPr lang="en-ZA" b="0" dirty="0" smtClean="0"/>
              <a:t>pp</a:t>
            </a:r>
            <a:r>
              <a:rPr lang="en-ZA" b="0" dirty="0"/>
              <a:t>. </a:t>
            </a:r>
            <a:r>
              <a:rPr lang="en-ZA" b="0" dirty="0" smtClean="0"/>
              <a:t>1918-1949</a:t>
            </a:r>
            <a:r>
              <a:rPr lang="en-ZA" b="0" dirty="0"/>
              <a:t>, 02 </a:t>
            </a:r>
            <a:r>
              <a:rPr lang="en-ZA" b="0" dirty="0" smtClean="0"/>
              <a:t>2014</a:t>
            </a:r>
            <a:r>
              <a:rPr lang="en-ZA" b="0" dirty="0"/>
              <a:t>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93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Questions?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96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</a:p>
          <a:p>
            <a:r>
              <a:rPr lang="en-ZA" dirty="0" smtClean="0"/>
              <a:t>Cost Breakdown</a:t>
            </a:r>
          </a:p>
          <a:p>
            <a:r>
              <a:rPr lang="en-ZA" dirty="0" smtClean="0"/>
              <a:t>Results</a:t>
            </a:r>
          </a:p>
          <a:p>
            <a:r>
              <a:rPr lang="en-ZA" dirty="0" smtClean="0"/>
              <a:t>Future Work and Conclusion</a:t>
            </a:r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756941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xmlns="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xmlns="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xmlns="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876" y="1753369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6876" y="1756767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7336" y="5923335"/>
            <a:ext cx="222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Adapted from [1]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latin typeface="+mj-lt"/>
                <a:cs typeface="Times New Roman" panose="02020603050405020304" pitchFamily="18" charset="0"/>
              </a:rPr>
              <a:t>Directionality</a:t>
            </a:r>
            <a:endParaRPr lang="en-ZA" sz="2400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 smtClean="0">
                <a:cs typeface="Times New Roman" panose="02020603050405020304" pitchFamily="18" charset="0"/>
              </a:rPr>
              <a:t>Compensatory gain</a:t>
            </a:r>
            <a:endParaRPr lang="en-ZA" sz="2000" b="1" dirty="0"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28464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</a:t>
            </a:r>
            <a:r>
              <a:rPr lang="en-ZA" kern="0" dirty="0"/>
              <a:t> </a:t>
            </a:r>
            <a:r>
              <a:rPr lang="en-ZA" kern="0" dirty="0" smtClean="0"/>
              <a:t>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429</TotalTime>
  <Words>524</Words>
  <Application>Microsoft Macintosh PowerPoint</Application>
  <PresentationFormat>A4 Paper (210x297 mm)</PresentationFormat>
  <Paragraphs>160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Wits Presentation</vt:lpstr>
      <vt:lpstr>AN INVESTIGATIONAL STUDY INTO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Testing</vt:lpstr>
      <vt:lpstr>Results: Simulation</vt:lpstr>
      <vt:lpstr>Results: Simulation</vt:lpstr>
      <vt:lpstr>Results: Hardware</vt:lpstr>
      <vt:lpstr>Results: Hardware</vt:lpstr>
      <vt:lpstr>System Error Analysis</vt:lpstr>
      <vt:lpstr>Future Work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Kayla-Jade Butkow</cp:lastModifiedBy>
  <cp:revision>162</cp:revision>
  <dcterms:created xsi:type="dcterms:W3CDTF">2018-09-04T08:14:39Z</dcterms:created>
  <dcterms:modified xsi:type="dcterms:W3CDTF">2018-09-10T09:02:09Z</dcterms:modified>
</cp:coreProperties>
</file>