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8" r:id="rId9"/>
    <p:sldId id="261" r:id="rId10"/>
    <p:sldId id="270" r:id="rId11"/>
    <p:sldId id="262" r:id="rId12"/>
    <p:sldId id="269" r:id="rId13"/>
    <p:sldId id="263" r:id="rId14"/>
    <p:sldId id="266" r:id="rId15"/>
    <p:sldId id="267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22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7" autoAdjust="0"/>
    <p:restoredTop sz="94660"/>
  </p:normalViewPr>
  <p:slideViewPr>
    <p:cSldViewPr snapToObjects="1">
      <p:cViewPr varScale="1">
        <p:scale>
          <a:sx n="69" d="100"/>
          <a:sy n="69" d="100"/>
        </p:scale>
        <p:origin x="1326" y="72"/>
      </p:cViewPr>
      <p:guideLst>
        <p:guide orient="horz" pos="2160"/>
        <p:guide pos="3120"/>
        <p:guide orient="horz" pos="22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FDA4-907F-C840-8573-33F4849B33D4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93AD3-97E2-E64E-8B3D-F7264131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492DD-1613-8B48-9182-1ECEE9190AB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6DF1-55A4-5143-AE5D-F9A532F6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5924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138" y="1041400"/>
            <a:ext cx="1204176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041400"/>
            <a:ext cx="61341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0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6957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699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3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9247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81076"/>
            <a:ext cx="3259138" cy="6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21090"/>
            <a:ext cx="5943600" cy="346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412750" y="6324600"/>
            <a:ext cx="9188450" cy="0"/>
          </a:xfrm>
          <a:prstGeom prst="line">
            <a:avLst/>
          </a:prstGeom>
          <a:noFill/>
          <a:ln w="28575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041402"/>
            <a:ext cx="83804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7625" tIns="19050" rIns="47625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Title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90600" y="742950"/>
            <a:ext cx="8585200" cy="0"/>
          </a:xfrm>
          <a:prstGeom prst="line">
            <a:avLst/>
          </a:prstGeom>
          <a:noFill/>
          <a:ln w="25400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66164" y="6437313"/>
            <a:ext cx="8334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en-ZA" altLang="en-US" sz="1800" smtClean="0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209800"/>
            <a:ext cx="586740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 descr="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" y="44994"/>
            <a:ext cx="970195" cy="8920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54E7E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9pPr>
    </p:titleStyle>
    <p:bodyStyle>
      <a:lvl1pPr marL="762000" indent="-571500" algn="l" defTabSz="762000" rtl="0" eaLnBrk="1" fontAlgn="base" hangingPunct="1">
        <a:spcBef>
          <a:spcPct val="7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l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1524000" indent="-38100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Ø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2190750" indent="-2857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§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264795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30099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4671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6pPr>
      <a:lvl7pPr marL="39243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7pPr>
      <a:lvl8pPr marL="43815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8pPr>
      <a:lvl9pPr marL="48387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215" y="1738458"/>
            <a:ext cx="9493569" cy="1700466"/>
          </a:xfrm>
        </p:spPr>
        <p:txBody>
          <a:bodyPr anchor="ctr"/>
          <a:lstStyle/>
          <a:p>
            <a:pPr algn="ctr"/>
            <a:r>
              <a:rPr lang="en-US" dirty="0" smtClean="0">
                <a:latin typeface="Arial" charset="0"/>
                <a:ea typeface="MS PGothic" charset="0"/>
                <a:cs typeface="Times New Roman" charset="0"/>
              </a:rPr>
              <a:t>AN INVESTIGATIONAL STUDY INTO THE DESIGN OF A LOW COST, ADAPTIVE HEARING AID</a:t>
            </a:r>
            <a:endParaRPr lang="en-US" dirty="0">
              <a:latin typeface="Arial" charset="0"/>
              <a:ea typeface="MS PGothic" charset="0"/>
              <a:cs typeface="Times New Roman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706" y="4675532"/>
            <a:ext cx="8764588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Presented by: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Kayla-Jade </a:t>
            </a:r>
            <a:r>
              <a:rPr lang="en-US" b="1" dirty="0" smtClean="0">
                <a:solidFill>
                  <a:schemeClr val="tx1"/>
                </a:solidFill>
              </a:rPr>
              <a:t>Butkow (714227) </a:t>
            </a:r>
            <a:endParaRPr lang="en-US" b="1" dirty="0">
              <a:solidFill>
                <a:schemeClr val="tx1"/>
              </a:solidFill>
            </a:endParaRP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Kelvin da </a:t>
            </a:r>
            <a:r>
              <a:rPr lang="en-US" b="1" dirty="0" smtClean="0">
                <a:solidFill>
                  <a:schemeClr val="tx1"/>
                </a:solidFill>
              </a:rPr>
              <a:t>Silva (835842)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9585" y="5798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Simulation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0" y="1777433"/>
            <a:ext cx="9874990" cy="439343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Simulation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482" y="2140809"/>
            <a:ext cx="3298704" cy="30698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186" y="2170189"/>
            <a:ext cx="3154786" cy="2929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" y="2170189"/>
            <a:ext cx="3280885" cy="30404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24608" y="5224482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0°</a:t>
            </a:r>
            <a:endParaRPr lang="en-Z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0183" y="5206404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60°</a:t>
            </a:r>
            <a:endParaRPr lang="en-Z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77336" y="5226008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Z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0°</a:t>
            </a:r>
            <a:endParaRPr lang="en-Z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5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Hardware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0" y="1627142"/>
            <a:ext cx="7952731" cy="46962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Hardware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24" y="1891384"/>
            <a:ext cx="3237370" cy="30839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1384"/>
            <a:ext cx="3224808" cy="30839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194" y="1891385"/>
            <a:ext cx="3184560" cy="30839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05048" y="4975326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90°</a:t>
            </a:r>
            <a:endParaRPr lang="en-Z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8711" y="4945545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60°</a:t>
            </a:r>
            <a:endParaRPr lang="en-Z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13326" y="4945544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120°</a:t>
            </a:r>
            <a:endParaRPr lang="en-Z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4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Future Work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8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Objectives and Specifications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Block Diagram</a:t>
            </a:r>
            <a:endParaRPr lang="en-ZA" dirty="0"/>
          </a:p>
        </p:txBody>
      </p:sp>
      <p:pic>
        <p:nvPicPr>
          <p:cNvPr id="4" name="Picture 3" descr="posterBlockDia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906000" cy="40656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Simulated vs Hardware Hearing Aid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45294"/>
              </p:ext>
            </p:extLst>
          </p:nvPr>
        </p:nvGraphicFramePr>
        <p:xfrm>
          <a:off x="704529" y="1988840"/>
          <a:ext cx="849694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:a16="http://schemas.microsoft.com/office/drawing/2014/main" val="120594903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234676645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49716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Property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Simulation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Hardware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1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</a:t>
                      </a:r>
                      <a:r>
                        <a:rPr lang="en-ZA" b="1" baseline="0" dirty="0" smtClean="0"/>
                        <a:t> microphones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7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Device</a:t>
                      </a:r>
                      <a:r>
                        <a:rPr lang="en-ZA" b="1" baseline="0" dirty="0" smtClean="0"/>
                        <a:t> </a:t>
                      </a:r>
                      <a:r>
                        <a:rPr lang="en-ZA" b="1" dirty="0" smtClean="0"/>
                        <a:t>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0.25</a:t>
                      </a:r>
                      <a:r>
                        <a:rPr lang="mr-IN" baseline="0" dirty="0" smtClean="0">
                          <a:latin typeface="+mn-lt"/>
                        </a:rPr>
                        <a:t>–</a:t>
                      </a:r>
                      <a:r>
                        <a:rPr lang="en-US" baseline="0" dirty="0" smtClean="0">
                          <a:latin typeface="+mn-lt"/>
                        </a:rPr>
                        <a:t>8 kHz</a:t>
                      </a:r>
                      <a:endParaRPr lang="mr-IN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2.8-3.5 kHz and 5.6-7 kHz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7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Order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Types</a:t>
                      </a:r>
                      <a:r>
                        <a:rPr lang="en-ZA" b="1" baseline="0" dirty="0" smtClean="0"/>
                        <a:t>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aseline="0" dirty="0" smtClean="0"/>
                        <a:t>Butterworth FIR bandpass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Butterworth bandpass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41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16 per microphone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2 per microphone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0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steerable angles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19 (10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 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increments)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5 (0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°, </a:t>
                      </a:r>
                      <a:r>
                        <a:rPr lang="en-ZA" b="0" i="0" dirty="0" smtClean="0"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ZA" dirty="0" smtClean="0"/>
                        <a:t>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, 90°, 120°, 180°)</a:t>
                      </a:r>
                      <a:endParaRPr lang="en-Z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9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Real time data</a:t>
                      </a:r>
                      <a:r>
                        <a:rPr lang="en-ZA" b="1" baseline="0" dirty="0" smtClean="0"/>
                        <a:t> acquisition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No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Yes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409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Compensatory Amplification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Directionality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Cost Breakdown</a:t>
            </a:r>
            <a:endParaRPr lang="en-Z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312482"/>
              </p:ext>
            </p:extLst>
          </p:nvPr>
        </p:nvGraphicFramePr>
        <p:xfrm>
          <a:off x="1852139" y="1663413"/>
          <a:ext cx="5867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973">
                  <a:extLst>
                    <a:ext uri="{9D8B030D-6E8A-4147-A177-3AD203B41FA5}">
                      <a16:colId xmlns:a16="http://schemas.microsoft.com/office/drawing/2014/main" val="641060483"/>
                    </a:ext>
                  </a:extLst>
                </a:gridCol>
                <a:gridCol w="1758427">
                  <a:extLst>
                    <a:ext uri="{9D8B030D-6E8A-4147-A177-3AD203B41FA5}">
                      <a16:colId xmlns:a16="http://schemas.microsoft.com/office/drawing/2014/main" val="1147500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Component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Cost (R)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72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Arduino Due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569.00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0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MAX9814 Microphone Amplifier x4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546.00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31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LM358 x5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16.05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4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LM386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15.75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5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Headphone Jack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16.31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41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9V Battery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70.00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7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Veroboard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49.70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52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Headphones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69.90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2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Casing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59.90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11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Miscellanous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50.00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02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b="1" dirty="0" smtClean="0"/>
                        <a:t>Total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b="1" dirty="0" smtClean="0"/>
                        <a:t>1462.61</a:t>
                      </a:r>
                      <a:endParaRPr lang="en-Z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205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Testing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54" y="1580366"/>
            <a:ext cx="3852414" cy="4174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9125" y="583271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Directionality</a:t>
            </a:r>
            <a:endParaRPr lang="en-Z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" y="1640958"/>
            <a:ext cx="3888432" cy="4213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694" y="583271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Compensatory gain</a:t>
            </a:r>
            <a:endParaRPr lang="en-Z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736976" y="1772816"/>
            <a:ext cx="0" cy="4521561"/>
          </a:xfrm>
          <a:prstGeom prst="line">
            <a:avLst/>
          </a:prstGeom>
          <a:ln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ts Presentation">
  <a:themeElements>
    <a:clrScheme name="Open Day - Power Point 97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pen Day - Power Point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pen Day - Power Point 97 1">
        <a:dk1>
          <a:srgbClr val="FFFFFF"/>
        </a:dk1>
        <a:lt1>
          <a:srgbClr val="FFFFFF"/>
        </a:lt1>
        <a:dk2>
          <a:srgbClr val="FAFD00"/>
        </a:dk2>
        <a:lt2>
          <a:srgbClr val="081D58"/>
        </a:lt2>
        <a:accent1>
          <a:srgbClr val="00B7A5"/>
        </a:accent1>
        <a:accent2>
          <a:srgbClr val="618FFD"/>
        </a:accent2>
        <a:accent3>
          <a:srgbClr val="FFFFFF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2">
        <a:dk1>
          <a:srgbClr val="081D58"/>
        </a:dk1>
        <a:lt1>
          <a:srgbClr val="FFFFFF"/>
        </a:lt1>
        <a:dk2>
          <a:srgbClr val="00279F"/>
        </a:dk2>
        <a:lt2>
          <a:srgbClr val="FAFD00"/>
        </a:lt2>
        <a:accent1>
          <a:srgbClr val="00B7A5"/>
        </a:accent1>
        <a:accent2>
          <a:srgbClr val="618FFD"/>
        </a:accent2>
        <a:accent3>
          <a:srgbClr val="AAACCD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Wits Presentation.thmx</Template>
  <TotalTime>186</TotalTime>
  <Words>198</Words>
  <Application>Microsoft Office PowerPoint</Application>
  <PresentationFormat>A4 Paper (210x297 mm)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MS PGothic</vt:lpstr>
      <vt:lpstr>Arial</vt:lpstr>
      <vt:lpstr>Calibri</vt:lpstr>
      <vt:lpstr>Lucida Grande</vt:lpstr>
      <vt:lpstr>Times New Roman</vt:lpstr>
      <vt:lpstr>Wingdings</vt:lpstr>
      <vt:lpstr>Wits Presentation</vt:lpstr>
      <vt:lpstr>AN INVESTIGATIONAL STUDY INTO THE DESIGN OF A LOW COST, ADAPTIVE HEARING AID</vt:lpstr>
      <vt:lpstr>Overview</vt:lpstr>
      <vt:lpstr>Objectives and Specifications</vt:lpstr>
      <vt:lpstr>System Block Diagram</vt:lpstr>
      <vt:lpstr>Simulated vs Hardware Hearing Aid</vt:lpstr>
      <vt:lpstr>Compensatory Amplification</vt:lpstr>
      <vt:lpstr>Directionality</vt:lpstr>
      <vt:lpstr>Cost Breakdown</vt:lpstr>
      <vt:lpstr>Testing</vt:lpstr>
      <vt:lpstr>Results: Simulation</vt:lpstr>
      <vt:lpstr>Results: Simulation</vt:lpstr>
      <vt:lpstr>Results: Hardware</vt:lpstr>
      <vt:lpstr>Results: Hardware</vt:lpstr>
      <vt:lpstr>Future Work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Kayla-Jade Butkow</dc:creator>
  <cp:lastModifiedBy>Kelvin da Silva</cp:lastModifiedBy>
  <cp:revision>42</cp:revision>
  <dcterms:created xsi:type="dcterms:W3CDTF">2018-09-04T08:14:39Z</dcterms:created>
  <dcterms:modified xsi:type="dcterms:W3CDTF">2018-09-04T11:36:51Z</dcterms:modified>
</cp:coreProperties>
</file>