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70" r:id="rId11"/>
    <p:sldId id="262" r:id="rId12"/>
    <p:sldId id="269" r:id="rId13"/>
    <p:sldId id="263" r:id="rId14"/>
    <p:sldId id="271" r:id="rId15"/>
    <p:sldId id="266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22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BBE"/>
    <a:srgbClr val="5682AA"/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>
        <p:scale>
          <a:sx n="66" d="100"/>
          <a:sy n="66" d="100"/>
        </p:scale>
        <p:origin x="-1568" y="-120"/>
      </p:cViewPr>
      <p:guideLst>
        <p:guide orient="horz" pos="2160"/>
        <p:guide orient="horz" pos="2296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FDA4-907F-C840-8573-33F4849B33D4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3AD3-97E2-E64E-8B3D-F7264131D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39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92DD-1613-8B48-9182-1ECEE9190ABB}" type="datetimeFigureOut">
              <a:rPr lang="en-US" smtClean="0"/>
              <a:t>18/09/04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6DF1-55A4-5143-AE5D-F9A532F68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50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Independent amplification</a:t>
            </a:r>
          </a:p>
          <a:p>
            <a:pPr lvl="1"/>
            <a:r>
              <a:rPr lang="en-US" dirty="0" smtClean="0"/>
              <a:t>Band-by-band basis</a:t>
            </a:r>
          </a:p>
          <a:p>
            <a:r>
              <a:rPr lang="en-US" dirty="0" smtClean="0"/>
              <a:t>Audiogram matching</a:t>
            </a:r>
          </a:p>
          <a:p>
            <a:pPr lvl="1"/>
            <a:r>
              <a:rPr lang="en-US" dirty="0" smtClean="0"/>
              <a:t>Requires interpolation of audiogram</a:t>
            </a:r>
          </a:p>
          <a:p>
            <a:pPr lvl="1"/>
            <a:r>
              <a:rPr lang="en-US" dirty="0" smtClean="0"/>
              <a:t>Unique for an individual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omni</a:t>
            </a:r>
            <a:r>
              <a:rPr lang="en-US" baseline="0" dirty="0" smtClean="0"/>
              <a:t> error due to </a:t>
            </a:r>
            <a:r>
              <a:rPr lang="en-US" baseline="0" dirty="0" err="1" smtClean="0"/>
              <a:t>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236DF1-55A4-5143-AE5D-F9A532F68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43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946CE-1557-8048-9DCC-53092B68232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3212976"/>
            <a:ext cx="6808230" cy="30290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Matched to an audiogram</a:t>
            </a:r>
          </a:p>
          <a:p>
            <a:r>
              <a:rPr lang="en-ZA" kern="0" dirty="0" smtClean="0"/>
              <a:t>Average error per frequency band: 1.41%</a:t>
            </a:r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242225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Simulation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04" y="2036664"/>
            <a:ext cx="3298704" cy="306983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214" y="2033772"/>
            <a:ext cx="3154786" cy="29297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2915" y="502346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cs typeface="Times New Roman" panose="02020603050405020304" pitchFamily="18" charset="0"/>
              </a:rPr>
              <a:t>60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344" y="5105130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cs typeface="Times New Roman" panose="02020603050405020304" pitchFamily="18" charset="0"/>
              </a:rPr>
              <a:t>9</a:t>
            </a:r>
            <a:r>
              <a:rPr lang="en-ZA" sz="3200" dirty="0" smtClean="0">
                <a:cs typeface="Times New Roman" panose="02020603050405020304" pitchFamily="18" charset="0"/>
              </a:rPr>
              <a:t>0</a:t>
            </a:r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0721" y="1971841"/>
            <a:ext cx="3878183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precise steering at 3.15 kHz</a:t>
            </a:r>
          </a:p>
          <a:p>
            <a:r>
              <a:rPr lang="en-ZA" kern="0" dirty="0" smtClean="0"/>
              <a:t>Spatial aliasing </a:t>
            </a:r>
          </a:p>
          <a:p>
            <a:pPr lvl="1"/>
            <a:endParaRPr lang="en-ZA" kern="0" dirty="0" smtClean="0"/>
          </a:p>
          <a:p>
            <a:pPr lvl="1"/>
            <a:endParaRPr lang="en-ZA" kern="0" dirty="0" smtClean="0"/>
          </a:p>
          <a:p>
            <a:pPr lvl="1"/>
            <a:r>
              <a:rPr lang="en-ZA" kern="0" dirty="0" smtClean="0"/>
              <a:t>= wavelength of maximum frequency</a:t>
            </a:r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792" y="2780928"/>
            <a:ext cx="5801826" cy="34261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10721" y="1755805"/>
            <a:ext cx="8846735" cy="102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Input sound frequency: 3.15 kHz</a:t>
            </a:r>
          </a:p>
          <a:p>
            <a:r>
              <a:rPr lang="en-ZA" kern="0" dirty="0" smtClean="0"/>
              <a:t>Effects of amplification of one band are seen across the frequency                                                                  spectrum</a:t>
            </a:r>
          </a:p>
          <a:p>
            <a:pPr lvl="1"/>
            <a:r>
              <a:rPr lang="en-ZA" kern="0" dirty="0" smtClean="0"/>
              <a:t>Filter order</a:t>
            </a:r>
          </a:p>
          <a:p>
            <a:r>
              <a:rPr lang="en-ZA" kern="0" dirty="0" smtClean="0"/>
              <a:t>Error caused by                                                    interaction of                                                                 stop-bands</a:t>
            </a:r>
          </a:p>
          <a:p>
            <a:pPr marL="190500" indent="0">
              <a:buNone/>
            </a:pPr>
            <a:endParaRPr lang="en-ZA" kern="0" dirty="0" smtClean="0"/>
          </a:p>
          <a:p>
            <a:endParaRPr lang="en-ZA" kern="0" dirty="0" smtClean="0"/>
          </a:p>
        </p:txBody>
      </p:sp>
    </p:spTree>
    <p:extLst>
      <p:ext uri="{BB962C8B-B14F-4D97-AF65-F5344CB8AC3E}">
        <p14:creationId xmlns:p14="http://schemas.microsoft.com/office/powerpoint/2010/main" val="16925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Results: Hardware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0" y="1891384"/>
            <a:ext cx="3237370" cy="30839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95" y="1861603"/>
            <a:ext cx="3224808" cy="30839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77336" y="493116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4905" y="4885983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  <a:endParaRPr lang="en-Z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10721" y="1971841"/>
            <a:ext cx="4146584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762000" indent="-571500" algn="l" defTabSz="762000" rtl="0" eaLnBrk="1" fontAlgn="base" hangingPunct="1">
              <a:spcBef>
                <a:spcPct val="7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l"/>
              <a:defRPr sz="2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1524000" indent="-38100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Ø"/>
              <a:defRPr sz="20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2190750" indent="-2857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154E7E"/>
              </a:buClr>
              <a:buSzPct val="100000"/>
              <a:buFont typeface="Wingdings" charset="0"/>
              <a:buChar char="§"/>
              <a:defRPr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264795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30099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34671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6pPr>
            <a:lvl7pPr marL="39243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7pPr>
            <a:lvl8pPr marL="43815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8pPr>
            <a:lvl9pPr marL="4838700" indent="-171450" algn="l" defTabSz="762000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Arial" charset="0"/>
              <a:buChar char="•"/>
              <a:defRPr sz="14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 smtClean="0"/>
              <a:t>Most accurate at 90°</a:t>
            </a:r>
            <a:endParaRPr lang="en-ZA" kern="0" dirty="0"/>
          </a:p>
          <a:p>
            <a:pPr lvl="1"/>
            <a:r>
              <a:rPr lang="en-ZA" kern="0" dirty="0" smtClean="0"/>
              <a:t>No time delay</a:t>
            </a:r>
          </a:p>
          <a:p>
            <a:r>
              <a:rPr lang="en-ZA" kern="0" dirty="0" smtClean="0"/>
              <a:t>Increased error in other directions</a:t>
            </a:r>
          </a:p>
          <a:p>
            <a:pPr lvl="1"/>
            <a:r>
              <a:rPr lang="en-ZA" kern="0" dirty="0" smtClean="0"/>
              <a:t>Integer number       of sample shifts</a:t>
            </a:r>
          </a:p>
          <a:p>
            <a:r>
              <a:rPr lang="en-ZA" kern="0" dirty="0" smtClean="0"/>
              <a:t>Nulls not distinctive in measurements</a:t>
            </a:r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Error Analysis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80979"/>
              </p:ext>
            </p:extLst>
          </p:nvPr>
        </p:nvGraphicFramePr>
        <p:xfrm>
          <a:off x="1712448" y="1684967"/>
          <a:ext cx="67689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210"/>
                <a:gridCol w="1917260">
                  <a:extLst>
                    <a:ext uri="{9D8B030D-6E8A-4147-A177-3AD203B41FA5}">
                      <a16:colId xmlns="" xmlns:a16="http://schemas.microsoft.com/office/drawing/2014/main" val="1220490089"/>
                    </a:ext>
                  </a:extLst>
                </a:gridCol>
                <a:gridCol w="1506419">
                  <a:extLst>
                    <a:ext uri="{9D8B030D-6E8A-4147-A177-3AD203B41FA5}">
                      <a16:colId xmlns="" xmlns:a16="http://schemas.microsoft.com/office/drawing/2014/main" val="67218977"/>
                    </a:ext>
                  </a:extLst>
                </a:gridCol>
                <a:gridCol w="1291054">
                  <a:extLst>
                    <a:ext uri="{9D8B030D-6E8A-4147-A177-3AD203B41FA5}">
                      <a16:colId xmlns="" xmlns:a16="http://schemas.microsoft.com/office/drawing/2014/main" val="3056518911"/>
                    </a:ext>
                  </a:extLst>
                </a:gridCol>
              </a:tblGrid>
              <a:tr h="514284">
                <a:tc rowSpan="5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Compensatory Amplification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Applied Frequency</a:t>
                      </a:r>
                      <a:r>
                        <a:rPr lang="en-ZA" sz="1600" baseline="0" dirty="0" smtClean="0"/>
                        <a:t> (kHz)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Frequency Band (kHz)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Error (%)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199774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2.82-3.55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0.81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392157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2.82-3.55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15.34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8297120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3.15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5.62-7.08</a:t>
                      </a:r>
                      <a:endParaRPr lang="en-Z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19.56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02717608"/>
                  </a:ext>
                </a:extLst>
              </a:tr>
              <a:tr h="297958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6.30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 smtClean="0"/>
                        <a:t>5.62-7.08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3.67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496413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74633"/>
              </p:ext>
            </p:extLst>
          </p:nvPr>
        </p:nvGraphicFramePr>
        <p:xfrm>
          <a:off x="1712640" y="3573016"/>
          <a:ext cx="6768752" cy="262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150"/>
                <a:gridCol w="3423583">
                  <a:extLst>
                    <a:ext uri="{9D8B030D-6E8A-4147-A177-3AD203B41FA5}">
                      <a16:colId xmlns="" xmlns:a16="http://schemas.microsoft.com/office/drawing/2014/main" val="3160404703"/>
                    </a:ext>
                  </a:extLst>
                </a:gridCol>
                <a:gridCol w="1291019">
                  <a:extLst>
                    <a:ext uri="{9D8B030D-6E8A-4147-A177-3AD203B41FA5}">
                      <a16:colId xmlns="" xmlns:a16="http://schemas.microsoft.com/office/drawing/2014/main" val="2004772524"/>
                    </a:ext>
                  </a:extLst>
                </a:gridCol>
              </a:tblGrid>
              <a:tr h="560943">
                <a:tc rowSpan="7"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Directionality</a:t>
                      </a:r>
                      <a:endParaRPr lang="en-ZA" sz="1600" dirty="0"/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Dial Angle (°)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Average</a:t>
                      </a:r>
                      <a:r>
                        <a:rPr lang="en-ZA" sz="1600" baseline="0" dirty="0" smtClean="0"/>
                        <a:t> Error (%)</a:t>
                      </a:r>
                      <a:endParaRPr lang="en-ZA" sz="1600" dirty="0"/>
                    </a:p>
                  </a:txBody>
                  <a:tcP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7195092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46.6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76978316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60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30.7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136035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90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34475198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120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22.7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0419717"/>
                  </a:ext>
                </a:extLst>
              </a:tr>
              <a:tr h="324756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180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51.7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4437447"/>
                  </a:ext>
                </a:extLst>
              </a:tr>
              <a:tr h="370600">
                <a:tc vMerge="1">
                  <a:txBody>
                    <a:bodyPr/>
                    <a:lstStyle/>
                    <a:p>
                      <a:pPr algn="ctr"/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Omni-directional</a:t>
                      </a:r>
                      <a:endParaRPr lang="en-ZA" sz="1600" dirty="0"/>
                    </a:p>
                  </a:txBody>
                  <a:tcPr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 smtClean="0"/>
                        <a:t>42.7</a:t>
                      </a:r>
                      <a:endParaRPr lang="en-ZA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1485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27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844824"/>
            <a:ext cx="10065568" cy="4248472"/>
          </a:xfrm>
        </p:spPr>
        <p:txBody>
          <a:bodyPr/>
          <a:lstStyle/>
          <a:p>
            <a:r>
              <a:rPr lang="en-ZA" dirty="0"/>
              <a:t>H</a:t>
            </a:r>
            <a:r>
              <a:rPr lang="en-ZA" dirty="0" smtClean="0"/>
              <a:t>igher </a:t>
            </a:r>
            <a:r>
              <a:rPr lang="en-ZA" dirty="0"/>
              <a:t>quality omni-directional </a:t>
            </a:r>
            <a:r>
              <a:rPr lang="en-ZA" dirty="0" smtClean="0"/>
              <a:t>microphones</a:t>
            </a:r>
          </a:p>
          <a:p>
            <a:r>
              <a:rPr lang="en-ZA" dirty="0" smtClean="0"/>
              <a:t>More microphones </a:t>
            </a:r>
          </a:p>
          <a:p>
            <a:pPr lvl="1"/>
            <a:r>
              <a:rPr lang="en-ZA" dirty="0"/>
              <a:t>I</a:t>
            </a:r>
            <a:r>
              <a:rPr lang="en-ZA" dirty="0" smtClean="0"/>
              <a:t>mprove </a:t>
            </a:r>
            <a:r>
              <a:rPr lang="en-ZA" dirty="0"/>
              <a:t>the precision of the beam </a:t>
            </a:r>
            <a:r>
              <a:rPr lang="en-ZA" dirty="0" smtClean="0"/>
              <a:t>steering</a:t>
            </a:r>
          </a:p>
          <a:p>
            <a:r>
              <a:rPr lang="en-ZA" dirty="0"/>
              <a:t>I</a:t>
            </a:r>
            <a:r>
              <a:rPr lang="en-ZA" dirty="0" smtClean="0"/>
              <a:t>ntegrated </a:t>
            </a:r>
            <a:r>
              <a:rPr lang="en-ZA" dirty="0"/>
              <a:t>circuit chip </a:t>
            </a:r>
            <a:endParaRPr lang="en-ZA" dirty="0" smtClean="0"/>
          </a:p>
          <a:p>
            <a:pPr lvl="1"/>
            <a:r>
              <a:rPr lang="en-ZA" dirty="0"/>
              <a:t>P</a:t>
            </a:r>
            <a:r>
              <a:rPr lang="en-ZA" dirty="0" smtClean="0"/>
              <a:t>reprocessing </a:t>
            </a:r>
            <a:r>
              <a:rPr lang="en-ZA" dirty="0"/>
              <a:t>of the audio </a:t>
            </a:r>
            <a:r>
              <a:rPr lang="en-ZA" dirty="0" smtClean="0"/>
              <a:t>signals</a:t>
            </a:r>
          </a:p>
          <a:p>
            <a:r>
              <a:rPr lang="en-ZA" dirty="0" smtClean="0"/>
              <a:t>Emdedding </a:t>
            </a:r>
            <a:r>
              <a:rPr lang="en-ZA" dirty="0"/>
              <a:t>the microphones and circuitry into </a:t>
            </a:r>
            <a:r>
              <a:rPr lang="en-ZA" dirty="0" smtClean="0"/>
              <a:t>headphones</a:t>
            </a:r>
          </a:p>
          <a:p>
            <a:pPr lvl="1"/>
            <a:r>
              <a:rPr lang="en-ZA" dirty="0"/>
              <a:t>R</a:t>
            </a:r>
            <a:r>
              <a:rPr lang="en-ZA" dirty="0" smtClean="0"/>
              <a:t>educe </a:t>
            </a:r>
            <a:r>
              <a:rPr lang="en-ZA" dirty="0"/>
              <a:t>the size of the </a:t>
            </a:r>
            <a:r>
              <a:rPr lang="en-ZA" dirty="0" smtClean="0"/>
              <a:t>device</a:t>
            </a:r>
          </a:p>
          <a:p>
            <a:pPr lvl="1"/>
            <a:r>
              <a:rPr lang="en-ZA" dirty="0"/>
              <a:t>M</a:t>
            </a:r>
            <a:r>
              <a:rPr lang="en-ZA" dirty="0" smtClean="0"/>
              <a:t>ake the device more user friendly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993902"/>
            <a:ext cx="9067800" cy="4727573"/>
          </a:xfrm>
        </p:spPr>
        <p:txBody>
          <a:bodyPr/>
          <a:lstStyle/>
          <a:p>
            <a:r>
              <a:rPr lang="en-ZA" dirty="0"/>
              <a:t>Objectives and </a:t>
            </a:r>
            <a:r>
              <a:rPr lang="en-ZA" dirty="0" smtClean="0"/>
              <a:t>Specifications</a:t>
            </a:r>
          </a:p>
          <a:p>
            <a:r>
              <a:rPr lang="en-ZA" dirty="0" smtClean="0"/>
              <a:t>System Block Diagram</a:t>
            </a:r>
          </a:p>
          <a:p>
            <a:r>
              <a:rPr lang="en-ZA" dirty="0"/>
              <a:t>Simulated vs Hardware 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Hearing </a:t>
            </a:r>
            <a:r>
              <a:rPr lang="en-ZA" dirty="0" smtClean="0"/>
              <a:t>Aid </a:t>
            </a:r>
            <a:r>
              <a:rPr lang="en-ZA" dirty="0"/>
              <a:t>F</a:t>
            </a:r>
            <a:r>
              <a:rPr lang="en-ZA" dirty="0" smtClean="0"/>
              <a:t>unctionality</a:t>
            </a:r>
            <a:endParaRPr lang="en-ZA" dirty="0" smtClean="0"/>
          </a:p>
          <a:p>
            <a:r>
              <a:rPr lang="en-ZA" dirty="0" smtClean="0"/>
              <a:t>Cost Breakdown</a:t>
            </a:r>
          </a:p>
          <a:p>
            <a:r>
              <a:rPr lang="en-ZA" dirty="0" smtClean="0"/>
              <a:t>Results</a:t>
            </a:r>
          </a:p>
          <a:p>
            <a:r>
              <a:rPr lang="en-ZA" dirty="0" smtClean="0"/>
              <a:t>Future Work and Conclusion</a:t>
            </a:r>
            <a:endParaRPr lang="en-ZA" dirty="0" smtClean="0"/>
          </a:p>
          <a:p>
            <a:endParaRPr lang="en-ZA" dirty="0" smtClean="0"/>
          </a:p>
          <a:p>
            <a:endParaRPr lang="en-ZA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536" y="2209800"/>
            <a:ext cx="8856984" cy="3352800"/>
          </a:xfrm>
        </p:spPr>
        <p:txBody>
          <a:bodyPr/>
          <a:lstStyle/>
          <a:p>
            <a:r>
              <a:rPr lang="en-ZA" dirty="0" smtClean="0"/>
              <a:t>To develop a low cost </a:t>
            </a:r>
            <a:r>
              <a:rPr lang="en-ZA" dirty="0"/>
              <a:t>hearing </a:t>
            </a:r>
            <a:r>
              <a:rPr lang="en-ZA" dirty="0" smtClean="0"/>
              <a:t>aid</a:t>
            </a:r>
          </a:p>
          <a:p>
            <a:r>
              <a:rPr lang="en-ZA" dirty="0" smtClean="0"/>
              <a:t>Functionality:</a:t>
            </a:r>
            <a:endParaRPr lang="en-ZA" dirty="0"/>
          </a:p>
          <a:p>
            <a:pPr lvl="1"/>
            <a:r>
              <a:rPr lang="en-ZA" dirty="0" smtClean="0"/>
              <a:t>Amplifying </a:t>
            </a:r>
            <a:r>
              <a:rPr lang="en-ZA" dirty="0"/>
              <a:t>specific frequency bands according to a person’s </a:t>
            </a:r>
            <a:r>
              <a:rPr lang="en-ZA" dirty="0" smtClean="0"/>
              <a:t>audiogram</a:t>
            </a:r>
          </a:p>
          <a:p>
            <a:pPr lvl="1"/>
            <a:r>
              <a:rPr lang="en-ZA" dirty="0" smtClean="0"/>
              <a:t>User tuneable directionality</a:t>
            </a:r>
            <a:endParaRPr lang="en-ZA" dirty="0"/>
          </a:p>
          <a:p>
            <a:r>
              <a:rPr lang="en-ZA" dirty="0" smtClean="0"/>
              <a:t>Done in the form of:</a:t>
            </a:r>
            <a:endParaRPr lang="en-ZA" dirty="0"/>
          </a:p>
          <a:p>
            <a:pPr lvl="1"/>
            <a:r>
              <a:rPr lang="en-ZA" dirty="0"/>
              <a:t> </a:t>
            </a:r>
            <a:r>
              <a:rPr lang="en-ZA" dirty="0" smtClean="0"/>
              <a:t>Software simulation</a:t>
            </a:r>
            <a:endParaRPr lang="en-ZA" dirty="0"/>
          </a:p>
          <a:p>
            <a:pPr lvl="1"/>
            <a:r>
              <a:rPr lang="en-ZA" dirty="0"/>
              <a:t> H</a:t>
            </a:r>
            <a:r>
              <a:rPr lang="en-ZA" dirty="0" smtClean="0"/>
              <a:t>ardware </a:t>
            </a:r>
            <a:r>
              <a:rPr lang="en-ZA" dirty="0"/>
              <a:t>proof of </a:t>
            </a:r>
            <a:r>
              <a:rPr lang="en-ZA" dirty="0" smtClean="0"/>
              <a:t>concept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pic>
        <p:nvPicPr>
          <p:cNvPr id="4" name="Picture 3" descr="posterBlockDiagra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906000" cy="40656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145294"/>
              </p:ext>
            </p:extLst>
          </p:nvPr>
        </p:nvGraphicFramePr>
        <p:xfrm>
          <a:off x="704529" y="1988840"/>
          <a:ext cx="8496942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="" xmlns:a16="http://schemas.microsoft.com/office/drawing/2014/main" val="1205949033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3234676645"/>
                    </a:ext>
                  </a:extLst>
                </a:gridCol>
                <a:gridCol w="3168351">
                  <a:extLst>
                    <a:ext uri="{9D8B030D-6E8A-4147-A177-3AD203B41FA5}">
                      <a16:colId xmlns=""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</a:t>
                      </a:r>
                      <a:r>
                        <a:rPr lang="en-ZA" b="1" baseline="0" dirty="0" smtClean="0"/>
                        <a:t> microphones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Device</a:t>
                      </a:r>
                      <a:r>
                        <a:rPr lang="en-ZA" b="1" baseline="0" dirty="0" smtClean="0"/>
                        <a:t> </a:t>
                      </a:r>
                      <a:r>
                        <a:rPr lang="en-ZA" b="1" dirty="0" smtClean="0"/>
                        <a:t>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0.25</a:t>
                      </a:r>
                      <a:r>
                        <a:rPr lang="mr-IN" baseline="0" dirty="0" smtClean="0">
                          <a:latin typeface="+mn-lt"/>
                        </a:rPr>
                        <a:t>–</a:t>
                      </a:r>
                      <a:r>
                        <a:rPr lang="en-US" baseline="0" dirty="0" smtClean="0">
                          <a:latin typeface="+mn-lt"/>
                        </a:rPr>
                        <a:t>8 kHz</a:t>
                      </a:r>
                      <a:endParaRPr lang="mr-IN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2.8-3.5 kHz and 5.6-7 kHz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Order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Filter Bandwidth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1/3 Octave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Types</a:t>
                      </a:r>
                      <a:r>
                        <a:rPr lang="en-ZA" b="1" baseline="0" dirty="0" smtClean="0"/>
                        <a:t>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baseline="0" dirty="0" smtClean="0"/>
                        <a:t>Butterworth FIR bandpass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Butterworth bandpass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filters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16 per microphone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2 per microphone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Number of steerable angles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19 (10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 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increments)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5 (0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°, </a:t>
                      </a:r>
                      <a:r>
                        <a:rPr lang="en-ZA" b="0" i="0" dirty="0" smtClean="0"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ZA" dirty="0" smtClean="0"/>
                        <a:t>0</a:t>
                      </a:r>
                      <a:r>
                        <a:rPr lang="en-US" b="1" i="0" dirty="0" smtClean="0">
                          <a:latin typeface="Lucida Grande"/>
                          <a:ea typeface="Lucida Grande"/>
                          <a:cs typeface="Lucida Grande"/>
                        </a:rPr>
                        <a:t>°</a:t>
                      </a:r>
                      <a:r>
                        <a:rPr lang="en-US" b="0" i="0" dirty="0" smtClean="0">
                          <a:latin typeface="+mn-lt"/>
                          <a:ea typeface="Lucida Grande"/>
                          <a:cs typeface="Lucida Grande"/>
                        </a:rPr>
                        <a:t>, 90°, 120°, 180°)</a:t>
                      </a:r>
                      <a:endParaRPr lang="en-ZA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ZA" b="1" dirty="0" smtClean="0"/>
                        <a:t>Real time data</a:t>
                      </a:r>
                      <a:r>
                        <a:rPr lang="en-ZA" b="1" baseline="0" dirty="0" smtClean="0"/>
                        <a:t> acquisition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No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Yes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534091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2900" y="1683274"/>
            <a:ext cx="9362628" cy="3811488"/>
          </a:xfrm>
        </p:spPr>
        <p:txBody>
          <a:bodyPr/>
          <a:lstStyle/>
          <a:p>
            <a:r>
              <a:rPr lang="en-US" dirty="0" smtClean="0"/>
              <a:t>Audiogram matching: requires amplification of individual frequency bands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77536" y="5746527"/>
            <a:ext cx="9327992" cy="609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  <a:extLst/>
        </p:spPr>
        <p:txBody>
          <a:bodyPr/>
          <a:lstStyle/>
          <a:p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7" name="Picture 6" descr="filterBan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614" y="2541061"/>
            <a:ext cx="6948772" cy="43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2901" y="1965038"/>
            <a:ext cx="9218612" cy="3352800"/>
          </a:xfrm>
        </p:spPr>
        <p:txBody>
          <a:bodyPr/>
          <a:lstStyle/>
          <a:p>
            <a:r>
              <a:rPr lang="en-ZA" dirty="0" smtClean="0"/>
              <a:t>Amplification in a user specified direction</a:t>
            </a:r>
          </a:p>
          <a:p>
            <a:r>
              <a:rPr lang="en-ZA" dirty="0" smtClean="0"/>
              <a:t>Delay-and-sum beamforming</a:t>
            </a:r>
          </a:p>
          <a:p>
            <a:endParaRPr lang="en-ZA" dirty="0"/>
          </a:p>
        </p:txBody>
      </p:sp>
      <p:pic>
        <p:nvPicPr>
          <p:cNvPr id="8" name="Picture 7" descr="DirectionalityShif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3068960"/>
            <a:ext cx="8778180" cy="31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12482"/>
              </p:ext>
            </p:extLst>
          </p:nvPr>
        </p:nvGraphicFramePr>
        <p:xfrm>
          <a:off x="1852139" y="1663413"/>
          <a:ext cx="5867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973">
                  <a:extLst>
                    <a:ext uri="{9D8B030D-6E8A-4147-A177-3AD203B41FA5}">
                      <a16:colId xmlns="" xmlns:a16="http://schemas.microsoft.com/office/drawing/2014/main" val="641060483"/>
                    </a:ext>
                  </a:extLst>
                </a:gridCol>
                <a:gridCol w="1758427">
                  <a:extLst>
                    <a:ext uri="{9D8B030D-6E8A-4147-A177-3AD203B41FA5}">
                      <a16:colId xmlns="" xmlns:a16="http://schemas.microsoft.com/office/drawing/2014/main" val="1147500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Component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Cost (R)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072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Arduino Due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569.00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870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MAX9814 Microphone Amplifier x4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546.00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431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LM358 x5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16.05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9474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LM386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15.75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4065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 Jack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16.31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641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9V Battery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70.00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35677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Veroboard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49.70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552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Headphones 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69.90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482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Casing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59.90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5611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Miscellanous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50.00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029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b="1" dirty="0" smtClean="0"/>
                        <a:t>Total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 smtClean="0"/>
                        <a:t>1462.61</a:t>
                      </a:r>
                      <a:endParaRPr lang="en-ZA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86205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454" y="1580366"/>
            <a:ext cx="3852414" cy="417452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0946CE-1557-8048-9DCC-53092B68232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59125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Directionality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74" y="1640958"/>
            <a:ext cx="3888432" cy="4213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4694" y="583271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Compensatory gain</a:t>
            </a:r>
            <a:endParaRPr lang="en-Z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4736976" y="1772816"/>
            <a:ext cx="0" cy="4521561"/>
          </a:xfrm>
          <a:prstGeom prst="line">
            <a:avLst/>
          </a:prstGeom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349</TotalTime>
  <Words>495</Words>
  <Application>Microsoft Macintosh PowerPoint</Application>
  <PresentationFormat>A4 Paper (210x297 mm)</PresentationFormat>
  <Paragraphs>172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Wits Presentation</vt:lpstr>
      <vt:lpstr>AN INVESTIGATIONAL STUDY INTO THE DESIGN OF A LOW COST, ADAPTIVE HEARING AID</vt:lpstr>
      <vt:lpstr>Outline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Results: Simulation</vt:lpstr>
      <vt:lpstr>Results: Simulation</vt:lpstr>
      <vt:lpstr>Results: Hardware</vt:lpstr>
      <vt:lpstr>Results: Hardware</vt:lpstr>
      <vt:lpstr>System Error Analysis</vt:lpstr>
      <vt:lpstr>Future Work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Kayla-Jade Butkow</cp:lastModifiedBy>
  <cp:revision>117</cp:revision>
  <dcterms:created xsi:type="dcterms:W3CDTF">2018-09-04T08:14:39Z</dcterms:created>
  <dcterms:modified xsi:type="dcterms:W3CDTF">2018-09-04T14:27:51Z</dcterms:modified>
</cp:coreProperties>
</file>