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70" r:id="rId10"/>
    <p:sldId id="262" r:id="rId11"/>
    <p:sldId id="269" r:id="rId12"/>
    <p:sldId id="263" r:id="rId13"/>
    <p:sldId id="271" r:id="rId14"/>
    <p:sldId id="266" r:id="rId15"/>
    <p:sldId id="267" r:id="rId16"/>
    <p:sldId id="273" r:id="rId17"/>
    <p:sldId id="272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  <p15:guide id="4" orient="horz" pos="845">
          <p15:clr>
            <a:srgbClr val="A4A3A4"/>
          </p15:clr>
        </p15:guide>
        <p15:guide id="5" orient="horz" pos="1842">
          <p15:clr>
            <a:srgbClr val="A4A3A4"/>
          </p15:clr>
        </p15:guide>
        <p15:guide id="6" pos="1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BBE"/>
    <a:srgbClr val="5682AA"/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7" autoAdjust="0"/>
    <p:restoredTop sz="94660"/>
  </p:normalViewPr>
  <p:slideViewPr>
    <p:cSldViewPr snapToObjects="1">
      <p:cViewPr varScale="1">
        <p:scale>
          <a:sx n="80" d="100"/>
          <a:sy n="80" d="100"/>
        </p:scale>
        <p:origin x="-1616" y="-96"/>
      </p:cViewPr>
      <p:guideLst>
        <p:guide orient="horz" pos="2160"/>
        <p:guide orient="horz" pos="2296"/>
        <p:guide orient="horz" pos="845"/>
        <p:guide orient="horz" pos="1842"/>
        <p:guide pos="3120"/>
        <p:guide pos="1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18/09/11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18/09/11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Independent amplification</a:t>
            </a:r>
          </a:p>
          <a:p>
            <a:pPr lvl="1"/>
            <a:r>
              <a:rPr lang="en-US" dirty="0" smtClean="0"/>
              <a:t>Band-by-band basis</a:t>
            </a:r>
          </a:p>
          <a:p>
            <a:r>
              <a:rPr lang="en-US" dirty="0" smtClean="0"/>
              <a:t>Audiogram matching</a:t>
            </a:r>
          </a:p>
          <a:p>
            <a:pPr lvl="1"/>
            <a:r>
              <a:rPr lang="en-US" dirty="0" smtClean="0"/>
              <a:t>Requires interpolation of audiogram</a:t>
            </a:r>
          </a:p>
          <a:p>
            <a:pPr lvl="1"/>
            <a:r>
              <a:rPr lang="en-US" dirty="0" smtClean="0"/>
              <a:t>Unique for an individual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kern="0" dirty="0" smtClean="0"/>
              <a:t>Effect of amplifying one band is seen across the frequency spectrum- due to the order of the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omni</a:t>
            </a:r>
            <a:r>
              <a:rPr lang="en-US" baseline="0" dirty="0" smtClean="0"/>
              <a:t> error due to </a:t>
            </a:r>
            <a:r>
              <a:rPr lang="en-US" baseline="0" dirty="0" err="1" smtClean="0"/>
              <a:t>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 smtClean="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1738458"/>
            <a:ext cx="9493569" cy="1700466"/>
          </a:xfrm>
        </p:spPr>
        <p:txBody>
          <a:bodyPr anchor="ctr"/>
          <a:lstStyle/>
          <a:p>
            <a:pPr algn="ctr"/>
            <a:r>
              <a:rPr lang="en-US" dirty="0" smtClean="0">
                <a:latin typeface="Arial" charset="0"/>
                <a:ea typeface="MS PGothic" charset="0"/>
                <a:cs typeface="Times New Roman" charset="0"/>
              </a:rPr>
              <a:t>AN INVESTIGATIONAL STUDY INTO THE DESIGN OF A LOW COST, ADAPTIVE HEARING AID</a:t>
            </a:r>
            <a:endParaRPr lang="en-US" dirty="0">
              <a:latin typeface="Arial" charset="0"/>
              <a:ea typeface="MS PGothic" charset="0"/>
              <a:cs typeface="Times New Roman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706" y="4675532"/>
            <a:ext cx="876458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Kayla-Jade </a:t>
            </a:r>
            <a:r>
              <a:rPr lang="en-US" b="1" dirty="0" smtClean="0">
                <a:solidFill>
                  <a:schemeClr val="tx1"/>
                </a:solidFill>
              </a:rPr>
              <a:t>Butkow (714227) </a:t>
            </a: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Kelvin da </a:t>
            </a:r>
            <a:r>
              <a:rPr lang="en-US" b="1" dirty="0" smtClean="0">
                <a:solidFill>
                  <a:schemeClr val="tx1"/>
                </a:solidFill>
              </a:rPr>
              <a:t>Silva (835842)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2036664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14" y="2033772"/>
            <a:ext cx="3154786" cy="2929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2915" y="502346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cs typeface="Times New Roman" panose="02020603050405020304" pitchFamily="18" charset="0"/>
              </a:rPr>
              <a:t>60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Z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9344" y="51051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9</a:t>
            </a:r>
            <a:r>
              <a:rPr lang="en-ZA" sz="2400" b="1" dirty="0" smtClean="0">
                <a:cs typeface="Times New Roman" panose="02020603050405020304" pitchFamily="18" charset="0"/>
              </a:rPr>
              <a:t>0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Z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138713" y="1748267"/>
                <a:ext cx="3878183" cy="4673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762000" indent="-571500" algn="l" defTabSz="762000" rtl="0" eaLnBrk="1" fontAlgn="base" hangingPunct="1">
                  <a:spcBef>
                    <a:spcPct val="7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1pPr>
                <a:lvl2pPr marL="1524000" indent="-38100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Ø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2pPr>
                <a:lvl3pPr marL="2190750" indent="-2857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§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3pPr>
                <a:lvl4pPr marL="264795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4pPr>
                <a:lvl5pPr marL="30099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5pPr>
                <a:lvl6pPr marL="34671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6pPr>
                <a:lvl7pPr marL="39243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7pPr>
                <a:lvl8pPr marL="43815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8pPr>
                <a:lvl9pPr marL="48387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ZA" kern="0" dirty="0" smtClean="0"/>
                  <a:t>Most precise steering at 3.15 kHz</a:t>
                </a:r>
              </a:p>
              <a:p>
                <a:r>
                  <a:rPr lang="en-ZA" kern="0" dirty="0" smtClean="0"/>
                  <a:t>Spatial aliasing </a:t>
                </a:r>
              </a:p>
              <a:p>
                <a:pPr lvl="1"/>
                <a14:m>
                  <m:oMath xmlns:m="http://schemas.openxmlformats.org/officeDocument/2006/math" xmlns="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ZA" b="1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 kern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num>
                      <m:den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ZA" kern="0" dirty="0" smtClean="0"/>
              </a:p>
              <a:p>
                <a:pPr lvl="1"/>
                <a14:m>
                  <m:oMath xmlns:m="http://schemas.openxmlformats.org/officeDocument/2006/math" xmlns="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ZA" kern="0" dirty="0" smtClean="0"/>
                  <a:t>= 5cm</a:t>
                </a:r>
              </a:p>
              <a:p>
                <a:pPr lvl="1"/>
                <a14:m>
                  <m:oMath xmlns:m="http://schemas.openxmlformats.org/officeDocument/2006/math" xmlns="">
                    <m:sSub>
                      <m:sSubPr>
                        <m:ctrlPr>
                          <a:rPr lang="en-ZA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ker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ZA" kern="0" dirty="0" smtClean="0"/>
                  <a:t>= wavelength of maximum frequency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713" y="1748267"/>
                <a:ext cx="3878183" cy="46733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7" y="2420888"/>
            <a:ext cx="6411523" cy="37861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Total cost: R1462.61</a:t>
            </a:r>
          </a:p>
          <a:p>
            <a:r>
              <a:rPr lang="en-ZA" kern="0" dirty="0" smtClean="0"/>
              <a:t>Input sound                                                       frequency:                                                                        3.15 kHz</a:t>
            </a:r>
          </a:p>
          <a:p>
            <a:r>
              <a:rPr lang="en-ZA" kern="0" dirty="0" smtClean="0"/>
              <a:t>Error caused by                                                  interaction of                                                                 stop-</a:t>
            </a:r>
            <a:r>
              <a:rPr lang="en-ZA" kern="0" dirty="0" smtClean="0"/>
              <a:t>bands</a:t>
            </a:r>
            <a:endParaRPr lang="en-ZA" kern="0" dirty="0" smtClean="0"/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30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5" y="1881214"/>
            <a:ext cx="3224808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77336" y="49311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latin typeface="+mj-lt"/>
                <a:cs typeface="Times New Roman" panose="02020603050405020304" pitchFamily="18" charset="0"/>
              </a:rPr>
              <a:t>90°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4905" y="488598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latin typeface="+mj-lt"/>
                <a:cs typeface="Times New Roman" panose="02020603050405020304" pitchFamily="18" charset="0"/>
              </a:rPr>
              <a:t>60°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44046" y="1747866"/>
            <a:ext cx="414658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Most accurate at 90°</a:t>
            </a:r>
            <a:endParaRPr lang="en-ZA" kern="0" dirty="0"/>
          </a:p>
          <a:p>
            <a:pPr lvl="1"/>
            <a:r>
              <a:rPr lang="en-ZA" kern="0" dirty="0" smtClean="0"/>
              <a:t>No time delay</a:t>
            </a:r>
          </a:p>
          <a:p>
            <a:r>
              <a:rPr lang="en-ZA" kern="0" dirty="0" smtClean="0"/>
              <a:t>Increased </a:t>
            </a:r>
            <a:r>
              <a:rPr lang="en-ZA" kern="0" dirty="0" smtClean="0"/>
              <a:t>error in other directions</a:t>
            </a:r>
          </a:p>
          <a:p>
            <a:pPr lvl="1"/>
            <a:r>
              <a:rPr lang="en-ZA" kern="0" dirty="0" smtClean="0"/>
              <a:t>Integer number       of sample </a:t>
            </a:r>
            <a:r>
              <a:rPr lang="en-ZA" kern="0" dirty="0" smtClean="0"/>
              <a:t>shifts</a:t>
            </a:r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Error Analysis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841849"/>
              </p:ext>
            </p:extLst>
          </p:nvPr>
        </p:nvGraphicFramePr>
        <p:xfrm>
          <a:off x="1712448" y="1684967"/>
          <a:ext cx="67689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7260">
                  <a:extLst>
                    <a:ext uri="{9D8B030D-6E8A-4147-A177-3AD203B41FA5}">
                      <a16:colId xmlns:a16="http://schemas.microsoft.com/office/drawing/2014/main" xmlns="" val="1220490089"/>
                    </a:ext>
                  </a:extLst>
                </a:gridCol>
                <a:gridCol w="1506419">
                  <a:extLst>
                    <a:ext uri="{9D8B030D-6E8A-4147-A177-3AD203B41FA5}">
                      <a16:colId xmlns:a16="http://schemas.microsoft.com/office/drawing/2014/main" xmlns="" val="67218977"/>
                    </a:ext>
                  </a:extLst>
                </a:gridCol>
                <a:gridCol w="1291054">
                  <a:extLst>
                    <a:ext uri="{9D8B030D-6E8A-4147-A177-3AD203B41FA5}">
                      <a16:colId xmlns:a16="http://schemas.microsoft.com/office/drawing/2014/main" xmlns="" val="3056518911"/>
                    </a:ext>
                  </a:extLst>
                </a:gridCol>
              </a:tblGrid>
              <a:tr h="514284">
                <a:tc rowSpan="5"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Compensatory Amplification</a:t>
                      </a:r>
                      <a:endParaRPr lang="en-ZA" sz="16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Applied Frequency</a:t>
                      </a:r>
                      <a:r>
                        <a:rPr lang="en-ZA" sz="1600" baseline="0" dirty="0" smtClean="0"/>
                        <a:t> (kHz)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Frequency Band (kHz)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Error (%)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199774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3.15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2.82 - 3.55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0.81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92157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6.30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2.82 - 3.55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15.34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8297120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3.15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5.62 - 7.08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19.56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271760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6.30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5.62 - 7.08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3.67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49641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4633"/>
              </p:ext>
            </p:extLst>
          </p:nvPr>
        </p:nvGraphicFramePr>
        <p:xfrm>
          <a:off x="1712640" y="3573016"/>
          <a:ext cx="6768752" cy="26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3583">
                  <a:extLst>
                    <a:ext uri="{9D8B030D-6E8A-4147-A177-3AD203B41FA5}">
                      <a16:colId xmlns:a16="http://schemas.microsoft.com/office/drawing/2014/main" xmlns="" val="3160404703"/>
                    </a:ext>
                  </a:extLst>
                </a:gridCol>
                <a:gridCol w="1291019">
                  <a:extLst>
                    <a:ext uri="{9D8B030D-6E8A-4147-A177-3AD203B41FA5}">
                      <a16:colId xmlns:a16="http://schemas.microsoft.com/office/drawing/2014/main" xmlns="" val="2004772524"/>
                    </a:ext>
                  </a:extLst>
                </a:gridCol>
              </a:tblGrid>
              <a:tr h="560943">
                <a:tc rowSpan="7"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Directionality</a:t>
                      </a:r>
                      <a:endParaRPr lang="en-ZA" sz="16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Dial Angle (°)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Average</a:t>
                      </a:r>
                      <a:r>
                        <a:rPr lang="en-ZA" sz="1600" baseline="0" dirty="0" smtClean="0"/>
                        <a:t> Error (%)</a:t>
                      </a:r>
                      <a:endParaRPr lang="en-ZA" sz="1600" dirty="0"/>
                    </a:p>
                  </a:txBody>
                  <a:tcP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7195092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46.6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6978316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30.7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136035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90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447519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120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0419717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180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51.7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4437447"/>
                  </a:ext>
                </a:extLst>
              </a:tr>
              <a:tr h="370600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Omni-directional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485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2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Future Work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10065568" cy="4248472"/>
          </a:xfrm>
        </p:spPr>
        <p:txBody>
          <a:bodyPr/>
          <a:lstStyle/>
          <a:p>
            <a:r>
              <a:rPr lang="en-ZA" dirty="0"/>
              <a:t>H</a:t>
            </a:r>
            <a:r>
              <a:rPr lang="en-ZA" dirty="0" smtClean="0"/>
              <a:t>igher </a:t>
            </a:r>
            <a:r>
              <a:rPr lang="en-ZA" dirty="0"/>
              <a:t>quality </a:t>
            </a:r>
            <a:r>
              <a:rPr lang="en-ZA" dirty="0" err="1"/>
              <a:t>omni</a:t>
            </a:r>
            <a:r>
              <a:rPr lang="en-ZA" dirty="0"/>
              <a:t>-directional </a:t>
            </a:r>
            <a:r>
              <a:rPr lang="en-ZA" dirty="0" smtClean="0"/>
              <a:t>microphones</a:t>
            </a:r>
          </a:p>
          <a:p>
            <a:r>
              <a:rPr lang="en-ZA" dirty="0"/>
              <a:t>Integrated circuit chip </a:t>
            </a:r>
          </a:p>
          <a:p>
            <a:pPr lvl="1"/>
            <a:r>
              <a:rPr lang="en-ZA" dirty="0" smtClean="0"/>
              <a:t>Pre-processing </a:t>
            </a:r>
            <a:r>
              <a:rPr lang="en-ZA" dirty="0"/>
              <a:t>of the audio </a:t>
            </a:r>
            <a:r>
              <a:rPr lang="en-ZA" dirty="0" smtClean="0"/>
              <a:t>signals</a:t>
            </a:r>
          </a:p>
          <a:p>
            <a:r>
              <a:rPr lang="en-ZA" dirty="0" smtClean="0"/>
              <a:t>Embedding circuitry </a:t>
            </a:r>
            <a:r>
              <a:rPr lang="en-ZA" dirty="0"/>
              <a:t>into </a:t>
            </a:r>
            <a:r>
              <a:rPr lang="en-ZA" dirty="0" smtClean="0"/>
              <a:t>headphones</a:t>
            </a:r>
          </a:p>
          <a:p>
            <a:pPr lvl="1"/>
            <a:r>
              <a:rPr lang="en-ZA" dirty="0"/>
              <a:t>R</a:t>
            </a:r>
            <a:r>
              <a:rPr lang="en-ZA" dirty="0" smtClean="0"/>
              <a:t>educe </a:t>
            </a:r>
            <a:r>
              <a:rPr lang="en-ZA" dirty="0"/>
              <a:t>the size of the </a:t>
            </a:r>
            <a:r>
              <a:rPr lang="en-ZA" dirty="0" smtClean="0"/>
              <a:t>device</a:t>
            </a:r>
          </a:p>
          <a:p>
            <a:pPr lvl="1"/>
            <a:r>
              <a:rPr lang="en-ZA" dirty="0"/>
              <a:t>M</a:t>
            </a:r>
            <a:r>
              <a:rPr lang="en-ZA" dirty="0" smtClean="0"/>
              <a:t>ake the device more user friendly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46002"/>
            <a:ext cx="8424936" cy="3883496"/>
          </a:xfrm>
        </p:spPr>
        <p:txBody>
          <a:bodyPr/>
          <a:lstStyle/>
          <a:p>
            <a:r>
              <a:rPr lang="en-ZA" dirty="0" smtClean="0"/>
              <a:t>Objectives and specifications have been met</a:t>
            </a:r>
          </a:p>
          <a:p>
            <a:r>
              <a:rPr lang="en-ZA" dirty="0" smtClean="0"/>
              <a:t>Low cost – under R1500</a:t>
            </a:r>
          </a:p>
          <a:p>
            <a:r>
              <a:rPr lang="en-ZA" dirty="0" smtClean="0"/>
              <a:t>Full hearing aid simulation</a:t>
            </a:r>
          </a:p>
          <a:p>
            <a:pPr lvl="1"/>
            <a:r>
              <a:rPr lang="en-ZA" dirty="0"/>
              <a:t>Compensatory amplification</a:t>
            </a:r>
          </a:p>
          <a:p>
            <a:pPr lvl="1"/>
            <a:r>
              <a:rPr lang="en-ZA" dirty="0"/>
              <a:t>Steerable </a:t>
            </a:r>
            <a:r>
              <a:rPr lang="en-ZA" dirty="0" smtClean="0"/>
              <a:t>directionality</a:t>
            </a:r>
          </a:p>
          <a:p>
            <a:r>
              <a:rPr lang="en-ZA" dirty="0" smtClean="0"/>
              <a:t>Concepts proven in hardware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References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09800"/>
            <a:ext cx="9067800" cy="3352800"/>
          </a:xfrm>
        </p:spPr>
        <p:txBody>
          <a:bodyPr/>
          <a:lstStyle/>
          <a:p>
            <a:pPr marL="190500" indent="0">
              <a:buNone/>
            </a:pPr>
            <a:r>
              <a:rPr lang="en-ZA" b="0" dirty="0" smtClean="0"/>
              <a:t>[1]	L</a:t>
            </a:r>
            <a:r>
              <a:rPr lang="en-ZA" b="0" dirty="0"/>
              <a:t>. Tiete et al. </a:t>
            </a:r>
            <a:r>
              <a:rPr lang="en-ZA" b="0" dirty="0" smtClean="0"/>
              <a:t>“</a:t>
            </a:r>
            <a:r>
              <a:rPr lang="en-ZA" b="0" dirty="0"/>
              <a:t>Detecting Laterality </a:t>
            </a:r>
            <a:r>
              <a:rPr lang="en-ZA" b="0" dirty="0" smtClean="0"/>
              <a:t>and </a:t>
            </a:r>
            <a:r>
              <a:rPr lang="en-ZA" b="0" dirty="0"/>
              <a:t>Nasality in </a:t>
            </a:r>
            <a:r>
              <a:rPr lang="en-ZA" b="0" dirty="0" smtClean="0"/>
              <a:t>Speech 	with </a:t>
            </a:r>
            <a:r>
              <a:rPr lang="en-ZA" b="0" dirty="0"/>
              <a:t>the Use </a:t>
            </a:r>
            <a:r>
              <a:rPr lang="en-ZA" b="0" dirty="0" smtClean="0"/>
              <a:t>of </a:t>
            </a:r>
            <a:r>
              <a:rPr lang="en-ZA" b="0" dirty="0"/>
              <a:t>a Multi-Channel </a:t>
            </a:r>
            <a:r>
              <a:rPr lang="de-DE" b="0" dirty="0" err="1"/>
              <a:t>recorder</a:t>
            </a:r>
            <a:r>
              <a:rPr lang="de-DE" b="0" dirty="0" smtClean="0"/>
              <a:t>.</a:t>
            </a:r>
            <a:r>
              <a:rPr lang="en-ZA" b="0" dirty="0" smtClean="0"/>
              <a:t>” </a:t>
            </a:r>
            <a:r>
              <a:rPr lang="de-DE" b="0" i="1" dirty="0" smtClean="0"/>
              <a:t>Sensors </a:t>
            </a:r>
            <a:r>
              <a:rPr lang="de-DE" b="0" i="1" dirty="0"/>
              <a:t>(Basel, </a:t>
            </a:r>
            <a:r>
              <a:rPr lang="de-DE" b="0" i="1" dirty="0" smtClean="0"/>
              <a:t>	</a:t>
            </a:r>
            <a:r>
              <a:rPr lang="de-DE" b="0" i="1" dirty="0" err="1" smtClean="0"/>
              <a:t>Switzerland</a:t>
            </a:r>
            <a:r>
              <a:rPr lang="de-DE" b="0" i="1" dirty="0"/>
              <a:t>)</a:t>
            </a:r>
            <a:r>
              <a:rPr lang="de-DE" b="0" dirty="0"/>
              <a:t>, vol. </a:t>
            </a:r>
            <a:r>
              <a:rPr lang="de-DE" b="0" dirty="0" smtClean="0"/>
              <a:t>14, </a:t>
            </a:r>
            <a:r>
              <a:rPr lang="en-ZA" b="0" dirty="0" smtClean="0"/>
              <a:t>pp</a:t>
            </a:r>
            <a:r>
              <a:rPr lang="en-ZA" b="0" dirty="0"/>
              <a:t>. </a:t>
            </a:r>
            <a:r>
              <a:rPr lang="en-ZA" b="0" dirty="0" smtClean="0"/>
              <a:t>1918-1949</a:t>
            </a:r>
            <a:r>
              <a:rPr lang="en-ZA" b="0" dirty="0"/>
              <a:t>, 02 </a:t>
            </a:r>
            <a:r>
              <a:rPr lang="en-ZA" b="0" dirty="0" smtClean="0"/>
              <a:t>2014</a:t>
            </a:r>
            <a:r>
              <a:rPr lang="en-ZA" b="0" dirty="0"/>
              <a:t>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9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Questions?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6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9067800" cy="4727573"/>
          </a:xfrm>
        </p:spPr>
        <p:txBody>
          <a:bodyPr/>
          <a:lstStyle/>
          <a:p>
            <a:r>
              <a:rPr lang="en-ZA" dirty="0"/>
              <a:t>Objectives and </a:t>
            </a:r>
            <a:r>
              <a:rPr lang="en-ZA" dirty="0" smtClean="0"/>
              <a:t>Specifications</a:t>
            </a:r>
          </a:p>
          <a:p>
            <a:r>
              <a:rPr lang="en-ZA" dirty="0" smtClean="0"/>
              <a:t>System Block Diagram</a:t>
            </a:r>
          </a:p>
          <a:p>
            <a:r>
              <a:rPr lang="en-ZA" dirty="0"/>
              <a:t>Simulated vs Hardware Hearing </a:t>
            </a:r>
            <a:r>
              <a:rPr lang="en-ZA" dirty="0" smtClean="0"/>
              <a:t>Aid</a:t>
            </a:r>
          </a:p>
          <a:p>
            <a:r>
              <a:rPr lang="en-ZA" dirty="0" smtClean="0"/>
              <a:t>Hearing Aid </a:t>
            </a:r>
            <a:r>
              <a:rPr lang="en-ZA" dirty="0"/>
              <a:t>F</a:t>
            </a:r>
            <a:r>
              <a:rPr lang="en-ZA" dirty="0" smtClean="0"/>
              <a:t>unctionality</a:t>
            </a:r>
          </a:p>
          <a:p>
            <a:r>
              <a:rPr lang="en-ZA" dirty="0" smtClean="0"/>
              <a:t>Results</a:t>
            </a:r>
          </a:p>
          <a:p>
            <a:r>
              <a:rPr lang="en-ZA" dirty="0" smtClean="0"/>
              <a:t>Future Work and Conclusion</a:t>
            </a:r>
          </a:p>
          <a:p>
            <a:endParaRPr lang="en-ZA" dirty="0" smtClean="0"/>
          </a:p>
          <a:p>
            <a:endParaRPr lang="en-Z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Objectives and Specifications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8856984" cy="3352800"/>
          </a:xfrm>
        </p:spPr>
        <p:txBody>
          <a:bodyPr/>
          <a:lstStyle/>
          <a:p>
            <a:r>
              <a:rPr lang="en-ZA" dirty="0" smtClean="0"/>
              <a:t>To develop a low cost </a:t>
            </a:r>
            <a:r>
              <a:rPr lang="en-ZA" dirty="0"/>
              <a:t>hearing </a:t>
            </a:r>
            <a:r>
              <a:rPr lang="en-ZA" dirty="0" smtClean="0"/>
              <a:t>aid</a:t>
            </a:r>
          </a:p>
          <a:p>
            <a:r>
              <a:rPr lang="en-ZA" dirty="0" smtClean="0"/>
              <a:t>Functionality:</a:t>
            </a:r>
            <a:endParaRPr lang="en-ZA" dirty="0"/>
          </a:p>
          <a:p>
            <a:pPr lvl="1"/>
            <a:r>
              <a:rPr lang="en-ZA" dirty="0" smtClean="0"/>
              <a:t>Amplifying </a:t>
            </a:r>
            <a:r>
              <a:rPr lang="en-ZA" dirty="0"/>
              <a:t>specific frequency bands according to a person’s </a:t>
            </a:r>
            <a:r>
              <a:rPr lang="en-ZA" dirty="0" smtClean="0"/>
              <a:t>audiogram</a:t>
            </a:r>
          </a:p>
          <a:p>
            <a:pPr lvl="1"/>
            <a:r>
              <a:rPr lang="en-ZA" dirty="0" smtClean="0"/>
              <a:t>User tuneable directionality</a:t>
            </a:r>
            <a:endParaRPr lang="en-ZA" dirty="0"/>
          </a:p>
          <a:p>
            <a:r>
              <a:rPr lang="en-ZA" dirty="0" smtClean="0"/>
              <a:t>Done in the form of:</a:t>
            </a:r>
            <a:endParaRPr lang="en-ZA" dirty="0"/>
          </a:p>
          <a:p>
            <a:pPr lvl="1"/>
            <a:r>
              <a:rPr lang="en-ZA" dirty="0"/>
              <a:t> </a:t>
            </a:r>
            <a:r>
              <a:rPr lang="en-ZA" dirty="0" smtClean="0"/>
              <a:t>Software simulation</a:t>
            </a:r>
            <a:endParaRPr lang="en-ZA" dirty="0"/>
          </a:p>
          <a:p>
            <a:pPr lvl="1"/>
            <a:r>
              <a:rPr lang="en-ZA" dirty="0"/>
              <a:t> H</a:t>
            </a:r>
            <a:r>
              <a:rPr lang="en-ZA" dirty="0" smtClean="0"/>
              <a:t>ardware </a:t>
            </a:r>
            <a:r>
              <a:rPr lang="en-ZA" dirty="0"/>
              <a:t>proof of </a:t>
            </a:r>
            <a:r>
              <a:rPr lang="en-ZA" dirty="0" smtClean="0"/>
              <a:t>concept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Block Diagram</a:t>
            </a:r>
            <a:endParaRPr lang="en-ZA" dirty="0"/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Simulated vs Hardware Hearing Aid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xmlns="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xmlns="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Property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Simulation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Hardware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</a:t>
                      </a:r>
                      <a:r>
                        <a:rPr lang="en-ZA" b="1" baseline="0" dirty="0" smtClean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Device</a:t>
                      </a:r>
                      <a:r>
                        <a:rPr lang="en-ZA" b="1" baseline="0" dirty="0" smtClean="0"/>
                        <a:t> </a:t>
                      </a:r>
                      <a:r>
                        <a:rPr lang="en-ZA" b="1" dirty="0" smtClean="0"/>
                        <a:t>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0.25</a:t>
                      </a:r>
                      <a:r>
                        <a:rPr lang="mr-IN" baseline="0" dirty="0" smtClean="0">
                          <a:latin typeface="+mn-lt"/>
                        </a:rPr>
                        <a:t>–</a:t>
                      </a:r>
                      <a:r>
                        <a:rPr lang="en-US" baseline="0" dirty="0" smtClean="0">
                          <a:latin typeface="+mn-lt"/>
                        </a:rPr>
                        <a:t>8 kHz</a:t>
                      </a:r>
                      <a:endParaRPr lang="mr-IN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2.8-3.5 kHz and 5.6-7 kHz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Order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Types</a:t>
                      </a:r>
                      <a:r>
                        <a:rPr lang="en-ZA" b="1" baseline="0" dirty="0" smtClean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 smtClean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Butterworth bandpass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16 per microphone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steerable angles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19 (10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5 (0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 smtClean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 smtClean="0"/>
                        <a:t>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Real time data</a:t>
                      </a:r>
                      <a:r>
                        <a:rPr lang="en-ZA" b="1" baseline="0" dirty="0" smtClean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Compensatory Amplification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6876" y="1753369"/>
            <a:ext cx="9362628" cy="3811488"/>
          </a:xfrm>
        </p:spPr>
        <p:txBody>
          <a:bodyPr/>
          <a:lstStyle/>
          <a:p>
            <a:r>
              <a:rPr lang="en-US" dirty="0" smtClean="0"/>
              <a:t>Audiogram matching: requires amplification of individual frequency bands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77536" y="5746527"/>
            <a:ext cx="9327992" cy="609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 descr="filterB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14" y="2541061"/>
            <a:ext cx="6948772" cy="4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Directionality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876" y="1756767"/>
            <a:ext cx="9218612" cy="3352800"/>
          </a:xfrm>
        </p:spPr>
        <p:txBody>
          <a:bodyPr/>
          <a:lstStyle/>
          <a:p>
            <a:r>
              <a:rPr lang="en-ZA" dirty="0" smtClean="0"/>
              <a:t>Amplification in a user specified direction</a:t>
            </a:r>
          </a:p>
          <a:p>
            <a:r>
              <a:rPr lang="en-ZA" dirty="0" smtClean="0"/>
              <a:t>Delay-and-sum beamforming</a:t>
            </a:r>
          </a:p>
          <a:p>
            <a:endParaRPr lang="en-ZA" dirty="0"/>
          </a:p>
        </p:txBody>
      </p:sp>
      <p:pic>
        <p:nvPicPr>
          <p:cNvPr id="8" name="Picture 7" descr="Directionality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068960"/>
            <a:ext cx="8778180" cy="3151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7336" y="5923335"/>
            <a:ext cx="222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Adapted from [1]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6977" y="3491011"/>
            <a:ext cx="93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/>
                <a:cs typeface="Times New Roman"/>
              </a:rPr>
              <a:t>Source</a:t>
            </a:r>
            <a:endParaRPr lang="en-US" sz="1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Testing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latin typeface="+mj-lt"/>
                <a:cs typeface="Times New Roman" panose="02020603050405020304" pitchFamily="18" charset="0"/>
              </a:rPr>
              <a:t>Directionality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cs typeface="Times New Roman" panose="02020603050405020304" pitchFamily="18" charset="0"/>
              </a:rPr>
              <a:t>Compensatory gain</a:t>
            </a:r>
            <a:endParaRPr lang="en-ZA" sz="2000" b="1" dirty="0"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212976"/>
            <a:ext cx="6808230" cy="3029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Matched to an audiogram</a:t>
            </a:r>
          </a:p>
          <a:p>
            <a:r>
              <a:rPr lang="en-ZA" kern="0" dirty="0" smtClean="0"/>
              <a:t>Average error per frequency band: </a:t>
            </a:r>
            <a:r>
              <a:rPr lang="en-ZA" kern="0" dirty="0"/>
              <a:t> </a:t>
            </a:r>
            <a:r>
              <a:rPr lang="en-ZA" kern="0" dirty="0" smtClean="0"/>
              <a:t>1.41%</a:t>
            </a:r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607</TotalTime>
  <Words>507</Words>
  <Application>Microsoft Macintosh PowerPoint</Application>
  <PresentationFormat>A4 Paper (210x297 mm)</PresentationFormat>
  <Paragraphs>156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Wits Presentation</vt:lpstr>
      <vt:lpstr>AN INVESTIGATIONAL STUDY INTO THE DESIGN OF A LOW COST, ADAPTIVE HEARING AID</vt:lpstr>
      <vt:lpstr>Outline</vt:lpstr>
      <vt:lpstr>Objectives and Specifications</vt:lpstr>
      <vt:lpstr>System Block Diagram</vt:lpstr>
      <vt:lpstr>Simulated vs Hardware Hearing Aid</vt:lpstr>
      <vt:lpstr>Compensatory Amplification</vt:lpstr>
      <vt:lpstr>Directionality</vt:lpstr>
      <vt:lpstr>Testing</vt:lpstr>
      <vt:lpstr>Results: Simulation</vt:lpstr>
      <vt:lpstr>Results: Simulation</vt:lpstr>
      <vt:lpstr>Results: Hardware</vt:lpstr>
      <vt:lpstr>Results: Hardware</vt:lpstr>
      <vt:lpstr>System Error Analysis</vt:lpstr>
      <vt:lpstr>Future Work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Kayla-Jade Butkow</cp:lastModifiedBy>
  <cp:revision>171</cp:revision>
  <dcterms:created xsi:type="dcterms:W3CDTF">2018-09-04T08:14:39Z</dcterms:created>
  <dcterms:modified xsi:type="dcterms:W3CDTF">2018-09-11T19:44:50Z</dcterms:modified>
</cp:coreProperties>
</file>