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70" r:id="rId10"/>
    <p:sldId id="262" r:id="rId11"/>
    <p:sldId id="269" r:id="rId12"/>
    <p:sldId id="263" r:id="rId13"/>
    <p:sldId id="271" r:id="rId14"/>
    <p:sldId id="266" r:id="rId15"/>
    <p:sldId id="267" r:id="rId16"/>
    <p:sldId id="273" r:id="rId17"/>
    <p:sldId id="272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-1616" y="-96"/>
      </p:cViewPr>
      <p:guideLst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18/09/10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18/09/10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amplification</a:t>
            </a:r>
          </a:p>
          <a:p>
            <a:pPr lvl="1"/>
            <a:r>
              <a:rPr lang="en-US" dirty="0" smtClean="0"/>
              <a:t>Band-by-band basis</a:t>
            </a:r>
          </a:p>
          <a:p>
            <a:r>
              <a:rPr lang="en-US" dirty="0" smtClean="0"/>
              <a:t>Audiogram matching</a:t>
            </a:r>
          </a:p>
          <a:p>
            <a:pPr lvl="1"/>
            <a:r>
              <a:rPr lang="en-US" dirty="0" smtClean="0"/>
              <a:t>Requires interpolation of audiogram</a:t>
            </a:r>
          </a:p>
          <a:p>
            <a:pPr lvl="1"/>
            <a:r>
              <a:rPr lang="en-US" dirty="0" smtClean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 smtClean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omni</a:t>
            </a:r>
            <a:r>
              <a:rPr lang="en-US" baseline="0" dirty="0" smtClean="0"/>
              <a:t> error due to </a:t>
            </a:r>
            <a:r>
              <a:rPr lang="en-US" baseline="0" dirty="0" err="1" smtClean="0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04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cs typeface="Times New Roman" panose="02020603050405020304" pitchFamily="18" charset="0"/>
              </a:rPr>
              <a:t>60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</a:t>
            </a:r>
            <a:r>
              <a:rPr lang="en-ZA" sz="2400" b="1" dirty="0" smtClean="0">
                <a:cs typeface="Times New Roman" panose="02020603050405020304" pitchFamily="18" charset="0"/>
              </a:rPr>
              <a:t>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3878183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 smtClean="0"/>
                  <a:t>Most precise steering at 3.15 kHz</a:t>
                </a:r>
              </a:p>
              <a:p>
                <a:r>
                  <a:rPr lang="en-ZA" kern="0" dirty="0" smtClean="0"/>
                  <a:t>Spatial aliasing 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 smtClean="0"/>
              </a:p>
              <a:p>
                <a:pPr lvl="1"/>
                <a14:m>
                  <m:oMath xmlns:m="http://schemas.openxmlformats.org/officeDocument/2006/math" xmlns="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 smtClean="0"/>
                  <a:t>= 5cm</a:t>
                </a:r>
              </a:p>
              <a:p>
                <a:pPr lvl="1"/>
                <a14:m>
                  <m:oMath xmlns:m="http://schemas.openxmlformats.org/officeDocument/2006/math" xmlns="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 smtClean="0"/>
                  <a:t>= wavelength of maximum frequency</a:t>
                </a:r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3878183" cy="46733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Total cost: R1462.61</a:t>
            </a:r>
          </a:p>
          <a:p>
            <a:r>
              <a:rPr lang="en-ZA" kern="0" dirty="0" smtClean="0"/>
              <a:t>Input sound                                                       frequency</a:t>
            </a:r>
            <a:r>
              <a:rPr lang="en-ZA" kern="0" dirty="0" smtClean="0"/>
              <a:t>: </a:t>
            </a:r>
            <a:r>
              <a:rPr lang="en-ZA" kern="0" dirty="0" smtClean="0"/>
              <a:t>                                                                       3.15 </a:t>
            </a:r>
            <a:r>
              <a:rPr lang="en-ZA" kern="0" dirty="0" smtClean="0"/>
              <a:t>kHz</a:t>
            </a:r>
          </a:p>
          <a:p>
            <a:r>
              <a:rPr lang="en-ZA" kern="0" dirty="0" smtClean="0"/>
              <a:t>Error caused by                                                  interaction of                                                                 stop-bands</a:t>
            </a:r>
          </a:p>
          <a:p>
            <a:pPr lvl="1"/>
            <a:r>
              <a:rPr lang="en-ZA" kern="0" dirty="0" smtClean="0"/>
              <a:t>Due to filter                                                                               order</a:t>
            </a:r>
          </a:p>
          <a:p>
            <a:pPr marL="190500" indent="0">
              <a:buNone/>
            </a:pPr>
            <a:endParaRPr lang="en-ZA" kern="0" dirty="0" smtClean="0"/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90°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60°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accurate at 90°</a:t>
            </a:r>
            <a:endParaRPr lang="en-ZA" kern="0" dirty="0"/>
          </a:p>
          <a:p>
            <a:pPr lvl="1"/>
            <a:r>
              <a:rPr lang="en-ZA" kern="0" dirty="0" smtClean="0"/>
              <a:t>No time delay</a:t>
            </a:r>
          </a:p>
          <a:p>
            <a:r>
              <a:rPr lang="en-ZA" kern="0" dirty="0" smtClean="0"/>
              <a:t>Increased error in other directions</a:t>
            </a:r>
          </a:p>
          <a:p>
            <a:pPr lvl="1"/>
            <a:r>
              <a:rPr lang="en-ZA" kern="0" dirty="0" smtClean="0"/>
              <a:t>Integer number       of sample shifts</a:t>
            </a:r>
          </a:p>
          <a:p>
            <a:r>
              <a:rPr lang="en-ZA" kern="0" dirty="0" smtClean="0"/>
              <a:t>Nulls not distinctive in measurements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Error Analysis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xmlns="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xmlns="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xmlns="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Compensatory Amplification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Applied Frequency</a:t>
                      </a:r>
                      <a:r>
                        <a:rPr lang="en-ZA" sz="1600" baseline="0" dirty="0" smtClean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Frequency Band (kHz)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Error (%)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2.82 - 3.55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0.81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2.82 - 3.55</a:t>
                      </a:r>
                      <a:endParaRPr lang="en-ZA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15.34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5.62 - 7.08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19.56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5.62 - 7.08</a:t>
                      </a:r>
                      <a:endParaRPr lang="en-ZA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3.67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xmlns="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xmlns="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Directionality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Dial Angle (°)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Average</a:t>
                      </a:r>
                      <a:r>
                        <a:rPr lang="en-ZA" sz="1600" baseline="0" dirty="0" smtClean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46.6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30.7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90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180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51.7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Omni-directional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omni-directional </a:t>
            </a:r>
            <a:r>
              <a:rPr lang="en-ZA" dirty="0" smtClean="0"/>
              <a:t>microphones</a:t>
            </a:r>
          </a:p>
          <a:p>
            <a:r>
              <a:rPr lang="en-ZA" dirty="0" smtClean="0"/>
              <a:t>More microphones </a:t>
            </a:r>
          </a:p>
          <a:p>
            <a:pPr lvl="1"/>
            <a:r>
              <a:rPr lang="en-ZA" dirty="0"/>
              <a:t>I</a:t>
            </a:r>
            <a:r>
              <a:rPr lang="en-ZA" dirty="0" smtClean="0"/>
              <a:t>mprove </a:t>
            </a:r>
            <a:r>
              <a:rPr lang="en-ZA" dirty="0"/>
              <a:t>the precision of the beam </a:t>
            </a:r>
            <a:r>
              <a:rPr lang="en-ZA" dirty="0" smtClean="0"/>
              <a:t>steering</a:t>
            </a:r>
          </a:p>
          <a:p>
            <a:r>
              <a:rPr lang="en-ZA" dirty="0"/>
              <a:t>I</a:t>
            </a:r>
            <a:r>
              <a:rPr lang="en-ZA" dirty="0" smtClean="0"/>
              <a:t>ntegrated </a:t>
            </a:r>
            <a:r>
              <a:rPr lang="en-ZA" dirty="0"/>
              <a:t>circuit chip </a:t>
            </a:r>
            <a:endParaRPr lang="en-ZA" dirty="0" smtClean="0"/>
          </a:p>
          <a:p>
            <a:pPr lvl="1"/>
            <a:r>
              <a:rPr lang="en-ZA" dirty="0"/>
              <a:t>P</a:t>
            </a:r>
            <a:r>
              <a:rPr lang="en-ZA" dirty="0" smtClean="0"/>
              <a:t>reprocessing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</a:p>
          <a:p>
            <a:r>
              <a:rPr lang="en-ZA" dirty="0" smtClean="0"/>
              <a:t>Embedding </a:t>
            </a:r>
            <a:r>
              <a:rPr lang="en-ZA" dirty="0" smtClean="0"/>
              <a:t>circuitry </a:t>
            </a:r>
            <a:r>
              <a:rPr lang="en-ZA" dirty="0"/>
              <a:t>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</a:t>
            </a:r>
            <a:r>
              <a:rPr lang="en-ZA" dirty="0" smtClean="0"/>
              <a:t>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 smtClean="0"/>
              <a:t>Objectives and specifications have been met</a:t>
            </a:r>
          </a:p>
          <a:p>
            <a:r>
              <a:rPr lang="en-ZA" dirty="0" smtClean="0"/>
              <a:t>Low cost – under R1500</a:t>
            </a:r>
          </a:p>
          <a:p>
            <a:r>
              <a:rPr lang="en-ZA" dirty="0" smtClean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</a:t>
            </a:r>
            <a:r>
              <a:rPr lang="en-ZA" dirty="0" smtClean="0"/>
              <a:t>directionality</a:t>
            </a:r>
          </a:p>
          <a:p>
            <a:r>
              <a:rPr lang="en-ZA" dirty="0" smtClean="0"/>
              <a:t>Concepts proven in hardware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 smtClean="0"/>
              <a:t>[1]	L</a:t>
            </a:r>
            <a:r>
              <a:rPr lang="en-ZA" b="0" dirty="0"/>
              <a:t>. Tiete et al. </a:t>
            </a:r>
            <a:r>
              <a:rPr lang="en-ZA" b="0" dirty="0" smtClean="0"/>
              <a:t>“</a:t>
            </a:r>
            <a:r>
              <a:rPr lang="en-ZA" b="0" dirty="0"/>
              <a:t>Detecting Laterality </a:t>
            </a:r>
            <a:r>
              <a:rPr lang="en-ZA" b="0" dirty="0" smtClean="0"/>
              <a:t>and </a:t>
            </a:r>
            <a:r>
              <a:rPr lang="en-ZA" b="0" dirty="0"/>
              <a:t>Nasality in </a:t>
            </a:r>
            <a:r>
              <a:rPr lang="en-ZA" b="0" dirty="0" smtClean="0"/>
              <a:t>Speech 	with </a:t>
            </a:r>
            <a:r>
              <a:rPr lang="en-ZA" b="0" dirty="0"/>
              <a:t>the Use </a:t>
            </a:r>
            <a:r>
              <a:rPr lang="en-ZA" b="0" dirty="0" smtClean="0"/>
              <a:t>of </a:t>
            </a:r>
            <a:r>
              <a:rPr lang="en-ZA" b="0" dirty="0"/>
              <a:t>a Multi-Channel </a:t>
            </a:r>
            <a:r>
              <a:rPr lang="de-DE" b="0" dirty="0" err="1"/>
              <a:t>recorder</a:t>
            </a:r>
            <a:r>
              <a:rPr lang="de-DE" b="0" dirty="0" smtClean="0"/>
              <a:t>.</a:t>
            </a:r>
            <a:r>
              <a:rPr lang="en-ZA" b="0" dirty="0" smtClean="0"/>
              <a:t>” </a:t>
            </a:r>
            <a:r>
              <a:rPr lang="de-DE" b="0" i="1" dirty="0" smtClean="0"/>
              <a:t>Sensors </a:t>
            </a:r>
            <a:r>
              <a:rPr lang="de-DE" b="0" i="1" dirty="0"/>
              <a:t>(Basel, </a:t>
            </a:r>
            <a:r>
              <a:rPr lang="de-DE" b="0" i="1" dirty="0" smtClean="0"/>
              <a:t>	</a:t>
            </a:r>
            <a:r>
              <a:rPr lang="de-DE" b="0" i="1" dirty="0" err="1" smtClean="0"/>
              <a:t>Switzerland</a:t>
            </a:r>
            <a:r>
              <a:rPr lang="de-DE" b="0" i="1" dirty="0"/>
              <a:t>)</a:t>
            </a:r>
            <a:r>
              <a:rPr lang="de-DE" b="0" dirty="0"/>
              <a:t>, vol. </a:t>
            </a:r>
            <a:r>
              <a:rPr lang="de-DE" b="0" dirty="0" smtClean="0"/>
              <a:t>14, </a:t>
            </a:r>
            <a:r>
              <a:rPr lang="en-ZA" b="0" dirty="0" smtClean="0"/>
              <a:t>pp</a:t>
            </a:r>
            <a:r>
              <a:rPr lang="en-ZA" b="0" dirty="0"/>
              <a:t>. </a:t>
            </a:r>
            <a:r>
              <a:rPr lang="en-ZA" b="0" dirty="0" smtClean="0"/>
              <a:t>1918-1949</a:t>
            </a:r>
            <a:r>
              <a:rPr lang="en-ZA" b="0" dirty="0"/>
              <a:t>, 02 </a:t>
            </a:r>
            <a:r>
              <a:rPr lang="en-ZA" b="0" dirty="0" smtClean="0"/>
              <a:t>2014</a:t>
            </a:r>
            <a:r>
              <a:rPr lang="en-ZA" b="0" dirty="0"/>
              <a:t>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9067800" cy="4727573"/>
          </a:xfrm>
        </p:spPr>
        <p:txBody>
          <a:bodyPr/>
          <a:lstStyle/>
          <a:p>
            <a:r>
              <a:rPr lang="en-ZA" dirty="0"/>
              <a:t>Objectives and </a:t>
            </a:r>
            <a:r>
              <a:rPr lang="en-ZA" dirty="0" smtClean="0"/>
              <a:t>Specifications</a:t>
            </a:r>
          </a:p>
          <a:p>
            <a:r>
              <a:rPr lang="en-ZA" dirty="0" smtClean="0"/>
              <a:t>System Block Diagram</a:t>
            </a:r>
          </a:p>
          <a:p>
            <a:r>
              <a:rPr lang="en-ZA" dirty="0"/>
              <a:t>Simulated vs Hardware 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Hearing Aid </a:t>
            </a:r>
            <a:r>
              <a:rPr lang="en-ZA" dirty="0"/>
              <a:t>F</a:t>
            </a:r>
            <a:r>
              <a:rPr lang="en-ZA" dirty="0" smtClean="0"/>
              <a:t>unctionality</a:t>
            </a:r>
          </a:p>
          <a:p>
            <a:r>
              <a:rPr lang="en-ZA" dirty="0" smtClean="0"/>
              <a:t>Results</a:t>
            </a:r>
            <a:endParaRPr lang="en-ZA" dirty="0" smtClean="0"/>
          </a:p>
          <a:p>
            <a:r>
              <a:rPr lang="en-ZA" dirty="0" smtClean="0"/>
              <a:t>Future Work and Conclusion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 smtClean="0"/>
              <a:t>To develop a low cost </a:t>
            </a:r>
            <a:r>
              <a:rPr lang="en-ZA" dirty="0"/>
              <a:t>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Functionality:</a:t>
            </a:r>
            <a:endParaRPr lang="en-ZA" dirty="0"/>
          </a:p>
          <a:p>
            <a:pPr lvl="1"/>
            <a:r>
              <a:rPr lang="en-ZA" dirty="0" smtClean="0"/>
              <a:t>Amplifying </a:t>
            </a:r>
            <a:r>
              <a:rPr lang="en-ZA" dirty="0"/>
              <a:t>specific frequency bands according to a person’s </a:t>
            </a:r>
            <a:r>
              <a:rPr lang="en-ZA" dirty="0" smtClean="0"/>
              <a:t>audiogram</a:t>
            </a:r>
          </a:p>
          <a:p>
            <a:pPr lvl="1"/>
            <a:r>
              <a:rPr lang="en-ZA" dirty="0" smtClean="0"/>
              <a:t>User tuneable directionality</a:t>
            </a:r>
            <a:endParaRPr lang="en-ZA" dirty="0"/>
          </a:p>
          <a:p>
            <a:r>
              <a:rPr lang="en-ZA" dirty="0" smtClean="0"/>
              <a:t>Done in the form of:</a:t>
            </a:r>
            <a:endParaRPr lang="en-ZA" dirty="0"/>
          </a:p>
          <a:p>
            <a:pPr lvl="1"/>
            <a:r>
              <a:rPr lang="en-ZA" dirty="0"/>
              <a:t> </a:t>
            </a:r>
            <a:r>
              <a:rPr lang="en-ZA" dirty="0" smtClean="0"/>
              <a:t>Software simulation</a:t>
            </a:r>
            <a:endParaRPr lang="en-ZA" dirty="0"/>
          </a:p>
          <a:p>
            <a:pPr lvl="1"/>
            <a:r>
              <a:rPr lang="en-ZA" dirty="0"/>
              <a:t> H</a:t>
            </a:r>
            <a:r>
              <a:rPr lang="en-ZA" dirty="0" smtClean="0"/>
              <a:t>ardware </a:t>
            </a:r>
            <a:r>
              <a:rPr lang="en-ZA" dirty="0"/>
              <a:t>proof of </a:t>
            </a:r>
            <a:r>
              <a:rPr lang="en-ZA" dirty="0" smtClean="0"/>
              <a:t>concept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xmlns="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xmlns="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 smtClean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7336" y="5923335"/>
            <a:ext cx="22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Adapted from [1]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Source</a:t>
            </a:r>
            <a:endParaRPr lang="en-US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cs typeface="Times New Roman" panose="02020603050405020304" pitchFamily="18" charset="0"/>
              </a:rPr>
              <a:t>Compensatory gain</a:t>
            </a:r>
            <a:endParaRPr lang="en-ZA" sz="2000" b="1" dirty="0"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Matched to an audiogram</a:t>
            </a:r>
          </a:p>
          <a:p>
            <a:r>
              <a:rPr lang="en-ZA" kern="0" dirty="0" smtClean="0"/>
              <a:t>Average error per frequency band: </a:t>
            </a:r>
            <a:r>
              <a:rPr lang="en-ZA" kern="0" dirty="0"/>
              <a:t> </a:t>
            </a:r>
            <a:r>
              <a:rPr lang="en-ZA" kern="0" dirty="0" smtClean="0"/>
              <a:t>1.41%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503</TotalTime>
  <Words>523</Words>
  <Application>Microsoft Macintosh PowerPoint</Application>
  <PresentationFormat>A4 Paper (210x297 mm)</PresentationFormat>
  <Paragraphs>160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Wits Presentation</vt:lpstr>
      <vt:lpstr>AN INVESTIGATIONAL STUDY INTO THE DESIGN OF A LOW COST, ADAPTIVE HEARING AID</vt:lpstr>
      <vt:lpstr>Outline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Testing</vt:lpstr>
      <vt:lpstr>Results: Simulation</vt:lpstr>
      <vt:lpstr>Results: Simulation</vt:lpstr>
      <vt:lpstr>Results: Hardware</vt:lpstr>
      <vt:lpstr>Results: Hardware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Kayla-Jade Butkow</cp:lastModifiedBy>
  <cp:revision>164</cp:revision>
  <dcterms:created xsi:type="dcterms:W3CDTF">2018-09-04T08:14:39Z</dcterms:created>
  <dcterms:modified xsi:type="dcterms:W3CDTF">2018-09-10T10:16:05Z</dcterms:modified>
</cp:coreProperties>
</file>