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8" r:id="rId4"/>
    <p:sldId id="264" r:id="rId5"/>
    <p:sldId id="265" r:id="rId6"/>
    <p:sldId id="259" r:id="rId7"/>
    <p:sldId id="260" r:id="rId8"/>
    <p:sldId id="268" r:id="rId9"/>
    <p:sldId id="261" r:id="rId10"/>
    <p:sldId id="270" r:id="rId11"/>
    <p:sldId id="262" r:id="rId12"/>
    <p:sldId id="269" r:id="rId13"/>
    <p:sldId id="263" r:id="rId14"/>
    <p:sldId id="271" r:id="rId15"/>
    <p:sldId id="266" r:id="rId16"/>
    <p:sldId id="267" r:id="rId17"/>
    <p:sldId id="272" r:id="rId18"/>
    <p:sldId id="273" r:id="rId19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  <p15:guide id="3" orient="horz" pos="22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BBBE"/>
    <a:srgbClr val="5682AA"/>
    <a:srgbClr val="154E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57" autoAdjust="0"/>
    <p:restoredTop sz="94660"/>
  </p:normalViewPr>
  <p:slideViewPr>
    <p:cSldViewPr snapToObjects="1">
      <p:cViewPr varScale="1">
        <p:scale>
          <a:sx n="69" d="100"/>
          <a:sy n="69" d="100"/>
        </p:scale>
        <p:origin x="1326" y="72"/>
      </p:cViewPr>
      <p:guideLst>
        <p:guide orient="horz" pos="2160"/>
        <p:guide pos="3120"/>
        <p:guide orient="horz" pos="22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A6FDA4-907F-C840-8573-33F4849B33D4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993AD3-97E2-E64E-8B3D-F7264131D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9239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0492DD-1613-8B48-9182-1ECEE9190ABB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236DF1-55A4-5143-AE5D-F9A532F68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7508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Independent amplification</a:t>
            </a:r>
          </a:p>
          <a:p>
            <a:pPr lvl="1"/>
            <a:r>
              <a:rPr lang="en-US" dirty="0" smtClean="0"/>
              <a:t>Band-by-band basis</a:t>
            </a:r>
          </a:p>
          <a:p>
            <a:r>
              <a:rPr lang="en-US" dirty="0" smtClean="0"/>
              <a:t>Audiogram matching</a:t>
            </a:r>
          </a:p>
          <a:p>
            <a:pPr lvl="1"/>
            <a:r>
              <a:rPr lang="en-US" dirty="0" smtClean="0"/>
              <a:t>Requires interpolation of audiogram</a:t>
            </a:r>
          </a:p>
          <a:p>
            <a:pPr lvl="1"/>
            <a:r>
              <a:rPr lang="en-US" dirty="0" smtClean="0"/>
              <a:t>Unique for an individual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236DF1-55A4-5143-AE5D-F9A532F68BC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335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Large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omni</a:t>
            </a:r>
            <a:r>
              <a:rPr lang="en-US" baseline="0" dirty="0" smtClean="0"/>
              <a:t> error due to </a:t>
            </a:r>
            <a:r>
              <a:rPr lang="en-US" baseline="0" dirty="0" err="1" smtClean="0"/>
              <a:t>mics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236DF1-55A4-5143-AE5D-F9A532F68BC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243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59247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Z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226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721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19138" y="1041400"/>
            <a:ext cx="1204176" cy="452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1041400"/>
            <a:ext cx="6134100" cy="452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94087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552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1"/>
            <a:ext cx="8420100" cy="1269578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480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0" y="2209800"/>
            <a:ext cx="2857500" cy="335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8699" y="2209800"/>
            <a:ext cx="2857500" cy="335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439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59247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7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7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200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829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742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1" y="781076"/>
            <a:ext cx="3259138" cy="6540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499" y="273052"/>
            <a:ext cx="553720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1" y="1435102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759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5021090"/>
            <a:ext cx="5943600" cy="34624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ZA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761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412750" y="6324600"/>
            <a:ext cx="9188450" cy="0"/>
          </a:xfrm>
          <a:prstGeom prst="line">
            <a:avLst/>
          </a:prstGeom>
          <a:noFill/>
          <a:ln w="28575">
            <a:solidFill>
              <a:srgbClr val="154E7E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1041402"/>
            <a:ext cx="8380413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47625" tIns="19050" rIns="47625" bIns="1905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Title </a:t>
            </a:r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990600" y="742950"/>
            <a:ext cx="8585200" cy="0"/>
          </a:xfrm>
          <a:prstGeom prst="line">
            <a:avLst/>
          </a:prstGeom>
          <a:noFill/>
          <a:ln w="25400">
            <a:solidFill>
              <a:srgbClr val="154E7E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8666164" y="6437313"/>
            <a:ext cx="8334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rgbClr val="0099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rgbClr val="0099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rgbClr val="0099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rgbClr val="0099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rgbClr val="0099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99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99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99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99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defRPr/>
            </a:pPr>
            <a:endParaRPr lang="en-ZA" altLang="en-US" sz="1800" smtClean="0"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28800" y="2209800"/>
            <a:ext cx="5867401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4" name="Picture 3" descr="Logo.pdf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26" y="44994"/>
            <a:ext cx="970195" cy="89202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154E7E"/>
          </a:solidFill>
          <a:latin typeface="+mj-lt"/>
          <a:ea typeface="MS PGothic" panose="020B0600070205080204" pitchFamily="34" charset="-128"/>
          <a:cs typeface="MS PGothic" charset="0"/>
        </a:defRPr>
      </a:lvl1pPr>
      <a:lvl2pPr algn="l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  <a:ea typeface="MS PGothic" panose="020B0600070205080204" pitchFamily="34" charset="-128"/>
          <a:cs typeface="MS PGothic" charset="0"/>
        </a:defRPr>
      </a:lvl2pPr>
      <a:lvl3pPr algn="l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  <a:ea typeface="MS PGothic" panose="020B0600070205080204" pitchFamily="34" charset="-128"/>
          <a:cs typeface="MS PGothic" charset="0"/>
        </a:defRPr>
      </a:lvl3pPr>
      <a:lvl4pPr algn="l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  <a:ea typeface="MS PGothic" panose="020B0600070205080204" pitchFamily="34" charset="-128"/>
          <a:cs typeface="MS PGothic" charset="0"/>
        </a:defRPr>
      </a:lvl4pPr>
      <a:lvl5pPr algn="l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  <a:ea typeface="MS PGothic" panose="020B0600070205080204" pitchFamily="34" charset="-128"/>
          <a:cs typeface="MS PGothic" charset="0"/>
        </a:defRPr>
      </a:lvl5pPr>
      <a:lvl6pPr marL="457200" algn="l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</a:defRPr>
      </a:lvl6pPr>
      <a:lvl7pPr marL="914400" algn="l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</a:defRPr>
      </a:lvl7pPr>
      <a:lvl8pPr marL="1371600" algn="l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</a:defRPr>
      </a:lvl8pPr>
      <a:lvl9pPr marL="1828800" algn="l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</a:defRPr>
      </a:lvl9pPr>
    </p:titleStyle>
    <p:bodyStyle>
      <a:lvl1pPr marL="762000" indent="-571500" algn="l" defTabSz="762000" rtl="0" eaLnBrk="1" fontAlgn="base" hangingPunct="1">
        <a:spcBef>
          <a:spcPct val="70000"/>
        </a:spcBef>
        <a:spcAft>
          <a:spcPct val="0"/>
        </a:spcAft>
        <a:buClr>
          <a:srgbClr val="154E7E"/>
        </a:buClr>
        <a:buSzPct val="100000"/>
        <a:buFont typeface="Wingdings" charset="0"/>
        <a:buChar char="l"/>
        <a:defRPr sz="2400" b="1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1pPr>
      <a:lvl2pPr marL="1524000" indent="-381000" algn="l" defTabSz="762000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154E7E"/>
        </a:buClr>
        <a:buSzPct val="100000"/>
        <a:buFont typeface="Wingdings" charset="0"/>
        <a:buChar char="Ø"/>
        <a:defRPr sz="2000" b="1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2pPr>
      <a:lvl3pPr marL="2190750" indent="-285750" algn="l" defTabSz="762000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154E7E"/>
        </a:buClr>
        <a:buSzPct val="100000"/>
        <a:buFont typeface="Wingdings" charset="0"/>
        <a:buChar char="§"/>
        <a:defRPr b="1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3pPr>
      <a:lvl4pPr marL="2647950" indent="-171450" algn="l" defTabSz="762000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FAFD00"/>
        </a:buClr>
        <a:buSzPct val="100000"/>
        <a:buFont typeface="Arial" charset="0"/>
        <a:buChar char="•"/>
        <a:defRPr sz="1400" b="1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4pPr>
      <a:lvl5pPr marL="3009900" indent="-171450" algn="l" defTabSz="762000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FAFD00"/>
        </a:buClr>
        <a:buSzPct val="100000"/>
        <a:buFont typeface="Arial" charset="0"/>
        <a:buChar char="•"/>
        <a:defRPr sz="1400" b="1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5pPr>
      <a:lvl6pPr marL="3467100" indent="-171450" algn="l" defTabSz="762000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FAFD00"/>
        </a:buClr>
        <a:buSzPct val="100000"/>
        <a:buFont typeface="Arial" charset="0"/>
        <a:buChar char="•"/>
        <a:defRPr sz="1400" b="1">
          <a:solidFill>
            <a:schemeClr val="tx1"/>
          </a:solidFill>
          <a:latin typeface="+mn-lt"/>
        </a:defRPr>
      </a:lvl6pPr>
      <a:lvl7pPr marL="3924300" indent="-171450" algn="l" defTabSz="762000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FAFD00"/>
        </a:buClr>
        <a:buSzPct val="100000"/>
        <a:buFont typeface="Arial" charset="0"/>
        <a:buChar char="•"/>
        <a:defRPr sz="1400" b="1">
          <a:solidFill>
            <a:schemeClr val="tx1"/>
          </a:solidFill>
          <a:latin typeface="+mn-lt"/>
        </a:defRPr>
      </a:lvl7pPr>
      <a:lvl8pPr marL="4381500" indent="-171450" algn="l" defTabSz="762000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FAFD00"/>
        </a:buClr>
        <a:buSzPct val="100000"/>
        <a:buFont typeface="Arial" charset="0"/>
        <a:buChar char="•"/>
        <a:defRPr sz="1400" b="1">
          <a:solidFill>
            <a:schemeClr val="tx1"/>
          </a:solidFill>
          <a:latin typeface="+mn-lt"/>
        </a:defRPr>
      </a:lvl8pPr>
      <a:lvl9pPr marL="4838700" indent="-171450" algn="l" defTabSz="762000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FAFD00"/>
        </a:buClr>
        <a:buSzPct val="100000"/>
        <a:buFont typeface="Arial" charset="0"/>
        <a:buChar char="•"/>
        <a:defRPr sz="14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06215" y="1738458"/>
            <a:ext cx="9493569" cy="1700466"/>
          </a:xfrm>
        </p:spPr>
        <p:txBody>
          <a:bodyPr anchor="ctr"/>
          <a:lstStyle/>
          <a:p>
            <a:pPr algn="ctr"/>
            <a:r>
              <a:rPr lang="en-US" dirty="0" smtClean="0">
                <a:latin typeface="Arial" charset="0"/>
                <a:ea typeface="MS PGothic" charset="0"/>
                <a:cs typeface="Times New Roman" charset="0"/>
              </a:rPr>
              <a:t>AN INVESTIGATIONAL STUDY INTO THE DESIGN OF A LOW COST, ADAPTIVE HEARING AID</a:t>
            </a:r>
            <a:endParaRPr lang="en-US" dirty="0">
              <a:latin typeface="Arial" charset="0"/>
              <a:ea typeface="MS PGothic" charset="0"/>
              <a:cs typeface="Times New Roman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570706" y="4675532"/>
            <a:ext cx="8764588" cy="112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ctr" defTabSz="762000">
              <a:lnSpc>
                <a:spcPct val="90000"/>
              </a:lnSpc>
              <a:spcAft>
                <a:spcPct val="50000"/>
              </a:spcAft>
            </a:pPr>
            <a:r>
              <a:rPr lang="en-US" b="1" dirty="0">
                <a:solidFill>
                  <a:schemeClr val="tx1"/>
                </a:solidFill>
              </a:rPr>
              <a:t>Presented by:</a:t>
            </a:r>
          </a:p>
          <a:p>
            <a:pPr algn="ctr" defTabSz="762000">
              <a:lnSpc>
                <a:spcPct val="90000"/>
              </a:lnSpc>
              <a:spcAft>
                <a:spcPct val="50000"/>
              </a:spcAft>
            </a:pPr>
            <a:r>
              <a:rPr lang="en-US" b="1" dirty="0">
                <a:solidFill>
                  <a:schemeClr val="tx1"/>
                </a:solidFill>
              </a:rPr>
              <a:t>Kayla-Jade </a:t>
            </a:r>
            <a:r>
              <a:rPr lang="en-US" b="1" dirty="0" smtClean="0">
                <a:solidFill>
                  <a:schemeClr val="tx1"/>
                </a:solidFill>
              </a:rPr>
              <a:t>Butkow (714227) </a:t>
            </a:r>
            <a:endParaRPr lang="en-US" b="1" dirty="0">
              <a:solidFill>
                <a:schemeClr val="tx1"/>
              </a:solidFill>
            </a:endParaRPr>
          </a:p>
          <a:p>
            <a:pPr algn="ctr" defTabSz="762000">
              <a:lnSpc>
                <a:spcPct val="90000"/>
              </a:lnSpc>
              <a:spcAft>
                <a:spcPct val="50000"/>
              </a:spcAft>
            </a:pPr>
            <a:r>
              <a:rPr lang="en-US" b="1" dirty="0">
                <a:solidFill>
                  <a:schemeClr val="tx1"/>
                </a:solidFill>
              </a:rPr>
              <a:t>Kelvin da </a:t>
            </a:r>
            <a:r>
              <a:rPr lang="en-US" b="1" dirty="0" smtClean="0">
                <a:solidFill>
                  <a:schemeClr val="tx1"/>
                </a:solidFill>
              </a:rPr>
              <a:t>Silva (835842)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99585" y="579890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41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Results: Simulation</a:t>
            </a:r>
            <a:endParaRPr lang="en-Z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3212976"/>
            <a:ext cx="6808230" cy="302901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10721" y="1755805"/>
            <a:ext cx="8846735" cy="1025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762000" indent="-571500" algn="l" defTabSz="762000" rtl="0" eaLnBrk="1" fontAlgn="base" hangingPunct="1">
              <a:spcBef>
                <a:spcPct val="70000"/>
              </a:spcBef>
              <a:spcAft>
                <a:spcPct val="0"/>
              </a:spcAft>
              <a:buClr>
                <a:srgbClr val="154E7E"/>
              </a:buClr>
              <a:buSzPct val="100000"/>
              <a:buFont typeface="Wingdings" charset="0"/>
              <a:buChar char="l"/>
              <a:defRPr sz="2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1pPr>
            <a:lvl2pPr marL="1524000" indent="-38100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154E7E"/>
              </a:buClr>
              <a:buSzPct val="100000"/>
              <a:buFont typeface="Wingdings" charset="0"/>
              <a:buChar char="Ø"/>
              <a:defRPr sz="20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2pPr>
            <a:lvl3pPr marL="2190750" indent="-2857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154E7E"/>
              </a:buClr>
              <a:buSzPct val="100000"/>
              <a:buFont typeface="Wingdings" charset="0"/>
              <a:buChar char="§"/>
              <a:defRPr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3pPr>
            <a:lvl4pPr marL="264795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4pPr>
            <a:lvl5pPr marL="30099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5pPr>
            <a:lvl6pPr marL="34671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</a:defRPr>
            </a:lvl6pPr>
            <a:lvl7pPr marL="39243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</a:defRPr>
            </a:lvl7pPr>
            <a:lvl8pPr marL="43815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</a:defRPr>
            </a:lvl8pPr>
            <a:lvl9pPr marL="48387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ZA" kern="0" dirty="0" smtClean="0"/>
              <a:t>Matched to an audiogram</a:t>
            </a:r>
          </a:p>
          <a:p>
            <a:r>
              <a:rPr lang="en-ZA" kern="0" dirty="0" smtClean="0"/>
              <a:t>Average error per frequency band: 1.41%</a:t>
            </a:r>
          </a:p>
          <a:p>
            <a:endParaRPr lang="en-ZA" kern="0" dirty="0" smtClean="0"/>
          </a:p>
        </p:txBody>
      </p:sp>
    </p:spTree>
    <p:extLst>
      <p:ext uri="{BB962C8B-B14F-4D97-AF65-F5344CB8AC3E}">
        <p14:creationId xmlns:p14="http://schemas.microsoft.com/office/powerpoint/2010/main" val="24222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Results: Simulation</a:t>
            </a:r>
            <a:endParaRPr lang="en-Z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7904" y="2036664"/>
            <a:ext cx="3298704" cy="306983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11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1214" y="2033772"/>
            <a:ext cx="3154786" cy="292979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752915" y="5023460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b="1" dirty="0" smtClean="0">
                <a:cs typeface="Times New Roman" panose="02020603050405020304" pitchFamily="18" charset="0"/>
              </a:rPr>
              <a:t>60</a:t>
            </a:r>
            <a:r>
              <a:rPr lang="en-ZA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°</a:t>
            </a:r>
            <a:endParaRPr lang="en-ZA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49344" y="5105130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b="1" dirty="0">
                <a:cs typeface="Times New Roman" panose="02020603050405020304" pitchFamily="18" charset="0"/>
              </a:rPr>
              <a:t>9</a:t>
            </a:r>
            <a:r>
              <a:rPr lang="en-ZA" sz="2400" b="1" dirty="0" smtClean="0">
                <a:cs typeface="Times New Roman" panose="02020603050405020304" pitchFamily="18" charset="0"/>
              </a:rPr>
              <a:t>0</a:t>
            </a:r>
            <a:r>
              <a:rPr lang="en-ZA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°</a:t>
            </a:r>
            <a:endParaRPr lang="en-ZA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ontent Placeholder 2"/>
              <p:cNvSpPr txBox="1">
                <a:spLocks/>
              </p:cNvSpPr>
              <p:nvPr/>
            </p:nvSpPr>
            <p:spPr bwMode="auto">
              <a:xfrm>
                <a:off x="210721" y="1971841"/>
                <a:ext cx="3878183" cy="42484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marL="762000" indent="-571500" algn="l" defTabSz="762000" rtl="0" eaLnBrk="1" fontAlgn="base" hangingPunct="1">
                  <a:spcBef>
                    <a:spcPct val="70000"/>
                  </a:spcBef>
                  <a:spcAft>
                    <a:spcPct val="0"/>
                  </a:spcAft>
                  <a:buClr>
                    <a:srgbClr val="154E7E"/>
                  </a:buClr>
                  <a:buSzPct val="100000"/>
                  <a:buFont typeface="Wingdings" charset="0"/>
                  <a:buChar char="l"/>
                  <a:defRPr sz="24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  <a:cs typeface="MS PGothic" charset="0"/>
                  </a:defRPr>
                </a:lvl1pPr>
                <a:lvl2pPr marL="1524000" indent="-381000" algn="l" defTabSz="762000" rtl="0" eaLnBrk="1" fontAlgn="base" hangingPunct="1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154E7E"/>
                  </a:buClr>
                  <a:buSzPct val="100000"/>
                  <a:buFont typeface="Wingdings" charset="0"/>
                  <a:buChar char="Ø"/>
                  <a:defRPr sz="20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  <a:cs typeface="MS PGothic" charset="0"/>
                  </a:defRPr>
                </a:lvl2pPr>
                <a:lvl3pPr marL="2190750" indent="-285750" algn="l" defTabSz="762000" rtl="0" eaLnBrk="1" fontAlgn="base" hangingPunct="1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154E7E"/>
                  </a:buClr>
                  <a:buSzPct val="100000"/>
                  <a:buFont typeface="Wingdings" charset="0"/>
                  <a:buChar char="§"/>
                  <a:defRPr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  <a:cs typeface="MS PGothic" charset="0"/>
                  </a:defRPr>
                </a:lvl3pPr>
                <a:lvl4pPr marL="2647950" indent="-171450" algn="l" defTabSz="762000" rtl="0" eaLnBrk="1" fontAlgn="base" hangingPunct="1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AFD00"/>
                  </a:buClr>
                  <a:buSzPct val="100000"/>
                  <a:buFont typeface="Arial" charset="0"/>
                  <a:buChar char="•"/>
                  <a:defRPr sz="14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  <a:cs typeface="MS PGothic" charset="0"/>
                  </a:defRPr>
                </a:lvl4pPr>
                <a:lvl5pPr marL="3009900" indent="-171450" algn="l" defTabSz="762000" rtl="0" eaLnBrk="1" fontAlgn="base" hangingPunct="1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AFD00"/>
                  </a:buClr>
                  <a:buSzPct val="100000"/>
                  <a:buFont typeface="Arial" charset="0"/>
                  <a:buChar char="•"/>
                  <a:defRPr sz="14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  <a:cs typeface="MS PGothic" charset="0"/>
                  </a:defRPr>
                </a:lvl5pPr>
                <a:lvl6pPr marL="3467100" indent="-171450" algn="l" defTabSz="762000" rtl="0" eaLnBrk="1" fontAlgn="base" hangingPunct="1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AFD00"/>
                  </a:buClr>
                  <a:buSzPct val="100000"/>
                  <a:buFont typeface="Arial" charset="0"/>
                  <a:buChar char="•"/>
                  <a:defRPr sz="1400" b="1">
                    <a:solidFill>
                      <a:schemeClr val="tx1"/>
                    </a:solidFill>
                    <a:latin typeface="+mn-lt"/>
                  </a:defRPr>
                </a:lvl6pPr>
                <a:lvl7pPr marL="3924300" indent="-171450" algn="l" defTabSz="762000" rtl="0" eaLnBrk="1" fontAlgn="base" hangingPunct="1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AFD00"/>
                  </a:buClr>
                  <a:buSzPct val="100000"/>
                  <a:buFont typeface="Arial" charset="0"/>
                  <a:buChar char="•"/>
                  <a:defRPr sz="1400" b="1">
                    <a:solidFill>
                      <a:schemeClr val="tx1"/>
                    </a:solidFill>
                    <a:latin typeface="+mn-lt"/>
                  </a:defRPr>
                </a:lvl7pPr>
                <a:lvl8pPr marL="4381500" indent="-171450" algn="l" defTabSz="762000" rtl="0" eaLnBrk="1" fontAlgn="base" hangingPunct="1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AFD00"/>
                  </a:buClr>
                  <a:buSzPct val="100000"/>
                  <a:buFont typeface="Arial" charset="0"/>
                  <a:buChar char="•"/>
                  <a:defRPr sz="1400" b="1">
                    <a:solidFill>
                      <a:schemeClr val="tx1"/>
                    </a:solidFill>
                    <a:latin typeface="+mn-lt"/>
                  </a:defRPr>
                </a:lvl8pPr>
                <a:lvl9pPr marL="4838700" indent="-171450" algn="l" defTabSz="762000" rtl="0" eaLnBrk="1" fontAlgn="base" hangingPunct="1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AFD00"/>
                  </a:buClr>
                  <a:buSzPct val="100000"/>
                  <a:buFont typeface="Arial" charset="0"/>
                  <a:buChar char="•"/>
                  <a:defRPr sz="1400" b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ZA" kern="0" dirty="0" smtClean="0"/>
                  <a:t>Most precise steering at 3.15 kHz</a:t>
                </a:r>
              </a:p>
              <a:p>
                <a:r>
                  <a:rPr lang="en-ZA" kern="0" dirty="0" smtClean="0"/>
                  <a:t>Spatial aliasing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ZA" b="1" i="1" kern="0" smtClean="0"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ZA" b="1" i="1" kern="0" smtClean="0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ZA" b="1" i="1" kern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ZA" b="1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b="1" i="1" kern="0" smtClean="0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ZA" b="1" i="1" kern="0" smtClean="0">
                                <a:latin typeface="Cambria Math" panose="02040503050406030204" pitchFamily="18" charset="0"/>
                              </a:rPr>
                              <m:t>𝒎𝒊𝒏</m:t>
                            </m:r>
                          </m:sub>
                        </m:sSub>
                      </m:num>
                      <m:den>
                        <m:r>
                          <a:rPr lang="en-ZA" b="1" i="1" kern="0" smtClean="0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endParaRPr lang="en-ZA" kern="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ZA" b="1" i="1" kern="0" smtClean="0"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en-ZA" kern="0" dirty="0" smtClean="0"/>
                  <a:t>= 5cm</a:t>
                </a:r>
                <a:endParaRPr lang="en-ZA" kern="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ZA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ker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ZA" b="1" i="1" kern="0" smtClean="0">
                            <a:latin typeface="Cambria Math" panose="02040503050406030204" pitchFamily="18" charset="0"/>
                          </a:rPr>
                          <m:t>𝒎𝒊𝒏</m:t>
                        </m:r>
                      </m:sub>
                    </m:sSub>
                  </m:oMath>
                </a14:m>
                <a:r>
                  <a:rPr lang="en-ZA" kern="0" dirty="0" smtClean="0"/>
                  <a:t>= </a:t>
                </a:r>
                <a:r>
                  <a:rPr lang="en-ZA" kern="0" dirty="0" smtClean="0"/>
                  <a:t>wavelength of maximum frequency</a:t>
                </a:r>
              </a:p>
            </p:txBody>
          </p:sp>
        </mc:Choice>
        <mc:Fallback>
          <p:sp>
            <p:nvSpPr>
              <p:cNvPr id="1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0721" y="1971841"/>
                <a:ext cx="3878183" cy="4248472"/>
              </a:xfrm>
              <a:prstGeom prst="rect">
                <a:avLst/>
              </a:prstGeom>
              <a:blipFill>
                <a:blip r:embed="rId4"/>
                <a:stretch>
                  <a:fillRect t="-861" r="-141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750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Results: Hardware</a:t>
            </a:r>
            <a:endParaRPr lang="en-Z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4477" y="2420888"/>
            <a:ext cx="6411523" cy="378615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10721" y="1755805"/>
            <a:ext cx="8846735" cy="1025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762000" indent="-571500" algn="l" defTabSz="762000" rtl="0" eaLnBrk="1" fontAlgn="base" hangingPunct="1">
              <a:spcBef>
                <a:spcPct val="70000"/>
              </a:spcBef>
              <a:spcAft>
                <a:spcPct val="0"/>
              </a:spcAft>
              <a:buClr>
                <a:srgbClr val="154E7E"/>
              </a:buClr>
              <a:buSzPct val="100000"/>
              <a:buFont typeface="Wingdings" charset="0"/>
              <a:buChar char="l"/>
              <a:defRPr sz="2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1pPr>
            <a:lvl2pPr marL="1524000" indent="-38100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154E7E"/>
              </a:buClr>
              <a:buSzPct val="100000"/>
              <a:buFont typeface="Wingdings" charset="0"/>
              <a:buChar char="Ø"/>
              <a:defRPr sz="20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2pPr>
            <a:lvl3pPr marL="2190750" indent="-2857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154E7E"/>
              </a:buClr>
              <a:buSzPct val="100000"/>
              <a:buFont typeface="Wingdings" charset="0"/>
              <a:buChar char="§"/>
              <a:defRPr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3pPr>
            <a:lvl4pPr marL="264795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4pPr>
            <a:lvl5pPr marL="30099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5pPr>
            <a:lvl6pPr marL="34671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</a:defRPr>
            </a:lvl6pPr>
            <a:lvl7pPr marL="39243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</a:defRPr>
            </a:lvl7pPr>
            <a:lvl8pPr marL="43815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</a:defRPr>
            </a:lvl8pPr>
            <a:lvl9pPr marL="48387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ZA" kern="0" dirty="0" smtClean="0"/>
              <a:t>Input sound frequency: 3.15 kHz</a:t>
            </a:r>
          </a:p>
          <a:p>
            <a:r>
              <a:rPr lang="en-ZA" kern="0" dirty="0" smtClean="0"/>
              <a:t>Error caused by                                                  interaction of                                                                 stop-bands</a:t>
            </a:r>
          </a:p>
          <a:p>
            <a:pPr lvl="1"/>
            <a:r>
              <a:rPr lang="en-ZA" kern="0" dirty="0" smtClean="0"/>
              <a:t>Due to filter                                                                               order</a:t>
            </a:r>
            <a:endParaRPr lang="en-ZA" kern="0" dirty="0" smtClean="0"/>
          </a:p>
          <a:p>
            <a:pPr marL="190500" indent="0">
              <a:buNone/>
            </a:pPr>
            <a:endParaRPr lang="en-ZA" kern="0" dirty="0" smtClean="0"/>
          </a:p>
          <a:p>
            <a:endParaRPr lang="en-ZA" kern="0" dirty="0" smtClean="0"/>
          </a:p>
        </p:txBody>
      </p:sp>
    </p:spTree>
    <p:extLst>
      <p:ext uri="{BB962C8B-B14F-4D97-AF65-F5344CB8AC3E}">
        <p14:creationId xmlns:p14="http://schemas.microsoft.com/office/powerpoint/2010/main" val="1692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Results: Hardware</a:t>
            </a:r>
            <a:endParaRPr lang="en-Z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630" y="1891384"/>
            <a:ext cx="3237370" cy="308394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13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795" y="1861603"/>
            <a:ext cx="3224808" cy="308394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977336" y="4931163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b="1" dirty="0" smtClean="0">
                <a:latin typeface="+mj-lt"/>
                <a:cs typeface="Times New Roman" panose="02020603050405020304" pitchFamily="18" charset="0"/>
              </a:rPr>
              <a:t>90°</a:t>
            </a:r>
            <a:endParaRPr lang="en-ZA" sz="24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04905" y="4885983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b="1" dirty="0" smtClean="0">
                <a:latin typeface="+mj-lt"/>
                <a:cs typeface="Times New Roman" panose="02020603050405020304" pitchFamily="18" charset="0"/>
              </a:rPr>
              <a:t>60°</a:t>
            </a:r>
            <a:endParaRPr lang="en-ZA" sz="24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210721" y="1971841"/>
            <a:ext cx="4146584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762000" indent="-571500" algn="l" defTabSz="762000" rtl="0" eaLnBrk="1" fontAlgn="base" hangingPunct="1">
              <a:spcBef>
                <a:spcPct val="70000"/>
              </a:spcBef>
              <a:spcAft>
                <a:spcPct val="0"/>
              </a:spcAft>
              <a:buClr>
                <a:srgbClr val="154E7E"/>
              </a:buClr>
              <a:buSzPct val="100000"/>
              <a:buFont typeface="Wingdings" charset="0"/>
              <a:buChar char="l"/>
              <a:defRPr sz="2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1pPr>
            <a:lvl2pPr marL="1524000" indent="-38100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154E7E"/>
              </a:buClr>
              <a:buSzPct val="100000"/>
              <a:buFont typeface="Wingdings" charset="0"/>
              <a:buChar char="Ø"/>
              <a:defRPr sz="20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2pPr>
            <a:lvl3pPr marL="2190750" indent="-2857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154E7E"/>
              </a:buClr>
              <a:buSzPct val="100000"/>
              <a:buFont typeface="Wingdings" charset="0"/>
              <a:buChar char="§"/>
              <a:defRPr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3pPr>
            <a:lvl4pPr marL="264795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4pPr>
            <a:lvl5pPr marL="30099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5pPr>
            <a:lvl6pPr marL="34671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</a:defRPr>
            </a:lvl6pPr>
            <a:lvl7pPr marL="39243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</a:defRPr>
            </a:lvl7pPr>
            <a:lvl8pPr marL="43815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</a:defRPr>
            </a:lvl8pPr>
            <a:lvl9pPr marL="48387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ZA" kern="0" dirty="0" smtClean="0"/>
              <a:t>Most accurate at 90°</a:t>
            </a:r>
            <a:endParaRPr lang="en-ZA" kern="0" dirty="0"/>
          </a:p>
          <a:p>
            <a:pPr lvl="1"/>
            <a:r>
              <a:rPr lang="en-ZA" kern="0" dirty="0" smtClean="0"/>
              <a:t>No time delay</a:t>
            </a:r>
          </a:p>
          <a:p>
            <a:r>
              <a:rPr lang="en-ZA" kern="0" dirty="0" smtClean="0"/>
              <a:t>Increased error in other directions</a:t>
            </a:r>
          </a:p>
          <a:p>
            <a:pPr lvl="1"/>
            <a:r>
              <a:rPr lang="en-ZA" kern="0" dirty="0" smtClean="0"/>
              <a:t>Integer number       of sample shifts</a:t>
            </a:r>
          </a:p>
          <a:p>
            <a:r>
              <a:rPr lang="en-ZA" kern="0" dirty="0" smtClean="0"/>
              <a:t>Nulls not distinctive in measurements</a:t>
            </a:r>
          </a:p>
        </p:txBody>
      </p:sp>
    </p:spTree>
    <p:extLst>
      <p:ext uri="{BB962C8B-B14F-4D97-AF65-F5344CB8AC3E}">
        <p14:creationId xmlns:p14="http://schemas.microsoft.com/office/powerpoint/2010/main" val="405447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System Error Analysis</a:t>
            </a:r>
            <a:endParaRPr lang="en-ZA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380979"/>
              </p:ext>
            </p:extLst>
          </p:nvPr>
        </p:nvGraphicFramePr>
        <p:xfrm>
          <a:off x="1712448" y="1684967"/>
          <a:ext cx="6768943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4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7260">
                  <a:extLst>
                    <a:ext uri="{9D8B030D-6E8A-4147-A177-3AD203B41FA5}">
                      <a16:colId xmlns:a16="http://schemas.microsoft.com/office/drawing/2014/main" val="1220490089"/>
                    </a:ext>
                  </a:extLst>
                </a:gridCol>
                <a:gridCol w="1506419">
                  <a:extLst>
                    <a:ext uri="{9D8B030D-6E8A-4147-A177-3AD203B41FA5}">
                      <a16:colId xmlns:a16="http://schemas.microsoft.com/office/drawing/2014/main" val="67218977"/>
                    </a:ext>
                  </a:extLst>
                </a:gridCol>
                <a:gridCol w="1291054">
                  <a:extLst>
                    <a:ext uri="{9D8B030D-6E8A-4147-A177-3AD203B41FA5}">
                      <a16:colId xmlns:a16="http://schemas.microsoft.com/office/drawing/2014/main" val="3056518911"/>
                    </a:ext>
                  </a:extLst>
                </a:gridCol>
              </a:tblGrid>
              <a:tr h="514284">
                <a:tc rowSpan="5"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Compensatory Amplification</a:t>
                      </a:r>
                      <a:endParaRPr lang="en-ZA" sz="1600" dirty="0"/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Applied Frequency</a:t>
                      </a:r>
                      <a:r>
                        <a:rPr lang="en-ZA" sz="1600" baseline="0" dirty="0" smtClean="0"/>
                        <a:t> (kHz)</a:t>
                      </a:r>
                      <a:endParaRPr lang="en-ZA" sz="16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Frequency Band (kHz)</a:t>
                      </a:r>
                      <a:endParaRPr lang="en-Z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Error (%)</a:t>
                      </a:r>
                      <a:endParaRPr lang="en-ZA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997748"/>
                  </a:ext>
                </a:extLst>
              </a:tr>
              <a:tr h="297958">
                <a:tc vMerge="1"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3.15</a:t>
                      </a:r>
                      <a:endParaRPr lang="en-ZA" sz="16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2.82-3.55</a:t>
                      </a:r>
                      <a:endParaRPr lang="en-Z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0.81</a:t>
                      </a:r>
                      <a:endParaRPr lang="en-ZA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921578"/>
                  </a:ext>
                </a:extLst>
              </a:tr>
              <a:tr h="297958">
                <a:tc vMerge="1"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6.30</a:t>
                      </a:r>
                      <a:endParaRPr lang="en-ZA" sz="16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600" dirty="0" smtClean="0"/>
                        <a:t>2.82-3.55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15.34</a:t>
                      </a:r>
                      <a:endParaRPr lang="en-ZA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8297120"/>
                  </a:ext>
                </a:extLst>
              </a:tr>
              <a:tr h="297958">
                <a:tc vMerge="1"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3.15</a:t>
                      </a:r>
                      <a:endParaRPr lang="en-ZA" sz="16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5.62-7.08</a:t>
                      </a:r>
                      <a:endParaRPr lang="en-Z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19.56</a:t>
                      </a:r>
                      <a:endParaRPr lang="en-ZA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717608"/>
                  </a:ext>
                </a:extLst>
              </a:tr>
              <a:tr h="297958">
                <a:tc vMerge="1"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6.30</a:t>
                      </a:r>
                      <a:endParaRPr lang="en-ZA" sz="16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600" dirty="0" smtClean="0"/>
                        <a:t>5.62-7.08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3.67</a:t>
                      </a:r>
                      <a:endParaRPr lang="en-ZA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964139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14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874633"/>
              </p:ext>
            </p:extLst>
          </p:nvPr>
        </p:nvGraphicFramePr>
        <p:xfrm>
          <a:off x="1712640" y="3573016"/>
          <a:ext cx="6768752" cy="2626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4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3583">
                  <a:extLst>
                    <a:ext uri="{9D8B030D-6E8A-4147-A177-3AD203B41FA5}">
                      <a16:colId xmlns:a16="http://schemas.microsoft.com/office/drawing/2014/main" val="3160404703"/>
                    </a:ext>
                  </a:extLst>
                </a:gridCol>
                <a:gridCol w="1291019">
                  <a:extLst>
                    <a:ext uri="{9D8B030D-6E8A-4147-A177-3AD203B41FA5}">
                      <a16:colId xmlns:a16="http://schemas.microsoft.com/office/drawing/2014/main" val="2004772524"/>
                    </a:ext>
                  </a:extLst>
                </a:gridCol>
              </a:tblGrid>
              <a:tr h="560943">
                <a:tc rowSpan="7"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Directionality</a:t>
                      </a:r>
                      <a:endParaRPr lang="en-ZA" sz="1600" dirty="0"/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Dial Angle (°)</a:t>
                      </a:r>
                      <a:endParaRPr lang="en-ZA" sz="16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Average</a:t>
                      </a:r>
                      <a:r>
                        <a:rPr lang="en-ZA" sz="1600" baseline="0" dirty="0" smtClean="0"/>
                        <a:t> Error (%)</a:t>
                      </a:r>
                      <a:endParaRPr lang="en-ZA" sz="1600" dirty="0"/>
                    </a:p>
                  </a:txBody>
                  <a:tcP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3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195092"/>
                  </a:ext>
                </a:extLst>
              </a:tr>
              <a:tr h="324756">
                <a:tc vMerge="1"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0</a:t>
                      </a:r>
                      <a:endParaRPr lang="en-ZA" sz="16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46.6</a:t>
                      </a:r>
                      <a:endParaRPr lang="en-ZA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6978316"/>
                  </a:ext>
                </a:extLst>
              </a:tr>
              <a:tr h="324756">
                <a:tc vMerge="1"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60</a:t>
                      </a:r>
                      <a:endParaRPr lang="en-ZA" sz="16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30.7</a:t>
                      </a:r>
                      <a:endParaRPr lang="en-ZA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360358"/>
                  </a:ext>
                </a:extLst>
              </a:tr>
              <a:tr h="324756">
                <a:tc vMerge="1"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90</a:t>
                      </a:r>
                      <a:endParaRPr lang="en-ZA" sz="16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12.7</a:t>
                      </a:r>
                      <a:endParaRPr lang="en-ZA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475198"/>
                  </a:ext>
                </a:extLst>
              </a:tr>
              <a:tr h="324756">
                <a:tc vMerge="1"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120</a:t>
                      </a:r>
                      <a:endParaRPr lang="en-ZA" sz="16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22.7</a:t>
                      </a:r>
                      <a:endParaRPr lang="en-ZA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419717"/>
                  </a:ext>
                </a:extLst>
              </a:tr>
              <a:tr h="324756">
                <a:tc vMerge="1"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180</a:t>
                      </a:r>
                      <a:endParaRPr lang="en-ZA" sz="16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51.7</a:t>
                      </a:r>
                      <a:endParaRPr lang="en-ZA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437447"/>
                  </a:ext>
                </a:extLst>
              </a:tr>
              <a:tr h="370600">
                <a:tc vMerge="1"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Omni-directional</a:t>
                      </a:r>
                      <a:endParaRPr lang="en-ZA" sz="16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42.7</a:t>
                      </a:r>
                      <a:endParaRPr lang="en-ZA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48544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162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Future Work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464" y="1844824"/>
            <a:ext cx="10065568" cy="4248472"/>
          </a:xfrm>
        </p:spPr>
        <p:txBody>
          <a:bodyPr/>
          <a:lstStyle/>
          <a:p>
            <a:r>
              <a:rPr lang="en-ZA" dirty="0"/>
              <a:t>H</a:t>
            </a:r>
            <a:r>
              <a:rPr lang="en-ZA" dirty="0" smtClean="0"/>
              <a:t>igher </a:t>
            </a:r>
            <a:r>
              <a:rPr lang="en-ZA" dirty="0"/>
              <a:t>quality omni-directional </a:t>
            </a:r>
            <a:r>
              <a:rPr lang="en-ZA" dirty="0" smtClean="0"/>
              <a:t>microphones</a:t>
            </a:r>
          </a:p>
          <a:p>
            <a:r>
              <a:rPr lang="en-ZA" dirty="0" smtClean="0"/>
              <a:t>More microphones </a:t>
            </a:r>
          </a:p>
          <a:p>
            <a:pPr lvl="1"/>
            <a:r>
              <a:rPr lang="en-ZA" dirty="0"/>
              <a:t>I</a:t>
            </a:r>
            <a:r>
              <a:rPr lang="en-ZA" dirty="0" smtClean="0"/>
              <a:t>mprove </a:t>
            </a:r>
            <a:r>
              <a:rPr lang="en-ZA" dirty="0"/>
              <a:t>the precision of the beam </a:t>
            </a:r>
            <a:r>
              <a:rPr lang="en-ZA" dirty="0" smtClean="0"/>
              <a:t>steering</a:t>
            </a:r>
          </a:p>
          <a:p>
            <a:r>
              <a:rPr lang="en-ZA" dirty="0"/>
              <a:t>I</a:t>
            </a:r>
            <a:r>
              <a:rPr lang="en-ZA" dirty="0" smtClean="0"/>
              <a:t>ntegrated </a:t>
            </a:r>
            <a:r>
              <a:rPr lang="en-ZA" dirty="0"/>
              <a:t>circuit chip </a:t>
            </a:r>
            <a:endParaRPr lang="en-ZA" dirty="0" smtClean="0"/>
          </a:p>
          <a:p>
            <a:pPr lvl="1"/>
            <a:r>
              <a:rPr lang="en-ZA" dirty="0"/>
              <a:t>P</a:t>
            </a:r>
            <a:r>
              <a:rPr lang="en-ZA" dirty="0" smtClean="0"/>
              <a:t>reprocessing </a:t>
            </a:r>
            <a:r>
              <a:rPr lang="en-ZA" dirty="0"/>
              <a:t>of the audio </a:t>
            </a:r>
            <a:r>
              <a:rPr lang="en-ZA" dirty="0" smtClean="0"/>
              <a:t>signals</a:t>
            </a:r>
          </a:p>
          <a:p>
            <a:r>
              <a:rPr lang="en-ZA" dirty="0" smtClean="0"/>
              <a:t>Emdedding </a:t>
            </a:r>
            <a:r>
              <a:rPr lang="en-ZA" dirty="0"/>
              <a:t>the microphones and circuitry into </a:t>
            </a:r>
            <a:r>
              <a:rPr lang="en-ZA" dirty="0" smtClean="0"/>
              <a:t>headphones</a:t>
            </a:r>
          </a:p>
          <a:p>
            <a:pPr lvl="1"/>
            <a:r>
              <a:rPr lang="en-ZA" dirty="0"/>
              <a:t>R</a:t>
            </a:r>
            <a:r>
              <a:rPr lang="en-ZA" dirty="0" smtClean="0"/>
              <a:t>educe </a:t>
            </a:r>
            <a:r>
              <a:rPr lang="en-ZA" dirty="0"/>
              <a:t>the size of the </a:t>
            </a:r>
            <a:r>
              <a:rPr lang="en-ZA" dirty="0" smtClean="0"/>
              <a:t>device</a:t>
            </a:r>
          </a:p>
          <a:p>
            <a:pPr lvl="1"/>
            <a:r>
              <a:rPr lang="en-ZA" dirty="0"/>
              <a:t>M</a:t>
            </a:r>
            <a:r>
              <a:rPr lang="en-ZA" dirty="0" smtClean="0"/>
              <a:t>ake the device more user friendly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09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Conclusion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504" y="2209800"/>
            <a:ext cx="8424936" cy="3883496"/>
          </a:xfrm>
        </p:spPr>
        <p:txBody>
          <a:bodyPr/>
          <a:lstStyle/>
          <a:p>
            <a:r>
              <a:rPr lang="en-ZA" dirty="0" smtClean="0"/>
              <a:t>Objectives and specifications have been met</a:t>
            </a:r>
          </a:p>
          <a:p>
            <a:r>
              <a:rPr lang="en-ZA" dirty="0" smtClean="0"/>
              <a:t>Low cost – under R1500</a:t>
            </a:r>
          </a:p>
          <a:p>
            <a:r>
              <a:rPr lang="en-ZA" dirty="0" smtClean="0"/>
              <a:t>Full hearing aid simulation</a:t>
            </a:r>
          </a:p>
          <a:p>
            <a:pPr lvl="1"/>
            <a:r>
              <a:rPr lang="en-ZA" dirty="0"/>
              <a:t>Compensatory amplification</a:t>
            </a:r>
          </a:p>
          <a:p>
            <a:pPr lvl="1"/>
            <a:r>
              <a:rPr lang="en-ZA" dirty="0"/>
              <a:t>Steerable </a:t>
            </a:r>
            <a:r>
              <a:rPr lang="en-ZA" dirty="0" smtClean="0"/>
              <a:t>directionality</a:t>
            </a:r>
            <a:endParaRPr lang="en-ZA" dirty="0" smtClean="0"/>
          </a:p>
          <a:p>
            <a:r>
              <a:rPr lang="en-ZA" dirty="0" smtClean="0"/>
              <a:t>Concepts proven in hardware</a:t>
            </a:r>
            <a:endParaRPr lang="en-ZA" dirty="0" smtClean="0"/>
          </a:p>
          <a:p>
            <a:endParaRPr lang="en-ZA" dirty="0" smtClean="0"/>
          </a:p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98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Questions?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90500" indent="0">
              <a:buNone/>
            </a:pP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96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References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b="0" dirty="0"/>
              <a:t>L. Tiete et al. </a:t>
            </a:r>
            <a:r>
              <a:rPr lang="en-ZA" b="0" dirty="0" smtClean="0"/>
              <a:t>“Detecting Laterality and Nasality </a:t>
            </a:r>
            <a:r>
              <a:rPr lang="en-ZA" b="0" dirty="0"/>
              <a:t>in Speech with the Use of a </a:t>
            </a:r>
            <a:r>
              <a:rPr lang="en-ZA" b="0" dirty="0" smtClean="0"/>
              <a:t>Multi-Channel </a:t>
            </a:r>
            <a:r>
              <a:rPr lang="de-DE" b="0" dirty="0" err="1" smtClean="0"/>
              <a:t>recorder</a:t>
            </a:r>
            <a:r>
              <a:rPr lang="de-DE" b="0" smtClean="0"/>
              <a:t>.““ </a:t>
            </a:r>
            <a:r>
              <a:rPr lang="de-DE" b="0" dirty="0"/>
              <a:t>Sensors (Basel, </a:t>
            </a:r>
            <a:r>
              <a:rPr lang="de-DE" b="0" dirty="0" err="1"/>
              <a:t>Switzerland</a:t>
            </a:r>
            <a:r>
              <a:rPr lang="de-DE" b="0" dirty="0"/>
              <a:t>), vol. </a:t>
            </a:r>
            <a:r>
              <a:rPr lang="de-DE" b="0" dirty="0" smtClean="0"/>
              <a:t>14,</a:t>
            </a:r>
            <a:r>
              <a:rPr lang="en-ZA" b="0" dirty="0" smtClean="0"/>
              <a:t>pp</a:t>
            </a:r>
            <a:r>
              <a:rPr lang="en-ZA" b="0" dirty="0"/>
              <a:t>. 1918{49, 02 2014.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19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993902"/>
            <a:ext cx="9067800" cy="4727573"/>
          </a:xfrm>
        </p:spPr>
        <p:txBody>
          <a:bodyPr/>
          <a:lstStyle/>
          <a:p>
            <a:r>
              <a:rPr lang="en-ZA" dirty="0"/>
              <a:t>Objectives and </a:t>
            </a:r>
            <a:r>
              <a:rPr lang="en-ZA" dirty="0" smtClean="0"/>
              <a:t>Specifications</a:t>
            </a:r>
          </a:p>
          <a:p>
            <a:r>
              <a:rPr lang="en-ZA" dirty="0" smtClean="0"/>
              <a:t>System Block Diagram</a:t>
            </a:r>
          </a:p>
          <a:p>
            <a:r>
              <a:rPr lang="en-ZA" dirty="0"/>
              <a:t>Simulated vs Hardware Hearing </a:t>
            </a:r>
            <a:r>
              <a:rPr lang="en-ZA" dirty="0" smtClean="0"/>
              <a:t>Aid</a:t>
            </a:r>
          </a:p>
          <a:p>
            <a:r>
              <a:rPr lang="en-ZA" dirty="0" smtClean="0"/>
              <a:t>Hearing Aid </a:t>
            </a:r>
            <a:r>
              <a:rPr lang="en-ZA" dirty="0"/>
              <a:t>F</a:t>
            </a:r>
            <a:r>
              <a:rPr lang="en-ZA" dirty="0" smtClean="0"/>
              <a:t>unctionality</a:t>
            </a:r>
          </a:p>
          <a:p>
            <a:r>
              <a:rPr lang="en-ZA" dirty="0" smtClean="0"/>
              <a:t>Cost Breakdown</a:t>
            </a:r>
          </a:p>
          <a:p>
            <a:r>
              <a:rPr lang="en-ZA" dirty="0" smtClean="0"/>
              <a:t>Results</a:t>
            </a:r>
          </a:p>
          <a:p>
            <a:r>
              <a:rPr lang="en-ZA" dirty="0" smtClean="0"/>
              <a:t>Future Work and Conclusion</a:t>
            </a:r>
          </a:p>
          <a:p>
            <a:endParaRPr lang="en-ZA" dirty="0" smtClean="0"/>
          </a:p>
          <a:p>
            <a:endParaRPr lang="en-ZA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7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Objectives and Specifications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6536" y="2209800"/>
            <a:ext cx="8856984" cy="3352800"/>
          </a:xfrm>
        </p:spPr>
        <p:txBody>
          <a:bodyPr/>
          <a:lstStyle/>
          <a:p>
            <a:r>
              <a:rPr lang="en-ZA" dirty="0" smtClean="0"/>
              <a:t>To develop a low cost </a:t>
            </a:r>
            <a:r>
              <a:rPr lang="en-ZA" dirty="0"/>
              <a:t>hearing </a:t>
            </a:r>
            <a:r>
              <a:rPr lang="en-ZA" dirty="0" smtClean="0"/>
              <a:t>aid</a:t>
            </a:r>
          </a:p>
          <a:p>
            <a:r>
              <a:rPr lang="en-ZA" dirty="0" smtClean="0"/>
              <a:t>Functionality:</a:t>
            </a:r>
            <a:endParaRPr lang="en-ZA" dirty="0"/>
          </a:p>
          <a:p>
            <a:pPr lvl="1"/>
            <a:r>
              <a:rPr lang="en-ZA" dirty="0" smtClean="0"/>
              <a:t>Amplifying </a:t>
            </a:r>
            <a:r>
              <a:rPr lang="en-ZA" dirty="0"/>
              <a:t>specific frequency bands according to a person’s </a:t>
            </a:r>
            <a:r>
              <a:rPr lang="en-ZA" dirty="0" smtClean="0"/>
              <a:t>audiogram</a:t>
            </a:r>
          </a:p>
          <a:p>
            <a:pPr lvl="1"/>
            <a:r>
              <a:rPr lang="en-ZA" dirty="0" smtClean="0"/>
              <a:t>User tuneable directionality</a:t>
            </a:r>
            <a:endParaRPr lang="en-ZA" dirty="0"/>
          </a:p>
          <a:p>
            <a:r>
              <a:rPr lang="en-ZA" dirty="0" smtClean="0"/>
              <a:t>Done in the form of:</a:t>
            </a:r>
            <a:endParaRPr lang="en-ZA" dirty="0"/>
          </a:p>
          <a:p>
            <a:pPr lvl="1"/>
            <a:r>
              <a:rPr lang="en-ZA" dirty="0"/>
              <a:t> </a:t>
            </a:r>
            <a:r>
              <a:rPr lang="en-ZA" dirty="0" smtClean="0"/>
              <a:t>Software simulation</a:t>
            </a:r>
            <a:endParaRPr lang="en-ZA" dirty="0"/>
          </a:p>
          <a:p>
            <a:pPr lvl="1"/>
            <a:r>
              <a:rPr lang="en-ZA" dirty="0"/>
              <a:t> H</a:t>
            </a:r>
            <a:r>
              <a:rPr lang="en-ZA" dirty="0" smtClean="0"/>
              <a:t>ardware </a:t>
            </a:r>
            <a:r>
              <a:rPr lang="en-ZA" dirty="0"/>
              <a:t>proof of </a:t>
            </a:r>
            <a:r>
              <a:rPr lang="en-ZA" dirty="0" smtClean="0"/>
              <a:t>concept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18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System Block Diagram</a:t>
            </a:r>
            <a:endParaRPr lang="en-ZA" dirty="0"/>
          </a:p>
        </p:txBody>
      </p:sp>
      <p:pic>
        <p:nvPicPr>
          <p:cNvPr id="4" name="Picture 3" descr="posterBlockDiagram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44824"/>
            <a:ext cx="9906000" cy="406561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05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Simulated vs Hardware Hearing Aid</a:t>
            </a:r>
            <a:endParaRPr lang="en-ZA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7145294"/>
              </p:ext>
            </p:extLst>
          </p:nvPr>
        </p:nvGraphicFramePr>
        <p:xfrm>
          <a:off x="704529" y="1988840"/>
          <a:ext cx="8496942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19">
                  <a:extLst>
                    <a:ext uri="{9D8B030D-6E8A-4147-A177-3AD203B41FA5}">
                      <a16:colId xmlns:a16="http://schemas.microsoft.com/office/drawing/2014/main" val="1205949033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3234676645"/>
                    </a:ext>
                  </a:extLst>
                </a:gridCol>
                <a:gridCol w="3168351">
                  <a:extLst>
                    <a:ext uri="{9D8B030D-6E8A-4147-A177-3AD203B41FA5}">
                      <a16:colId xmlns:a16="http://schemas.microsoft.com/office/drawing/2014/main" val="4971677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Property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Simulation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Hardware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011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b="1" dirty="0" smtClean="0"/>
                        <a:t>Number of</a:t>
                      </a:r>
                      <a:r>
                        <a:rPr lang="en-ZA" b="1" baseline="0" dirty="0" smtClean="0"/>
                        <a:t> microphones</a:t>
                      </a:r>
                      <a:endParaRPr lang="en-Z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10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4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479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b="1" dirty="0" smtClean="0"/>
                        <a:t>Device</a:t>
                      </a:r>
                      <a:r>
                        <a:rPr lang="en-ZA" b="1" baseline="0" dirty="0" smtClean="0"/>
                        <a:t> </a:t>
                      </a:r>
                      <a:r>
                        <a:rPr lang="en-ZA" b="1" dirty="0" smtClean="0"/>
                        <a:t>Bandwidth</a:t>
                      </a:r>
                      <a:endParaRPr lang="en-Z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0.25</a:t>
                      </a:r>
                      <a:r>
                        <a:rPr lang="mr-IN" baseline="0" dirty="0" smtClean="0">
                          <a:latin typeface="+mn-lt"/>
                        </a:rPr>
                        <a:t>–</a:t>
                      </a:r>
                      <a:r>
                        <a:rPr lang="en-US" baseline="0" dirty="0" smtClean="0">
                          <a:latin typeface="+mn-lt"/>
                        </a:rPr>
                        <a:t>8 kHz</a:t>
                      </a:r>
                      <a:endParaRPr lang="mr-IN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2.8-3.5 kHz and 5.6-7 kHz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6579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b="1" dirty="0" smtClean="0"/>
                        <a:t>Filter Order</a:t>
                      </a:r>
                      <a:endParaRPr lang="en-Z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14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2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06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b="1" dirty="0" smtClean="0"/>
                        <a:t>Filter Bandwidth</a:t>
                      </a:r>
                      <a:endParaRPr lang="en-Z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1/3 Octave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1/3 Octave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b="1" dirty="0" smtClean="0"/>
                        <a:t>Types</a:t>
                      </a:r>
                      <a:r>
                        <a:rPr lang="en-ZA" b="1" baseline="0" dirty="0" smtClean="0"/>
                        <a:t> of filters</a:t>
                      </a:r>
                      <a:endParaRPr lang="en-Z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baseline="0" dirty="0" smtClean="0"/>
                        <a:t>Butterworth FIR bandpass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Butterworth bandpass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411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b="1" dirty="0" smtClean="0"/>
                        <a:t>Number of filters</a:t>
                      </a:r>
                      <a:endParaRPr lang="en-Z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16 per microphone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 smtClean="0"/>
                        <a:t>2 per microphone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005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b="1" dirty="0" smtClean="0"/>
                        <a:t>Number of steerable angles</a:t>
                      </a:r>
                      <a:endParaRPr lang="en-Z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19 (10</a:t>
                      </a:r>
                      <a:r>
                        <a:rPr lang="en-US" b="1" i="0" dirty="0" smtClean="0">
                          <a:latin typeface="Lucida Grande"/>
                          <a:ea typeface="Lucida Grande"/>
                          <a:cs typeface="Lucida Grande"/>
                        </a:rPr>
                        <a:t>° </a:t>
                      </a:r>
                      <a:r>
                        <a:rPr lang="en-US" b="0" i="0" dirty="0" smtClean="0">
                          <a:latin typeface="+mn-lt"/>
                          <a:ea typeface="Lucida Grande"/>
                          <a:cs typeface="Lucida Grande"/>
                        </a:rPr>
                        <a:t>increments)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 smtClean="0"/>
                        <a:t>5 (0</a:t>
                      </a:r>
                      <a:r>
                        <a:rPr lang="en-US" b="1" i="0" dirty="0" smtClean="0">
                          <a:latin typeface="Lucida Grande"/>
                          <a:ea typeface="Lucida Grande"/>
                          <a:cs typeface="Lucida Grande"/>
                        </a:rPr>
                        <a:t>°, </a:t>
                      </a:r>
                      <a:r>
                        <a:rPr lang="en-ZA" b="0" i="0" dirty="0" smtClean="0"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lang="en-ZA" dirty="0" smtClean="0"/>
                        <a:t>0</a:t>
                      </a:r>
                      <a:r>
                        <a:rPr lang="en-US" b="1" i="0" dirty="0" smtClean="0">
                          <a:latin typeface="Lucida Grande"/>
                          <a:ea typeface="Lucida Grande"/>
                          <a:cs typeface="Lucida Grande"/>
                        </a:rPr>
                        <a:t>°</a:t>
                      </a:r>
                      <a:r>
                        <a:rPr lang="en-US" b="0" i="0" dirty="0" smtClean="0">
                          <a:latin typeface="+mn-lt"/>
                          <a:ea typeface="Lucida Grande"/>
                          <a:cs typeface="Lucida Grande"/>
                        </a:rPr>
                        <a:t>, 90°, 120°, 180°)</a:t>
                      </a:r>
                      <a:endParaRPr lang="en-ZA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0919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b="1" dirty="0" smtClean="0"/>
                        <a:t>Real time data</a:t>
                      </a:r>
                      <a:r>
                        <a:rPr lang="en-ZA" b="1" baseline="0" dirty="0" smtClean="0"/>
                        <a:t> acquisition</a:t>
                      </a:r>
                      <a:endParaRPr lang="en-Z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No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Yes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5340913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11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Compensatory Amplification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42900" y="1683274"/>
            <a:ext cx="9362628" cy="3811488"/>
          </a:xfrm>
        </p:spPr>
        <p:txBody>
          <a:bodyPr/>
          <a:lstStyle/>
          <a:p>
            <a:r>
              <a:rPr lang="en-US" dirty="0" smtClean="0"/>
              <a:t>Audiogram matching: requires amplification of individual frequency bands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77536" y="5746527"/>
            <a:ext cx="9327992" cy="6098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  <a:extLst/>
        </p:spPr>
        <p:txBody>
          <a:bodyPr/>
          <a:lstStyle/>
          <a:p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7" name="Picture 6" descr="filterBank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614" y="2541061"/>
            <a:ext cx="6948772" cy="4316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54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Directionality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42901" y="1965038"/>
            <a:ext cx="9218612" cy="3352800"/>
          </a:xfrm>
        </p:spPr>
        <p:txBody>
          <a:bodyPr/>
          <a:lstStyle/>
          <a:p>
            <a:r>
              <a:rPr lang="en-ZA" dirty="0" smtClean="0"/>
              <a:t>Amplification in a user specified direction</a:t>
            </a:r>
          </a:p>
          <a:p>
            <a:r>
              <a:rPr lang="en-ZA" dirty="0" smtClean="0"/>
              <a:t>Delay-and-sum beamforming</a:t>
            </a:r>
          </a:p>
          <a:p>
            <a:endParaRPr lang="en-ZA" dirty="0"/>
          </a:p>
        </p:txBody>
      </p:sp>
      <p:pic>
        <p:nvPicPr>
          <p:cNvPr id="8" name="Picture 7" descr="DirectionalityShift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04" y="3068960"/>
            <a:ext cx="8778180" cy="3151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37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Cost Breakdown</a:t>
            </a:r>
            <a:endParaRPr lang="en-ZA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2312482"/>
              </p:ext>
            </p:extLst>
          </p:nvPr>
        </p:nvGraphicFramePr>
        <p:xfrm>
          <a:off x="1852139" y="1663413"/>
          <a:ext cx="58674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8973">
                  <a:extLst>
                    <a:ext uri="{9D8B030D-6E8A-4147-A177-3AD203B41FA5}">
                      <a16:colId xmlns:a16="http://schemas.microsoft.com/office/drawing/2014/main" val="641060483"/>
                    </a:ext>
                  </a:extLst>
                </a:gridCol>
                <a:gridCol w="1758427">
                  <a:extLst>
                    <a:ext uri="{9D8B030D-6E8A-4147-A177-3AD203B41FA5}">
                      <a16:colId xmlns:a16="http://schemas.microsoft.com/office/drawing/2014/main" val="11475000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dirty="0" smtClean="0"/>
                        <a:t>Component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Cost (R)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0728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 smtClean="0"/>
                        <a:t>Arduino Due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569.00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700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 smtClean="0"/>
                        <a:t>MAX9814 Microphone Amplifier x4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546.00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310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 smtClean="0"/>
                        <a:t>LM358 x5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16.05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742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 smtClean="0"/>
                        <a:t>LM386 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15.75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657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 smtClean="0"/>
                        <a:t>Headphone Jack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16.31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417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 smtClean="0"/>
                        <a:t>9V Battery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70.00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5677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 err="1" smtClean="0"/>
                        <a:t>Veroboard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49.70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5522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 smtClean="0"/>
                        <a:t>Headphones 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69.90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4826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 smtClean="0"/>
                        <a:t>Casing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59.90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114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 err="1" smtClean="0"/>
                        <a:t>Miscellanous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50.00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9029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b="1" dirty="0" smtClean="0"/>
                        <a:t>Total</a:t>
                      </a:r>
                      <a:endParaRPr lang="en-Z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b="1" dirty="0" smtClean="0"/>
                        <a:t>1462.61</a:t>
                      </a:r>
                      <a:endParaRPr lang="en-ZA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62053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97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Testing</a:t>
            </a:r>
            <a:endParaRPr lang="en-Z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6454" y="1580366"/>
            <a:ext cx="3852414" cy="417452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59125" y="5832712"/>
            <a:ext cx="3528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000" b="1" dirty="0" smtClean="0">
                <a:latin typeface="+mj-lt"/>
                <a:cs typeface="Times New Roman" panose="02020603050405020304" pitchFamily="18" charset="0"/>
              </a:rPr>
              <a:t>Directionality</a:t>
            </a:r>
            <a:endParaRPr lang="en-ZA" sz="2400" b="1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74" y="1640958"/>
            <a:ext cx="3888432" cy="421355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24694" y="5832712"/>
            <a:ext cx="3528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000" b="1" dirty="0" smtClean="0">
                <a:cs typeface="Times New Roman" panose="02020603050405020304" pitchFamily="18" charset="0"/>
              </a:rPr>
              <a:t>Compensatory gain</a:t>
            </a:r>
            <a:endParaRPr lang="en-ZA" sz="2000" b="1" dirty="0">
              <a:cs typeface="Times New Roman" panose="02020603050405020304" pitchFamily="18" charset="0"/>
            </a:endParaRP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4736976" y="1772816"/>
            <a:ext cx="0" cy="4521561"/>
          </a:xfrm>
          <a:prstGeom prst="line">
            <a:avLst/>
          </a:prstGeom>
          <a:ln/>
          <a:extLs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992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ts Presentation">
  <a:themeElements>
    <a:clrScheme name="Open Day - Power Point 97 9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3399FF"/>
      </a:accent1>
      <a:accent2>
        <a:srgbClr val="99FFCC"/>
      </a:accent2>
      <a:accent3>
        <a:srgbClr val="FFFFFF"/>
      </a:accent3>
      <a:accent4>
        <a:srgbClr val="000000"/>
      </a:accent4>
      <a:accent5>
        <a:srgbClr val="ADCAFF"/>
      </a:accent5>
      <a:accent6>
        <a:srgbClr val="8AE7B9"/>
      </a:accent6>
      <a:hlink>
        <a:srgbClr val="CC00CC"/>
      </a:hlink>
      <a:folHlink>
        <a:srgbClr val="B2B2B2"/>
      </a:folHlink>
    </a:clrScheme>
    <a:fontScheme name="Open Day - Power Point 97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rgbClr val="0099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rgbClr val="0099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pen Day - Power Point 97 1">
        <a:dk1>
          <a:srgbClr val="FFFFFF"/>
        </a:dk1>
        <a:lt1>
          <a:srgbClr val="FFFFFF"/>
        </a:lt1>
        <a:dk2>
          <a:srgbClr val="FAFD00"/>
        </a:dk2>
        <a:lt2>
          <a:srgbClr val="081D58"/>
        </a:lt2>
        <a:accent1>
          <a:srgbClr val="00B7A5"/>
        </a:accent1>
        <a:accent2>
          <a:srgbClr val="618FFD"/>
        </a:accent2>
        <a:accent3>
          <a:srgbClr val="FFFFFF"/>
        </a:accent3>
        <a:accent4>
          <a:srgbClr val="DADADA"/>
        </a:accent4>
        <a:accent5>
          <a:srgbClr val="AAD8CF"/>
        </a:accent5>
        <a:accent6>
          <a:srgbClr val="5781E5"/>
        </a:accent6>
        <a:hlink>
          <a:srgbClr val="B760F9"/>
        </a:hlink>
        <a:folHlink>
          <a:srgbClr val="063DE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pen Day - Power Point 97 2">
        <a:dk1>
          <a:srgbClr val="081D58"/>
        </a:dk1>
        <a:lt1>
          <a:srgbClr val="FFFFFF"/>
        </a:lt1>
        <a:dk2>
          <a:srgbClr val="00279F"/>
        </a:dk2>
        <a:lt2>
          <a:srgbClr val="FAFD00"/>
        </a:lt2>
        <a:accent1>
          <a:srgbClr val="00B7A5"/>
        </a:accent1>
        <a:accent2>
          <a:srgbClr val="618FFD"/>
        </a:accent2>
        <a:accent3>
          <a:srgbClr val="AAACCD"/>
        </a:accent3>
        <a:accent4>
          <a:srgbClr val="DADADA"/>
        </a:accent4>
        <a:accent5>
          <a:srgbClr val="AAD8CF"/>
        </a:accent5>
        <a:accent6>
          <a:srgbClr val="5781E5"/>
        </a:accent6>
        <a:hlink>
          <a:srgbClr val="B760F9"/>
        </a:hlink>
        <a:folHlink>
          <a:srgbClr val="063DE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pen Day - Power Point 97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pen Day - Power Point 97 4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pen Day - Power Point 97 5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pen Day - Power Point 97 6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pen Day - Power Point 97 7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pen Day - Power Point 97 8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pen Day - Power Point 97 9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Wits Presentation.thmx</Template>
  <TotalTime>371</TotalTime>
  <Words>505</Words>
  <Application>Microsoft Office PowerPoint</Application>
  <PresentationFormat>A4 Paper (210x297 mm)</PresentationFormat>
  <Paragraphs>182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MS PGothic</vt:lpstr>
      <vt:lpstr>Arial</vt:lpstr>
      <vt:lpstr>Calibri</vt:lpstr>
      <vt:lpstr>Cambria Math</vt:lpstr>
      <vt:lpstr>Lucida Grande</vt:lpstr>
      <vt:lpstr>Times New Roman</vt:lpstr>
      <vt:lpstr>Wingdings</vt:lpstr>
      <vt:lpstr>Wits Presentation</vt:lpstr>
      <vt:lpstr>AN INVESTIGATIONAL STUDY INTO THE DESIGN OF A LOW COST, ADAPTIVE HEARING AID</vt:lpstr>
      <vt:lpstr>Outline</vt:lpstr>
      <vt:lpstr>Objectives and Specifications</vt:lpstr>
      <vt:lpstr>System Block Diagram</vt:lpstr>
      <vt:lpstr>Simulated vs Hardware Hearing Aid</vt:lpstr>
      <vt:lpstr>Compensatory Amplification</vt:lpstr>
      <vt:lpstr>Directionality</vt:lpstr>
      <vt:lpstr>Cost Breakdown</vt:lpstr>
      <vt:lpstr>Testing</vt:lpstr>
      <vt:lpstr>Results: Simulation</vt:lpstr>
      <vt:lpstr>Results: Simulation</vt:lpstr>
      <vt:lpstr>Results: Hardware</vt:lpstr>
      <vt:lpstr>Results: Hardware</vt:lpstr>
      <vt:lpstr>System Error Analysis</vt:lpstr>
      <vt:lpstr>Future Work</vt:lpstr>
      <vt:lpstr>Conclusion</vt:lpstr>
      <vt:lpstr>Questions?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Kayla-Jade Butkow</dc:creator>
  <cp:lastModifiedBy>Kelvin da Silva</cp:lastModifiedBy>
  <cp:revision>125</cp:revision>
  <dcterms:created xsi:type="dcterms:W3CDTF">2018-09-04T08:14:39Z</dcterms:created>
  <dcterms:modified xsi:type="dcterms:W3CDTF">2018-09-04T14:51:02Z</dcterms:modified>
</cp:coreProperties>
</file>