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4" r:id="rId3"/>
    <p:sldId id="275" r:id="rId4"/>
    <p:sldId id="258" r:id="rId5"/>
    <p:sldId id="264" r:id="rId6"/>
    <p:sldId id="265" r:id="rId7"/>
    <p:sldId id="259" r:id="rId8"/>
    <p:sldId id="260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  <p:sldId id="273" r:id="rId18"/>
    <p:sldId id="272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845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pos="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4690"/>
  </p:normalViewPr>
  <p:slideViewPr>
    <p:cSldViewPr snapToObjects="1">
      <p:cViewPr varScale="1">
        <p:scale>
          <a:sx n="91" d="100"/>
          <a:sy n="91" d="100"/>
        </p:scale>
        <p:origin x="1576" y="184"/>
      </p:cViewPr>
      <p:guideLst>
        <p:guide orient="horz" pos="2160"/>
        <p:guide pos="3120"/>
        <p:guide orient="horz" pos="2296"/>
        <p:guide orient="horz" pos="845"/>
        <p:guide orient="horz" pos="1842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amplification</a:t>
            </a:r>
          </a:p>
          <a:p>
            <a:pPr lvl="1"/>
            <a:r>
              <a:rPr lang="en-US" dirty="0"/>
              <a:t>Band-by-band basis</a:t>
            </a:r>
          </a:p>
          <a:p>
            <a:r>
              <a:rPr lang="en-US" dirty="0"/>
              <a:t>Audiogram matching</a:t>
            </a:r>
          </a:p>
          <a:p>
            <a:pPr lvl="1"/>
            <a:r>
              <a:rPr lang="en-US" dirty="0"/>
              <a:t>Requires interpolation of audiogram</a:t>
            </a:r>
          </a:p>
          <a:p>
            <a:pPr lvl="1"/>
            <a:r>
              <a:rPr lang="en-US" dirty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</a:t>
            </a:r>
            <a:r>
              <a:rPr lang="en-US" baseline="0" dirty="0"/>
              <a:t> </a:t>
            </a:r>
            <a:r>
              <a:rPr lang="en-US" baseline="0" dirty="0" err="1"/>
              <a:t>omni</a:t>
            </a:r>
            <a:r>
              <a:rPr lang="en-US" baseline="0" dirty="0"/>
              <a:t> error due to </a:t>
            </a:r>
            <a:r>
              <a:rPr lang="en-US" baseline="0" dirty="0" err="1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Z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2015457"/>
            <a:ext cx="9493569" cy="1146468"/>
          </a:xfrm>
        </p:spPr>
        <p:txBody>
          <a:bodyPr anchor="ctr"/>
          <a:lstStyle/>
          <a:p>
            <a:pPr algn="ctr"/>
            <a:r>
              <a:rPr lang="en-US" dirty="0">
                <a:latin typeface="Arial" charset="0"/>
                <a:ea typeface="MS PGothic" charset="0"/>
                <a:cs typeface="Times New Roman" charset="0"/>
              </a:rPr>
              <a:t>Toward the Design of a Low Cost, Adaptive Hearing Aid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8893" y="4293096"/>
            <a:ext cx="8764588" cy="189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Investigators: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/>
              <a:t>Kayla-Jade </a:t>
            </a:r>
            <a:r>
              <a:rPr lang="en-US" b="1" dirty="0" err="1"/>
              <a:t>Butkow</a:t>
            </a:r>
            <a:r>
              <a:rPr lang="en-US" b="1" dirty="0"/>
              <a:t> and Kelvin da Silva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Matched to an audiogram</a:t>
            </a:r>
          </a:p>
          <a:p>
            <a:r>
              <a:rPr lang="en-ZA" kern="0" dirty="0"/>
              <a:t>Average error per frequency band:  1.41%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Simulation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60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90</a:t>
            </a:r>
            <a:r>
              <a:rPr lang="en-Z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/>
                  <a:t>Most precise steering at 3.15 kHz</a:t>
                </a:r>
              </a:p>
              <a:p>
                <a:r>
                  <a:rPr lang="en-ZA" kern="0" dirty="0"/>
                  <a:t>Spatial aliasing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/>
                  <a:t>= 5cm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/>
                  <a:t>= wavelength of maximum frequency (3.4 kHz)</a:t>
                </a: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4094207" cy="4673319"/>
              </a:xfrm>
              <a:prstGeom prst="rect">
                <a:avLst/>
              </a:prstGeom>
              <a:blipFill>
                <a:blip r:embed="rId4"/>
                <a:stretch>
                  <a:fillRect t="-914" r="-40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Amplification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Total cost: $100</a:t>
            </a:r>
          </a:p>
          <a:p>
            <a:r>
              <a:rPr lang="en-ZA" kern="0" dirty="0"/>
              <a:t>Input sound                                                       frequency:                                                                        3.15 kHz</a:t>
            </a:r>
          </a:p>
          <a:p>
            <a:r>
              <a:rPr lang="en-ZA" kern="0" dirty="0"/>
              <a:t>Error caused by                                                  interaction of                                                                 stop-bands</a:t>
            </a:r>
          </a:p>
          <a:p>
            <a:endParaRPr lang="en-ZA" kern="0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 Results: Directionality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latin typeface="+mj-lt"/>
                <a:cs typeface="Times New Roman" panose="02020603050405020304" pitchFamily="18" charset="0"/>
              </a:rPr>
              <a:t>60°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Most accurate at 90°</a:t>
            </a:r>
          </a:p>
          <a:p>
            <a:pPr lvl="1"/>
            <a:r>
              <a:rPr lang="en-ZA" kern="0" dirty="0"/>
              <a:t>No time delay</a:t>
            </a:r>
          </a:p>
          <a:p>
            <a:r>
              <a:rPr lang="en-ZA" kern="0" dirty="0"/>
              <a:t>Increased error in other directions</a:t>
            </a:r>
          </a:p>
          <a:p>
            <a:pPr lvl="1"/>
            <a:r>
              <a:rPr lang="en-ZA" kern="0" dirty="0"/>
              <a:t>Integer number       of sample shifts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Error Analysis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Compensatory Amplification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Applied Frequency</a:t>
                      </a:r>
                      <a:r>
                        <a:rPr lang="en-ZA" sz="1600" baseline="0" dirty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Frequency Band (kHz)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Error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2.82 - 3.55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15.34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3.15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19.56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6.30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/>
                        <a:t>5.62 - 7.08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Directionality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Dial Angle (°)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Average</a:t>
                      </a:r>
                      <a:r>
                        <a:rPr lang="en-ZA" sz="1600" baseline="0" dirty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60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30.7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90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120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22.7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180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51.7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Omni-directional</a:t>
                      </a:r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/>
                        <a:t>42.7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Higher quality </a:t>
            </a:r>
            <a:r>
              <a:rPr lang="en-ZA" dirty="0" err="1"/>
              <a:t>omni</a:t>
            </a:r>
            <a:r>
              <a:rPr lang="en-ZA" dirty="0"/>
              <a:t>-directional microphones</a:t>
            </a:r>
          </a:p>
          <a:p>
            <a:r>
              <a:rPr lang="en-ZA" dirty="0"/>
              <a:t>Integrated circuit chip </a:t>
            </a:r>
          </a:p>
          <a:p>
            <a:pPr lvl="1"/>
            <a:r>
              <a:rPr lang="en-ZA" dirty="0"/>
              <a:t>Pre-processing of the audio signals</a:t>
            </a:r>
          </a:p>
          <a:p>
            <a:r>
              <a:rPr lang="en-ZA" dirty="0"/>
              <a:t>Embedding circuitry into headphones</a:t>
            </a:r>
          </a:p>
          <a:p>
            <a:pPr lvl="1"/>
            <a:r>
              <a:rPr lang="en-ZA" dirty="0"/>
              <a:t>Reduce the size of the device</a:t>
            </a:r>
          </a:p>
          <a:p>
            <a:pPr lvl="1"/>
            <a:r>
              <a:rPr lang="en-ZA" dirty="0"/>
              <a:t>Make the device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/>
              <a:t>Objectives and specifications have been met</a:t>
            </a:r>
          </a:p>
          <a:p>
            <a:r>
              <a:rPr lang="en-ZA" dirty="0"/>
              <a:t>Low cost – $100</a:t>
            </a:r>
          </a:p>
          <a:p>
            <a:r>
              <a:rPr lang="en-ZA" dirty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directionality</a:t>
            </a:r>
          </a:p>
          <a:p>
            <a:r>
              <a:rPr lang="en-ZA" dirty="0"/>
              <a:t>Concepts proven in hardware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/>
              <a:t>[1]	L. Tiete et al. “Detecting Laterality and Nasality in Speech 	with the Use of a Multi-Channel </a:t>
            </a:r>
            <a:r>
              <a:rPr lang="de-DE" b="0" dirty="0" err="1"/>
              <a:t>recorder</a:t>
            </a:r>
            <a:r>
              <a:rPr lang="de-DE" b="0" dirty="0"/>
              <a:t>.</a:t>
            </a:r>
            <a:r>
              <a:rPr lang="en-ZA" b="0" dirty="0"/>
              <a:t>” </a:t>
            </a:r>
            <a:r>
              <a:rPr lang="de-DE" b="0" i="1" dirty="0"/>
              <a:t>Sensors (Basel, 	</a:t>
            </a:r>
            <a:r>
              <a:rPr lang="de-DE" b="0" i="1" dirty="0" err="1"/>
              <a:t>Switzerland</a:t>
            </a:r>
            <a:r>
              <a:rPr lang="de-DE" b="0" i="1" dirty="0"/>
              <a:t>)</a:t>
            </a:r>
            <a:r>
              <a:rPr lang="de-DE" b="0" dirty="0"/>
              <a:t>, vol. 14, </a:t>
            </a:r>
            <a:r>
              <a:rPr lang="en-ZA" b="0" dirty="0"/>
              <a:t>pp. 1918-1949, 02 2014.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B5B-5DBC-3544-8BA0-DF69AE58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F195-7D60-6642-9F39-C34D95FA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8714556" cy="3352800"/>
          </a:xfrm>
        </p:spPr>
        <p:txBody>
          <a:bodyPr/>
          <a:lstStyle/>
          <a:p>
            <a:r>
              <a:rPr lang="en-US" dirty="0"/>
              <a:t>Affects 5% of the global population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Disease</a:t>
            </a:r>
          </a:p>
          <a:p>
            <a:pPr lvl="1"/>
            <a:r>
              <a:rPr lang="en-US" dirty="0"/>
              <a:t>Trauma</a:t>
            </a:r>
          </a:p>
          <a:p>
            <a:r>
              <a:rPr lang="en-US" dirty="0"/>
              <a:t>Decreased quality of life</a:t>
            </a:r>
          </a:p>
          <a:p>
            <a:pPr lvl="1"/>
            <a:r>
              <a:rPr lang="en-US" dirty="0"/>
              <a:t>Social isolation</a:t>
            </a:r>
          </a:p>
          <a:p>
            <a:pPr lvl="1"/>
            <a:r>
              <a:rPr lang="en-US" dirty="0"/>
              <a:t>Stigmatization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FA50-254C-554A-9D74-4FF616571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390D-3E60-5D45-B455-0B21082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– Hearing 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D5A7-4C62-B247-B68A-BE1543C5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916832"/>
            <a:ext cx="9067800" cy="3899766"/>
          </a:xfrm>
        </p:spPr>
        <p:txBody>
          <a:bodyPr/>
          <a:lstStyle/>
          <a:p>
            <a:r>
              <a:rPr lang="en-US" dirty="0"/>
              <a:t>Compensatory amplification </a:t>
            </a:r>
          </a:p>
          <a:p>
            <a:pPr lvl="1"/>
            <a:r>
              <a:rPr lang="en-US" dirty="0"/>
              <a:t>To correct an individual’s hearing deficits</a:t>
            </a:r>
          </a:p>
          <a:p>
            <a:pPr lvl="1"/>
            <a:r>
              <a:rPr lang="en-ZA" dirty="0"/>
              <a:t>Amplifying specific frequency bands according to a person’s audiogram</a:t>
            </a:r>
            <a:endParaRPr lang="en-US" dirty="0"/>
          </a:p>
          <a:p>
            <a:r>
              <a:rPr lang="en-US" dirty="0"/>
              <a:t>Directionality</a:t>
            </a:r>
          </a:p>
          <a:p>
            <a:pPr lvl="1"/>
            <a:r>
              <a:rPr lang="en-US" dirty="0"/>
              <a:t>Amplifying sounds in particular directions – currently direction of highest SNR</a:t>
            </a:r>
          </a:p>
          <a:p>
            <a:pPr lvl="1"/>
            <a:r>
              <a:rPr lang="en-US" dirty="0"/>
              <a:t>Attenuating sounds in other directions</a:t>
            </a:r>
          </a:p>
          <a:p>
            <a:r>
              <a:rPr lang="en-US" dirty="0"/>
              <a:t>Cost of commercial hearing aid ~2000$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1C04-E6D9-884C-93F8-64DABD716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A175-2473-7641-9E36-0AA49C0F6B1E}"/>
              </a:ext>
            </a:extLst>
          </p:cNvPr>
          <p:cNvSpPr txBox="1"/>
          <p:nvPr/>
        </p:nvSpPr>
        <p:spPr>
          <a:xfrm>
            <a:off x="2447778" y="27150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/>
              <a:t>Development of a low cost hearing aid</a:t>
            </a:r>
          </a:p>
          <a:p>
            <a:r>
              <a:rPr lang="en-ZA" dirty="0"/>
              <a:t>Functionality: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Directionality - user tuneable (novelty)</a:t>
            </a:r>
          </a:p>
          <a:p>
            <a:r>
              <a:rPr lang="en-ZA" dirty="0"/>
              <a:t>Done in the form of:</a:t>
            </a:r>
          </a:p>
          <a:p>
            <a:pPr lvl="1"/>
            <a:r>
              <a:rPr lang="en-ZA" dirty="0"/>
              <a:t> Software simulation</a:t>
            </a:r>
          </a:p>
          <a:p>
            <a:pPr lvl="1"/>
            <a:r>
              <a:rPr lang="en-ZA" dirty="0"/>
              <a:t> Hardware proof of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System Block Diagram</a:t>
            </a:r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Simulated vs Hardware Hearing Aid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</a:t>
                      </a:r>
                      <a:r>
                        <a:rPr lang="en-ZA" b="1" baseline="0" dirty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Device</a:t>
                      </a:r>
                      <a:r>
                        <a:rPr lang="en-ZA" b="1" baseline="0" dirty="0"/>
                        <a:t> </a:t>
                      </a:r>
                      <a:r>
                        <a:rPr lang="en-ZA" b="1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0.25</a:t>
                      </a:r>
                      <a:r>
                        <a:rPr lang="mr-IN" baseline="0" dirty="0">
                          <a:latin typeface="+mn-lt"/>
                        </a:rPr>
                        <a:t>–</a:t>
                      </a:r>
                      <a:r>
                        <a:rPr lang="en-US" baseline="0" dirty="0">
                          <a:latin typeface="+mn-lt"/>
                        </a:rPr>
                        <a:t>8 kHz</a:t>
                      </a:r>
                      <a:endParaRPr lang="mr-IN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2.8-3.5 kHz and 5.6-7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Filter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1/3 Octave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Types</a:t>
                      </a:r>
                      <a:r>
                        <a:rPr lang="en-ZA" b="1" baseline="0" dirty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Butterworth bandpass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16 per 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Number of steerable angles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19 (10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5 (0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/>
                        <a:t>0</a:t>
                      </a:r>
                      <a:r>
                        <a:rPr lang="en-US" b="1" i="0" dirty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/>
                        <a:t>Real time data</a:t>
                      </a:r>
                      <a:r>
                        <a:rPr lang="en-ZA" b="1" baseline="0" dirty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Compensatory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Directionality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/>
              <a:t>Amplification in a user specified direction</a:t>
            </a:r>
          </a:p>
          <a:p>
            <a:r>
              <a:rPr lang="en-ZA" dirty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6977" y="3491011"/>
            <a:ext cx="93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>
                <a:cs typeface="Times New Roman" panose="02020603050405020304" pitchFamily="18" charset="0"/>
              </a:rPr>
              <a:t>Compensatory gain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996</TotalTime>
  <Words>499</Words>
  <Application>Microsoft Macintosh PowerPoint</Application>
  <PresentationFormat>A4 Paper (210x297 mm)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Times New Roman</vt:lpstr>
      <vt:lpstr>Wingdings</vt:lpstr>
      <vt:lpstr>Wits Presentation</vt:lpstr>
      <vt:lpstr>Toward the Design of a Low Cost, Adaptive Hearing Aid</vt:lpstr>
      <vt:lpstr>Hearing Loss</vt:lpstr>
      <vt:lpstr>The Solution – Hearing Aid</vt:lpstr>
      <vt:lpstr>Objectives</vt:lpstr>
      <vt:lpstr>System Block Diagram</vt:lpstr>
      <vt:lpstr>Simulated vs Hardware Hearing Aid</vt:lpstr>
      <vt:lpstr>Compensatory Amplification</vt:lpstr>
      <vt:lpstr>Directionality</vt:lpstr>
      <vt:lpstr>Testing</vt:lpstr>
      <vt:lpstr>Simulation Results: Amplification</vt:lpstr>
      <vt:lpstr>Simulation Results: Directionality</vt:lpstr>
      <vt:lpstr>Hardware Results: Amplification</vt:lpstr>
      <vt:lpstr>Hardware Results: Directionality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714227</cp:lastModifiedBy>
  <cp:revision>205</cp:revision>
  <dcterms:created xsi:type="dcterms:W3CDTF">2018-09-04T08:14:39Z</dcterms:created>
  <dcterms:modified xsi:type="dcterms:W3CDTF">2019-09-17T18:50:15Z</dcterms:modified>
</cp:coreProperties>
</file>