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4"/>
  </p:sldMasterIdLst>
  <p:notesMasterIdLst>
    <p:notesMasterId r:id="rId23"/>
  </p:notesMasterIdLst>
  <p:handoutMasterIdLst>
    <p:handoutMasterId r:id="rId24"/>
  </p:handoutMasterIdLst>
  <p:sldIdLst>
    <p:sldId id="260" r:id="rId5"/>
    <p:sldId id="258" r:id="rId6"/>
    <p:sldId id="262" r:id="rId7"/>
    <p:sldId id="263" r:id="rId8"/>
    <p:sldId id="268" r:id="rId9"/>
    <p:sldId id="266" r:id="rId10"/>
    <p:sldId id="264" r:id="rId11"/>
    <p:sldId id="276" r:id="rId12"/>
    <p:sldId id="265" r:id="rId13"/>
    <p:sldId id="267" r:id="rId14"/>
    <p:sldId id="269" r:id="rId15"/>
    <p:sldId id="270" r:id="rId16"/>
    <p:sldId id="271" r:id="rId17"/>
    <p:sldId id="272" r:id="rId18"/>
    <p:sldId id="273" r:id="rId19"/>
    <p:sldId id="274" r:id="rId20"/>
    <p:sldId id="275"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53309C-F8C7-5634-E3FB-7898CBFFA99C}" name="Jānis Grabis" initials="JG" userId="S::janis.grabis_1@rtu.lv::29ee04a4-59e4-4329-8ac8-150b96a5f88a" providerId="AD"/>
  <p188:author id="{3C7D22CA-D28D-8D3E-B68C-27FF9209EF39}" name="Dmitrijs Bļizņuks" initials="DB" userId="S::dmitrijs.bliznuks@rtu.lv::fa7fef31-a725-4c0b-bcaa-3dcc1921812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51"/>
    <a:srgbClr val="B72E91"/>
    <a:srgbClr val="293B97"/>
    <a:srgbClr val="1E2785"/>
    <a:srgbClr val="313131"/>
    <a:srgbClr val="1E297F"/>
    <a:srgbClr val="424242"/>
    <a:srgbClr val="F4F4F4"/>
    <a:srgbClr val="F4F498"/>
    <a:srgbClr val="98989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7" autoAdjust="0"/>
    <p:restoredTop sz="94679" autoAdjust="0"/>
  </p:normalViewPr>
  <p:slideViewPr>
    <p:cSldViewPr snapToGrid="0" snapToObjects="1">
      <p:cViewPr varScale="1">
        <p:scale>
          <a:sx n="103" d="100"/>
          <a:sy n="103" d="100"/>
        </p:scale>
        <p:origin x="5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FDBB95-2919-BA49-BF3E-F989F8D69C19}" type="datetimeFigureOut">
              <a:rPr lang="en-US" smtClean="0"/>
              <a:t>11/21/24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7869F8-E71A-D14F-A8BC-587CDE7D4EBD}" type="slidenum">
              <a:rPr lang="en-US" smtClean="0"/>
              <a:t>‹#›</a:t>
            </a:fld>
            <a:endParaRPr lang="en-US"/>
          </a:p>
        </p:txBody>
      </p:sp>
    </p:spTree>
    <p:extLst>
      <p:ext uri="{BB962C8B-B14F-4D97-AF65-F5344CB8AC3E}">
        <p14:creationId xmlns:p14="http://schemas.microsoft.com/office/powerpoint/2010/main" val="3752204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E34D1-F639-E448-89D5-A8813FF58557}" type="datetimeFigureOut">
              <a:rPr lang="en-US" smtClean="0"/>
              <a:t>11/21/24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579E2-A0C5-8541-B354-36B522AD5324}" type="slidenum">
              <a:rPr lang="en-US" smtClean="0"/>
              <a:t>‹#›</a:t>
            </a:fld>
            <a:endParaRPr lang="en-US"/>
          </a:p>
        </p:txBody>
      </p:sp>
    </p:spTree>
    <p:extLst>
      <p:ext uri="{BB962C8B-B14F-4D97-AF65-F5344CB8AC3E}">
        <p14:creationId xmlns:p14="http://schemas.microsoft.com/office/powerpoint/2010/main" val="30825970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slaids">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9"/>
            <a:ext cx="12192000" cy="6856661"/>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a:t>Jaunas prezentācijas nosaukums</a:t>
            </a:r>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a:t>Datums</a:t>
            </a:r>
          </a:p>
        </p:txBody>
      </p:sp>
    </p:spTree>
    <p:extLst>
      <p:ext uri="{BB962C8B-B14F-4D97-AF65-F5344CB8AC3E}">
        <p14:creationId xmlns:p14="http://schemas.microsoft.com/office/powerpoint/2010/main" val="29791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ākum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17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130328"/>
            <a:ext cx="6815667" cy="4995835"/>
          </a:xfrm>
        </p:spPr>
        <p:txBody>
          <a:bodyPr/>
          <a:lstStyle>
            <a:lvl1pPr>
              <a:defRPr sz="1800">
                <a:solidFill>
                  <a:srgbClr val="005551"/>
                </a:solidFill>
              </a:defRPr>
            </a:lvl1pPr>
            <a:lvl2pPr>
              <a:defRPr sz="1800">
                <a:solidFill>
                  <a:srgbClr val="005551"/>
                </a:solidFill>
              </a:defRPr>
            </a:lvl2pPr>
            <a:lvl3pPr>
              <a:defRPr sz="1400">
                <a:solidFill>
                  <a:srgbClr val="005551"/>
                </a:solidFill>
              </a:defRPr>
            </a:lvl3pPr>
            <a:lvl4pPr>
              <a:defRPr sz="1400">
                <a:solidFill>
                  <a:srgbClr val="005551"/>
                </a:solidFill>
              </a:defRPr>
            </a:lvl4pPr>
            <a:lvl5pPr>
              <a:defRPr sz="1400">
                <a:solidFill>
                  <a:srgbClr val="005551"/>
                </a:solidFill>
              </a:defRPr>
            </a:lvl5pPr>
            <a:lvl6pPr>
              <a:defRPr sz="2000"/>
            </a:lvl6pPr>
            <a:lvl7pPr>
              <a:defRPr sz="2000"/>
            </a:lvl7pPr>
            <a:lvl8pPr>
              <a:defRPr sz="2000"/>
            </a:lvl8pPr>
            <a:lvl9pPr>
              <a:defRPr sz="20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Text Placeholder 3"/>
          <p:cNvSpPr>
            <a:spLocks noGrp="1"/>
          </p:cNvSpPr>
          <p:nvPr>
            <p:ph type="body" sz="half" idx="2"/>
          </p:nvPr>
        </p:nvSpPr>
        <p:spPr>
          <a:xfrm>
            <a:off x="609601" y="2657231"/>
            <a:ext cx="4011084" cy="3468931"/>
          </a:xfrm>
        </p:spPr>
        <p:txBody>
          <a:bodyPr/>
          <a:lstStyle>
            <a:lvl1pPr marL="0" indent="0">
              <a:buNone/>
              <a:defRPr sz="140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Master text styles</a:t>
            </a:r>
          </a:p>
        </p:txBody>
      </p:sp>
      <p:sp>
        <p:nvSpPr>
          <p:cNvPr id="13" name="Text Placeholder 3"/>
          <p:cNvSpPr>
            <a:spLocks noGrp="1"/>
          </p:cNvSpPr>
          <p:nvPr>
            <p:ph type="body" sz="half" idx="13" hasCustomPrompt="1"/>
          </p:nvPr>
        </p:nvSpPr>
        <p:spPr>
          <a:xfrm>
            <a:off x="609601" y="1130328"/>
            <a:ext cx="4011084" cy="1431924"/>
          </a:xfrm>
        </p:spPr>
        <p:txBody>
          <a:bodyPr>
            <a:noAutofit/>
          </a:bodyPr>
          <a:lstStyle>
            <a:lvl1pPr marL="0" indent="0">
              <a:buNone/>
              <a:defRPr sz="3600" baseline="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1" name="Title 1"/>
          <p:cNvSpPr>
            <a:spLocks noGrp="1"/>
          </p:cNvSpPr>
          <p:nvPr>
            <p:ph type="title"/>
          </p:nvPr>
        </p:nvSpPr>
        <p:spPr>
          <a:xfrm>
            <a:off x="609600" y="156860"/>
            <a:ext cx="10972800" cy="868909"/>
          </a:xfrm>
        </p:spPr>
        <p:txBody>
          <a:bodyPr anchor="t">
            <a:noAutofit/>
          </a:bodyPr>
          <a:lstStyle>
            <a:lvl1pPr algn="l">
              <a:defRPr sz="2800">
                <a:solidFill>
                  <a:srgbClr val="005551"/>
                </a:solidFill>
              </a:defRPr>
            </a:lvl1pPr>
          </a:lstStyle>
          <a:p>
            <a:r>
              <a:rPr lang="lv-LV" dirty="0"/>
              <a:t>Click to edit Master title style</a:t>
            </a:r>
            <a:endParaRPr lang="en-US" dirty="0"/>
          </a:p>
        </p:txBody>
      </p:sp>
      <p:sp>
        <p:nvSpPr>
          <p:cNvPr id="7"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Riga Technical university</a:t>
            </a:r>
          </a:p>
        </p:txBody>
      </p:sp>
      <p:sp>
        <p:nvSpPr>
          <p:cNvPr id="9" name="Date Placeholder 3"/>
          <p:cNvSpPr>
            <a:spLocks noGrp="1"/>
          </p:cNvSpPr>
          <p:nvPr>
            <p:ph type="dt" sz="half" idx="14"/>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962014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ttēli 1">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3468" y="1182076"/>
            <a:ext cx="10938933" cy="5015523"/>
          </a:xfrm>
        </p:spPr>
        <p:txBody>
          <a:bodyPr/>
          <a:lstStyle>
            <a:lvl1pPr>
              <a:defRPr>
                <a:solidFill>
                  <a:srgbClr val="005551"/>
                </a:solidFill>
              </a:defRPr>
            </a:lvl1pPr>
          </a:lstStyle>
          <a:p>
            <a:r>
              <a:rPr lang="lv-LV" dirty="0"/>
              <a:t>Drag picture to placeholder or click icon to add</a:t>
            </a:r>
            <a:endParaRPr lang="en-US" dirty="0"/>
          </a:p>
        </p:txBody>
      </p:sp>
      <p:sp>
        <p:nvSpPr>
          <p:cNvPr id="12"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6"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Riga Technical university</a:t>
            </a:r>
          </a:p>
        </p:txBody>
      </p:sp>
      <p:sp>
        <p:nvSpPr>
          <p:cNvPr id="7"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6579802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ttēli 2">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47004" y="1182078"/>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6242755" y="1182077"/>
            <a:ext cx="5339644" cy="4821320"/>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1" name="Picture Placeholder 7"/>
          <p:cNvSpPr>
            <a:spLocks noGrp="1"/>
          </p:cNvSpPr>
          <p:nvPr>
            <p:ph type="pic" sz="quarter" idx="15"/>
          </p:nvPr>
        </p:nvSpPr>
        <p:spPr>
          <a:xfrm>
            <a:off x="647004" y="3632731"/>
            <a:ext cx="5471573" cy="2370665"/>
          </a:xfrm>
        </p:spPr>
        <p:txBody>
          <a:bodyPr>
            <a:normAutofit/>
          </a:bodyPr>
          <a:lstStyle>
            <a:lvl1pPr>
              <a:defRPr sz="2000">
                <a:solidFill>
                  <a:srgbClr val="989898"/>
                </a:solidFill>
              </a:defRPr>
            </a:lvl1pPr>
          </a:lstStyle>
          <a:p>
            <a:r>
              <a:rPr lang="lv-LV" dirty="0"/>
              <a:t>Drag picture to placeholder or click icon to add</a:t>
            </a:r>
            <a:endParaRPr lang="en-US" dirty="0"/>
          </a:p>
        </p:txBody>
      </p:sp>
      <p:sp>
        <p:nvSpPr>
          <p:cNvPr id="14"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9"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Riga Technical university</a:t>
            </a:r>
          </a:p>
        </p:txBody>
      </p:sp>
      <p:sp>
        <p:nvSpPr>
          <p:cNvPr id="12"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5547992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ttēli 5">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6810541" y="3669503"/>
            <a:ext cx="4145439" cy="2001761"/>
          </a:xfrm>
        </p:spPr>
        <p:txBody>
          <a:bodyPr>
            <a:normAutofit/>
          </a:bodyPr>
          <a:lstStyle>
            <a:lvl1pPr>
              <a:defRPr sz="1400"/>
            </a:lvl1pPr>
          </a:lstStyle>
          <a:p>
            <a:r>
              <a:rPr lang="lv-LV" dirty="0"/>
              <a:t>Drag picture to placeholder or click icon to add</a:t>
            </a:r>
            <a:endParaRPr lang="en-US" dirty="0"/>
          </a:p>
        </p:txBody>
      </p:sp>
      <p:sp>
        <p:nvSpPr>
          <p:cNvPr id="10" name="Picture Placeholder 7"/>
          <p:cNvSpPr>
            <a:spLocks noGrp="1"/>
          </p:cNvSpPr>
          <p:nvPr>
            <p:ph type="pic" sz="quarter" idx="14"/>
          </p:nvPr>
        </p:nvSpPr>
        <p:spPr>
          <a:xfrm>
            <a:off x="897031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2" name="Picture Placeholder 7"/>
          <p:cNvSpPr>
            <a:spLocks noGrp="1"/>
          </p:cNvSpPr>
          <p:nvPr>
            <p:ph type="pic" sz="quarter" idx="16"/>
          </p:nvPr>
        </p:nvSpPr>
        <p:spPr>
          <a:xfrm>
            <a:off x="6811364" y="1523278"/>
            <a:ext cx="1977913" cy="1995032"/>
          </a:xfrm>
        </p:spPr>
        <p:txBody>
          <a:bodyPr>
            <a:normAutofit/>
          </a:bodyPr>
          <a:lstStyle>
            <a:lvl1pPr>
              <a:defRPr sz="1400"/>
            </a:lvl1pPr>
          </a:lstStyle>
          <a:p>
            <a:r>
              <a:rPr lang="lv-LV" dirty="0"/>
              <a:t>Drag picture to placeholder or click icon to add</a:t>
            </a:r>
            <a:endParaRPr lang="en-US" dirty="0"/>
          </a:p>
        </p:txBody>
      </p:sp>
      <p:sp>
        <p:nvSpPr>
          <p:cNvPr id="14" name="Content Placeholder 2"/>
          <p:cNvSpPr>
            <a:spLocks noGrp="1"/>
          </p:cNvSpPr>
          <p:nvPr>
            <p:ph idx="1"/>
          </p:nvPr>
        </p:nvSpPr>
        <p:spPr>
          <a:xfrm>
            <a:off x="609601" y="1182079"/>
            <a:ext cx="4712305" cy="4807487"/>
          </a:xfrm>
        </p:spPr>
        <p:txBody>
          <a:bodyPr/>
          <a:lstStyle>
            <a:lvl1pPr marL="342900" indent="-342900">
              <a:buFont typeface="Wingdings" charset="2"/>
              <a:buChar char="§"/>
              <a:defRPr sz="1800">
                <a:solidFill>
                  <a:schemeClr val="tx1"/>
                </a:solidFill>
              </a:defRPr>
            </a:lvl1pPr>
            <a:lvl2pPr>
              <a:defRPr sz="1800">
                <a:solidFill>
                  <a:schemeClr val="tx1"/>
                </a:solidFill>
              </a:defRPr>
            </a:lvl2pPr>
            <a:lvl3pPr marL="1143000" indent="-228600">
              <a:buSzPct val="75000"/>
              <a:buFont typeface="Wingdings" charset="2"/>
              <a:buChar char="§"/>
              <a:defRPr sz="1400">
                <a:solidFill>
                  <a:schemeClr val="tx1"/>
                </a:solidFill>
              </a:defRPr>
            </a:lvl3pPr>
            <a:lvl4pPr>
              <a:buSzPct val="75000"/>
              <a:defRPr sz="1400">
                <a:solidFill>
                  <a:schemeClr val="tx1"/>
                </a:solidFill>
              </a:defRPr>
            </a:lvl4pPr>
            <a:lvl5pPr marL="2114550" indent="-285750">
              <a:buSzPct val="50000"/>
              <a:buFont typeface="Wingdings" charset="2"/>
              <a:buChar char="§"/>
              <a:defRPr sz="1400">
                <a:solidFill>
                  <a:schemeClr val="tx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15" name="Title 1"/>
          <p:cNvSpPr>
            <a:spLocks noGrp="1"/>
          </p:cNvSpPr>
          <p:nvPr>
            <p:ph type="title"/>
          </p:nvPr>
        </p:nvSpPr>
        <p:spPr>
          <a:xfrm>
            <a:off x="609600" y="156860"/>
            <a:ext cx="10972800" cy="868909"/>
          </a:xfrm>
        </p:spPr>
        <p:txBody>
          <a:bodyPr anchor="t">
            <a:noAutofit/>
          </a:bodyPr>
          <a:lstStyle>
            <a:lvl1pPr algn="l">
              <a:defRPr sz="3600">
                <a:solidFill>
                  <a:srgbClr val="005551"/>
                </a:solidFill>
              </a:defRPr>
            </a:lvl1pPr>
          </a:lstStyle>
          <a:p>
            <a:r>
              <a:rPr lang="lv-LV" dirty="0"/>
              <a:t>Click to edit Master title style</a:t>
            </a:r>
            <a:endParaRPr lang="en-US" dirty="0"/>
          </a:p>
        </p:txBody>
      </p:sp>
      <p:sp>
        <p:nvSpPr>
          <p:cNvPr id="11"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Riga Technical university</a:t>
            </a:r>
          </a:p>
        </p:txBody>
      </p:sp>
      <p:sp>
        <p:nvSpPr>
          <p:cNvPr id="13"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410211753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igas 2">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26327" y="1271077"/>
            <a:ext cx="10363200" cy="1470025"/>
          </a:xfrm>
        </p:spPr>
        <p:txBody>
          <a:bodyPr>
            <a:normAutofit/>
          </a:bodyPr>
          <a:lstStyle>
            <a:lvl1pPr algn="ctr">
              <a:defRPr sz="3600" b="1" i="0">
                <a:solidFill>
                  <a:schemeClr val="accent1"/>
                </a:solidFill>
                <a:latin typeface="Arial"/>
                <a:cs typeface="Arial"/>
              </a:defRPr>
            </a:lvl1pPr>
          </a:lstStyle>
          <a:p>
            <a:r>
              <a:rPr lang="lv-LV" dirty="0"/>
              <a:t>Click to edit</a:t>
            </a:r>
            <a:br>
              <a:rPr lang="lv-LV" dirty="0"/>
            </a:br>
            <a:r>
              <a:rPr lang="lv-LV" dirty="0"/>
              <a:t>master text syle</a:t>
            </a:r>
            <a:endParaRPr lang="en-US" dirty="0"/>
          </a:p>
        </p:txBody>
      </p:sp>
      <p:sp>
        <p:nvSpPr>
          <p:cNvPr id="7" name="Subtitle 2"/>
          <p:cNvSpPr>
            <a:spLocks noGrp="1"/>
          </p:cNvSpPr>
          <p:nvPr>
            <p:ph type="subTitle" idx="1"/>
          </p:nvPr>
        </p:nvSpPr>
        <p:spPr>
          <a:xfrm>
            <a:off x="1840727" y="2883357"/>
            <a:ext cx="8534400" cy="1345396"/>
          </a:xfrm>
        </p:spPr>
        <p:txBody>
          <a:bodyPr anchor="ctr">
            <a:normAutofit/>
          </a:bodyPr>
          <a:lstStyle>
            <a:lvl1pPr marL="0" indent="0" algn="ctr">
              <a:buNone/>
              <a:defRPr sz="14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2" name="Rectangle 11"/>
          <p:cNvSpPr/>
          <p:nvPr userDrawn="1"/>
        </p:nvSpPr>
        <p:spPr>
          <a:xfrm>
            <a:off x="3241526" y="2741102"/>
            <a:ext cx="5773460" cy="709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Riga Technical university</a:t>
            </a:r>
          </a:p>
        </p:txBody>
      </p:sp>
      <p:sp>
        <p:nvSpPr>
          <p:cNvPr id="8"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dirty="0"/>
          </a:p>
        </p:txBody>
      </p:sp>
    </p:spTree>
    <p:extLst>
      <p:ext uri="{BB962C8B-B14F-4D97-AF65-F5344CB8AC3E}">
        <p14:creationId xmlns:p14="http://schemas.microsoft.com/office/powerpoint/2010/main" val="875636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2565455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Nodalu_slaids_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77900" y="2547427"/>
            <a:ext cx="10236200" cy="1470025"/>
          </a:xfrm>
        </p:spPr>
        <p:txBody>
          <a:bodyPr>
            <a:noAutofit/>
          </a:bodyPr>
          <a:lstStyle>
            <a:lvl1pPr algn="ctr">
              <a:defRPr sz="5500" b="1" i="0">
                <a:solidFill>
                  <a:srgbClr val="005551"/>
                </a:solidFill>
                <a:latin typeface="Arial"/>
                <a:cs typeface="Arial"/>
              </a:defRPr>
            </a:lvl1pPr>
          </a:lstStyle>
          <a:p>
            <a:r>
              <a:rPr lang="lv-LV" dirty="0"/>
              <a:t>Paldies.</a:t>
            </a:r>
            <a:endParaRPr lang="en-US" dirty="0"/>
          </a:p>
        </p:txBody>
      </p:sp>
    </p:spTree>
    <p:extLst>
      <p:ext uri="{BB962C8B-B14F-4D97-AF65-F5344CB8AC3E}">
        <p14:creationId xmlns:p14="http://schemas.microsoft.com/office/powerpoint/2010/main" val="420507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slaid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3" name="Text Placeholder 2"/>
          <p:cNvSpPr>
            <a:spLocks noGrp="1"/>
          </p:cNvSpPr>
          <p:nvPr>
            <p:ph type="body" sz="quarter" idx="11" hasCustomPrompt="1"/>
          </p:nvPr>
        </p:nvSpPr>
        <p:spPr>
          <a:xfrm>
            <a:off x="874185" y="3314700"/>
            <a:ext cx="10619316" cy="495300"/>
          </a:xfrm>
        </p:spPr>
        <p:txBody>
          <a:bodyP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dirty="0" err="1"/>
              <a:t>Text</a:t>
            </a:r>
            <a:r>
              <a:rPr lang="lv-LV" sz="2700" dirty="0"/>
              <a:t>, </a:t>
            </a:r>
            <a:r>
              <a:rPr lang="lv-LV" sz="2700" dirty="0" err="1"/>
              <a:t>text</a:t>
            </a:r>
            <a:r>
              <a:rPr lang="lv-LV" sz="2700" dirty="0"/>
              <a:t>, </a:t>
            </a:r>
            <a:r>
              <a:rPr lang="lv-LV" sz="2700" dirty="0" err="1"/>
              <a:t>text</a:t>
            </a:r>
            <a:endParaRPr lang="en-US" sz="2700" dirty="0"/>
          </a:p>
        </p:txBody>
      </p:sp>
      <p:sp>
        <p:nvSpPr>
          <p:cNvPr id="11" name="Text Placeholder 10"/>
          <p:cNvSpPr>
            <a:spLocks noGrp="1"/>
          </p:cNvSpPr>
          <p:nvPr>
            <p:ph type="body" sz="quarter" idx="14" hasCustomPrompt="1"/>
          </p:nvPr>
        </p:nvSpPr>
        <p:spPr>
          <a:xfrm>
            <a:off x="846667" y="4162426"/>
            <a:ext cx="10619316" cy="276225"/>
          </a:xfrm>
        </p:spPr>
        <p:txBody>
          <a:bodyPr>
            <a:noAutofit/>
          </a:bodyPr>
          <a:lstStyle>
            <a:lvl1pPr marL="0" indent="0" algn="l">
              <a:buNone/>
              <a:defRPr sz="1400" baseline="0">
                <a:solidFill>
                  <a:srgbClr val="005551"/>
                </a:solidFill>
              </a:defRPr>
            </a:lvl1pPr>
          </a:lstStyle>
          <a:p>
            <a:pPr lvl="0"/>
            <a:r>
              <a:rPr lang="lv-LV" dirty="0"/>
              <a:t>Vārds, uzvārds</a:t>
            </a:r>
          </a:p>
        </p:txBody>
      </p:sp>
      <p:sp>
        <p:nvSpPr>
          <p:cNvPr id="13" name="Text Placeholder 12"/>
          <p:cNvSpPr>
            <a:spLocks noGrp="1"/>
          </p:cNvSpPr>
          <p:nvPr>
            <p:ph type="body" sz="quarter" idx="15" hasCustomPrompt="1"/>
          </p:nvPr>
        </p:nvSpPr>
        <p:spPr>
          <a:xfrm>
            <a:off x="846667" y="4438650"/>
            <a:ext cx="10619316" cy="285750"/>
          </a:xfrm>
        </p:spPr>
        <p:txBody>
          <a:bodyPr>
            <a:noAutofit/>
          </a:bodyPr>
          <a:lstStyle>
            <a:lvl1pPr marL="0" indent="0" algn="l">
              <a:buNone/>
              <a:defRPr sz="1400">
                <a:solidFill>
                  <a:srgbClr val="005551"/>
                </a:solidFill>
              </a:defRPr>
            </a:lvl1pPr>
          </a:lstStyle>
          <a:p>
            <a:pPr lvl="0"/>
            <a:r>
              <a:rPr lang="lv-LV" sz="1400" dirty="0"/>
              <a:t>Amats</a:t>
            </a:r>
            <a:endParaRPr lang="lv-LV" dirty="0"/>
          </a:p>
        </p:txBody>
      </p:sp>
      <p:sp>
        <p:nvSpPr>
          <p:cNvPr id="15" name="Text Placeholder 14"/>
          <p:cNvSpPr>
            <a:spLocks noGrp="1"/>
          </p:cNvSpPr>
          <p:nvPr>
            <p:ph type="body" sz="quarter" idx="16" hasCustomPrompt="1"/>
          </p:nvPr>
        </p:nvSpPr>
        <p:spPr>
          <a:xfrm>
            <a:off x="874185" y="1362075"/>
            <a:ext cx="10619316" cy="1809750"/>
          </a:xfrm>
        </p:spPr>
        <p:txBody>
          <a:bodyPr>
            <a:normAutofit/>
          </a:bodyPr>
          <a:lstStyle>
            <a:lvl1pPr marL="0" indent="0" algn="l">
              <a:buNone/>
              <a:defRPr sz="5500" b="1" baseline="0">
                <a:solidFill>
                  <a:srgbClr val="005551"/>
                </a:solidFill>
              </a:defRPr>
            </a:lvl1pPr>
          </a:lstStyle>
          <a:p>
            <a:pPr lvl="0"/>
            <a:r>
              <a:rPr lang="lv-LV" dirty="0"/>
              <a:t>Jaunas prezentācijas nosaukums</a:t>
            </a:r>
          </a:p>
        </p:txBody>
      </p:sp>
      <p:sp>
        <p:nvSpPr>
          <p:cNvPr id="9" name="Text Placeholder 10"/>
          <p:cNvSpPr>
            <a:spLocks noGrp="1"/>
          </p:cNvSpPr>
          <p:nvPr>
            <p:ph type="body" sz="quarter" idx="17" hasCustomPrompt="1"/>
          </p:nvPr>
        </p:nvSpPr>
        <p:spPr>
          <a:xfrm>
            <a:off x="846667" y="5057776"/>
            <a:ext cx="10619316" cy="276225"/>
          </a:xfrm>
        </p:spPr>
        <p:txBody>
          <a:bodyPr>
            <a:noAutofit/>
          </a:bodyPr>
          <a:lstStyle>
            <a:lvl1pPr marL="0" indent="0" algn="l">
              <a:buNone/>
              <a:defRPr sz="1400" baseline="0">
                <a:solidFill>
                  <a:srgbClr val="005551"/>
                </a:solidFill>
              </a:defRPr>
            </a:lvl1pPr>
          </a:lstStyle>
          <a:p>
            <a:pPr lvl="0"/>
            <a:r>
              <a:rPr lang="lv-LV" dirty="0"/>
              <a:t>Datums</a:t>
            </a:r>
          </a:p>
        </p:txBody>
      </p:sp>
      <p:pic>
        <p:nvPicPr>
          <p:cNvPr id="5" name="Picture 4">
            <a:extLst>
              <a:ext uri="{FF2B5EF4-FFF2-40B4-BE49-F238E27FC236}">
                <a16:creationId xmlns:a16="http://schemas.microsoft.com/office/drawing/2014/main" id="{B0DC5E71-4C78-931E-A789-76DA3EA379EF}"/>
              </a:ext>
            </a:extLst>
          </p:cNvPr>
          <p:cNvPicPr>
            <a:picLocks noChangeAspect="1"/>
          </p:cNvPicPr>
          <p:nvPr userDrawn="1"/>
        </p:nvPicPr>
        <p:blipFill>
          <a:blip r:embed="rId3"/>
          <a:stretch>
            <a:fillRect/>
          </a:stretch>
        </p:blipFill>
        <p:spPr>
          <a:xfrm>
            <a:off x="9378341" y="5057776"/>
            <a:ext cx="1726083" cy="1800224"/>
          </a:xfrm>
          <a:prstGeom prst="rect">
            <a:avLst/>
          </a:prstGeom>
        </p:spPr>
      </p:pic>
    </p:spTree>
    <p:extLst>
      <p:ext uri="{BB962C8B-B14F-4D97-AF65-F5344CB8AC3E}">
        <p14:creationId xmlns:p14="http://schemas.microsoft.com/office/powerpoint/2010/main" val="1844757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saukum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40727" y="2883357"/>
            <a:ext cx="8534400" cy="1197576"/>
          </a:xfrm>
        </p:spPr>
        <p:txBody>
          <a:bodyPr anchor="ctr">
            <a:normAutofit/>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dirty="0"/>
              <a:t>Click to edit Master subtitle style</a:t>
            </a:r>
            <a:endParaRPr lang="en-US" dirty="0"/>
          </a:p>
        </p:txBody>
      </p:sp>
      <p:sp>
        <p:nvSpPr>
          <p:cNvPr id="15" name="Text Placeholder 14"/>
          <p:cNvSpPr>
            <a:spLocks noGrp="1"/>
          </p:cNvSpPr>
          <p:nvPr>
            <p:ph type="body" sz="quarter" idx="10"/>
          </p:nvPr>
        </p:nvSpPr>
        <p:spPr>
          <a:xfrm>
            <a:off x="1840727" y="4354824"/>
            <a:ext cx="8534400" cy="1341437"/>
          </a:xfrm>
        </p:spPr>
        <p:txBody>
          <a:bodyPr anchor="ctr">
            <a:normAutofit/>
          </a:bodyPr>
          <a:lstStyle>
            <a:lvl1pPr marL="0" indent="0" algn="ctr">
              <a:buNone/>
              <a:defRPr sz="1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lv-LV" dirty="0"/>
              <a:t>Click to edit Master text styles</a:t>
            </a:r>
          </a:p>
        </p:txBody>
      </p:sp>
      <p:sp>
        <p:nvSpPr>
          <p:cNvPr id="17" name="Rectangle 16"/>
          <p:cNvSpPr/>
          <p:nvPr userDrawn="1"/>
        </p:nvSpPr>
        <p:spPr>
          <a:xfrm>
            <a:off x="3221198" y="2741101"/>
            <a:ext cx="5773460" cy="3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18" name="Straight Connector 17"/>
          <p:cNvCxnSpPr/>
          <p:nvPr userDrawn="1"/>
        </p:nvCxnSpPr>
        <p:spPr>
          <a:xfrm>
            <a:off x="3747523" y="4238143"/>
            <a:ext cx="4720808" cy="0"/>
          </a:xfrm>
          <a:prstGeom prst="line">
            <a:avLst/>
          </a:prstGeom>
          <a:ln w="3175" cmpd="sng">
            <a:solidFill>
              <a:schemeClr val="accent1"/>
            </a:solidFill>
          </a:ln>
        </p:spPr>
        <p:style>
          <a:lnRef idx="1">
            <a:schemeClr val="dk1"/>
          </a:lnRef>
          <a:fillRef idx="0">
            <a:schemeClr val="dk1"/>
          </a:fillRef>
          <a:effectRef idx="0">
            <a:schemeClr val="dk1"/>
          </a:effectRef>
          <a:fontRef idx="minor">
            <a:schemeClr val="tx1"/>
          </a:fontRef>
        </p:style>
      </p:cxn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Riga Technical university</a:t>
            </a:r>
          </a:p>
        </p:txBody>
      </p:sp>
      <p:sp>
        <p:nvSpPr>
          <p:cNvPr id="10" name="Title 9"/>
          <p:cNvSpPr>
            <a:spLocks noGrp="1"/>
          </p:cNvSpPr>
          <p:nvPr>
            <p:ph type="title"/>
          </p:nvPr>
        </p:nvSpPr>
        <p:spPr>
          <a:xfrm>
            <a:off x="598315" y="1420280"/>
            <a:ext cx="10972800" cy="1143000"/>
          </a:xfrm>
        </p:spPr>
        <p:txBody>
          <a:bodyPr/>
          <a:lstStyle>
            <a:lvl1pPr algn="ctr">
              <a:defRPr/>
            </a:lvl1pPr>
          </a:lstStyle>
          <a:p>
            <a:r>
              <a:rPr lang="lv-LV" dirty="0"/>
              <a:t>Click to edit Master title style</a:t>
            </a:r>
            <a:endParaRPr lang="en-US" dirty="0"/>
          </a:p>
        </p:txBody>
      </p:sp>
    </p:spTree>
    <p:extLst>
      <p:ext uri="{BB962C8B-B14F-4D97-AF65-F5344CB8AC3E}">
        <p14:creationId xmlns:p14="http://schemas.microsoft.com/office/powerpoint/2010/main" val="331467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9" name="TextBox 8"/>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3289747" y="1611586"/>
            <a:ext cx="184731" cy="369332"/>
          </a:xfrm>
          <a:prstGeom prst="rect">
            <a:avLst/>
          </a:prstGeom>
          <a:noFill/>
        </p:spPr>
        <p:txBody>
          <a:bodyPr wrap="none" rtlCol="0">
            <a:spAutoFit/>
          </a:bodyPr>
          <a:lstStyle/>
          <a:p>
            <a:endParaRPr lang="en-US" sz="1800" dirty="0"/>
          </a:p>
        </p:txBody>
      </p:sp>
      <p:sp>
        <p:nvSpPr>
          <p:cNvPr id="13" name="TextBox 12"/>
          <p:cNvSpPr txBox="1"/>
          <p:nvPr userDrawn="1"/>
        </p:nvSpPr>
        <p:spPr>
          <a:xfrm>
            <a:off x="13289747" y="1611586"/>
            <a:ext cx="184731" cy="369332"/>
          </a:xfrm>
          <a:prstGeom prst="rect">
            <a:avLst/>
          </a:prstGeom>
          <a:noFill/>
        </p:spPr>
        <p:txBody>
          <a:bodyPr wrap="none" rtlCol="0">
            <a:spAutoFit/>
          </a:bodyPr>
          <a:lstStyle/>
          <a:p>
            <a:endParaRPr lang="en-US" sz="1800" dirty="0"/>
          </a:p>
        </p:txBody>
      </p:sp>
      <p:sp>
        <p:nvSpPr>
          <p:cNvPr id="2" name="Title 1"/>
          <p:cNvSpPr>
            <a:spLocks noGrp="1"/>
          </p:cNvSpPr>
          <p:nvPr>
            <p:ph type="title"/>
          </p:nvPr>
        </p:nvSpPr>
        <p:spPr>
          <a:xfrm>
            <a:off x="609600" y="363965"/>
            <a:ext cx="10972800" cy="770685"/>
          </a:xfrm>
        </p:spPr>
        <p:txBody>
          <a:bodyPr anchor="t">
            <a:noAutofit/>
          </a:bodyPr>
          <a:lstStyle>
            <a:lvl1pPr algn="l">
              <a:defRPr sz="4400" b="1" i="0">
                <a:solidFill>
                  <a:schemeClr val="accent1"/>
                </a:solidFill>
                <a:latin typeface="Arial"/>
                <a:cs typeface="Arial"/>
              </a:defRPr>
            </a:lvl1pPr>
          </a:lstStyle>
          <a:p>
            <a:r>
              <a:rPr lang="lv-LV" dirty="0"/>
              <a:t>Click to edit Master title style</a:t>
            </a:r>
            <a:endParaRPr lang="en-US" dirty="0"/>
          </a:p>
        </p:txBody>
      </p:sp>
      <p:sp>
        <p:nvSpPr>
          <p:cNvPr id="10"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Riga Technical university</a:t>
            </a:r>
          </a:p>
        </p:txBody>
      </p:sp>
      <p:sp>
        <p:nvSpPr>
          <p:cNvPr id="11"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14"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Tree>
    <p:extLst>
      <p:ext uri="{BB962C8B-B14F-4D97-AF65-F5344CB8AC3E}">
        <p14:creationId xmlns:p14="http://schemas.microsoft.com/office/powerpoint/2010/main" val="19460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1" y="0"/>
            <a:ext cx="12187238" cy="6858000"/>
          </a:xfrm>
          <a:prstGeom prst="rect">
            <a:avLst/>
          </a:prstGeom>
        </p:spPr>
      </p:pic>
      <p:sp>
        <p:nvSpPr>
          <p:cNvPr id="7" name="Title 1"/>
          <p:cNvSpPr>
            <a:spLocks noGrp="1"/>
          </p:cNvSpPr>
          <p:nvPr>
            <p:ph type="ctrTitle" hasCustomPrompt="1"/>
          </p:nvPr>
        </p:nvSpPr>
        <p:spPr>
          <a:xfrm>
            <a:off x="914400" y="2547427"/>
            <a:ext cx="10236200" cy="1470025"/>
          </a:xfrm>
        </p:spPr>
        <p:txBody>
          <a:bodyPr>
            <a:noAutofit/>
          </a:bodyPr>
          <a:lstStyle>
            <a:lvl1pPr algn="l">
              <a:defRPr sz="5500" b="1" i="0">
                <a:solidFill>
                  <a:srgbClr val="005551"/>
                </a:solidFill>
                <a:latin typeface="Arial"/>
                <a:cs typeface="Arial"/>
              </a:defRPr>
            </a:lvl1pPr>
          </a:lstStyle>
          <a:p>
            <a:r>
              <a:rPr lang="lv-LV" dirty="0"/>
              <a:t>Nodaļas </a:t>
            </a:r>
            <a:br>
              <a:rPr lang="lv-LV" dirty="0"/>
            </a:br>
            <a:r>
              <a:rPr lang="lv-LV" dirty="0"/>
              <a:t>nosaukums</a:t>
            </a:r>
            <a:endParaRPr lang="en-US" dirty="0"/>
          </a:p>
        </p:txBody>
      </p:sp>
    </p:spTree>
    <p:extLst>
      <p:ext uri="{BB962C8B-B14F-4D97-AF65-F5344CB8AC3E}">
        <p14:creationId xmlns:p14="http://schemas.microsoft.com/office/powerpoint/2010/main" val="184966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a:t>Riga Technical university</a:t>
            </a:r>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37091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361949"/>
            <a:ext cx="10972800" cy="772587"/>
          </a:xfrm>
        </p:spPr>
        <p:txBody>
          <a:bodyPr/>
          <a:lstStyle/>
          <a:p>
            <a:r>
              <a:rPr lang="lv-LV" dirty="0"/>
              <a:t>Click to edit Master title style</a:t>
            </a:r>
            <a:endParaRPr lang="en-US" dirty="0"/>
          </a:p>
        </p:txBody>
      </p:sp>
      <p:sp>
        <p:nvSpPr>
          <p:cNvPr id="3" name="Slide Number Placeholder 2"/>
          <p:cNvSpPr>
            <a:spLocks noGrp="1"/>
          </p:cNvSpPr>
          <p:nvPr>
            <p:ph type="sldNum" sz="quarter" idx="10"/>
          </p:nvPr>
        </p:nvSpPr>
        <p:spPr/>
        <p:txBody>
          <a:bodyPr/>
          <a:lstStyle/>
          <a:p>
            <a:r>
              <a:rPr lang="en-US" dirty="0"/>
              <a:t>Riga Technical university</a:t>
            </a:r>
          </a:p>
        </p:txBody>
      </p:sp>
      <p:sp>
        <p:nvSpPr>
          <p:cNvPr id="4" name="Date Placeholder 3"/>
          <p:cNvSpPr>
            <a:spLocks noGrp="1"/>
          </p:cNvSpPr>
          <p:nvPr>
            <p:ph type="dt" sz="half" idx="11"/>
          </p:nvPr>
        </p:nvSpPr>
        <p:spPr/>
        <p:txBody>
          <a:bodyPr/>
          <a:lstStyle/>
          <a:p>
            <a:endParaRPr lang="en-US" dirty="0"/>
          </a:p>
        </p:txBody>
      </p:sp>
      <p:sp>
        <p:nvSpPr>
          <p:cNvPr id="5" name="Content Placeholder 2"/>
          <p:cNvSpPr>
            <a:spLocks noGrp="1"/>
          </p:cNvSpPr>
          <p:nvPr>
            <p:ph idx="1"/>
          </p:nvPr>
        </p:nvSpPr>
        <p:spPr>
          <a:xfrm>
            <a:off x="609600" y="1453932"/>
            <a:ext cx="109728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Tree>
    <p:extLst>
      <p:ext uri="{BB962C8B-B14F-4D97-AF65-F5344CB8AC3E}">
        <p14:creationId xmlns:p14="http://schemas.microsoft.com/office/powerpoint/2010/main" val="145622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dirty="0"/>
              <a:t>Click to edit Master text styles</a:t>
            </a:r>
          </a:p>
          <a:p>
            <a:pPr lvl="1"/>
            <a:r>
              <a:rPr lang="lv-LV" dirty="0"/>
              <a:t>Second level</a:t>
            </a:r>
          </a:p>
          <a:p>
            <a:pPr lvl="2"/>
            <a:r>
              <a:rPr lang="lv-LV" dirty="0"/>
              <a:t>Third level</a:t>
            </a:r>
          </a:p>
          <a:p>
            <a:pPr lvl="3"/>
            <a:r>
              <a:rPr lang="lv-LV" dirty="0"/>
              <a:t>Fourth level</a:t>
            </a:r>
          </a:p>
          <a:p>
            <a:pPr lvl="4"/>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Riga Technical university</a:t>
            </a:r>
          </a:p>
        </p:txBody>
      </p:sp>
      <p:sp>
        <p:nvSpPr>
          <p:cNvPr id="9" name="Date Placeholder 3"/>
          <p:cNvSpPr>
            <a:spLocks noGrp="1"/>
          </p:cNvSpPr>
          <p:nvPr>
            <p:ph type="dt" sz="half" idx="10"/>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
        <p:nvSpPr>
          <p:cNvPr id="5" name="Text Placeholder 4"/>
          <p:cNvSpPr>
            <a:spLocks noGrp="1"/>
          </p:cNvSpPr>
          <p:nvPr>
            <p:ph type="body" sz="quarter" idx="11"/>
          </p:nvPr>
        </p:nvSpPr>
        <p:spPr>
          <a:xfrm>
            <a:off x="609600" y="419100"/>
            <a:ext cx="10972800" cy="990600"/>
          </a:xfrm>
        </p:spPr>
        <p:txBody>
          <a:bodyPr>
            <a:normAutofit/>
          </a:bodyPr>
          <a:lstStyle>
            <a:lvl1pPr marL="0" indent="0">
              <a:buNone/>
              <a:defRPr sz="4400" b="1">
                <a:solidFill>
                  <a:srgbClr val="005551"/>
                </a:solidFill>
              </a:defRPr>
            </a:lvl1pPr>
          </a:lstStyle>
          <a:p>
            <a:pPr lvl="0"/>
            <a:endParaRPr lang="lv-LV" dirty="0"/>
          </a:p>
        </p:txBody>
      </p:sp>
    </p:spTree>
    <p:extLst>
      <p:ext uri="{BB962C8B-B14F-4D97-AF65-F5344CB8AC3E}">
        <p14:creationId xmlns:p14="http://schemas.microsoft.com/office/powerpoint/2010/main" val="14136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2540000"/>
            <a:ext cx="5386917" cy="35861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6" name="Content Placeholder 5"/>
          <p:cNvSpPr>
            <a:spLocks noGrp="1"/>
          </p:cNvSpPr>
          <p:nvPr>
            <p:ph sz="quarter" idx="4"/>
          </p:nvPr>
        </p:nvSpPr>
        <p:spPr>
          <a:xfrm>
            <a:off x="6193368" y="2539999"/>
            <a:ext cx="5389033" cy="3586164"/>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dirty="0" err="1"/>
              <a:t>Click</a:t>
            </a:r>
            <a:r>
              <a:rPr lang="lv-LV" dirty="0"/>
              <a:t> to </a:t>
            </a:r>
            <a:r>
              <a:rPr lang="lv-LV" dirty="0" err="1"/>
              <a:t>edit</a:t>
            </a:r>
            <a:r>
              <a:rPr lang="lv-LV" dirty="0"/>
              <a:t> </a:t>
            </a:r>
            <a:r>
              <a:rPr lang="lv-LV" dirty="0" err="1"/>
              <a:t>Master</a:t>
            </a:r>
            <a:r>
              <a:rPr lang="lv-LV" dirty="0"/>
              <a:t> </a:t>
            </a:r>
            <a:r>
              <a:rPr lang="lv-LV" dirty="0" err="1"/>
              <a:t>text</a:t>
            </a:r>
            <a:r>
              <a:rPr lang="lv-LV" dirty="0"/>
              <a:t> </a:t>
            </a:r>
            <a:r>
              <a:rPr lang="lv-LV" dirty="0" err="1"/>
              <a:t>styles</a:t>
            </a:r>
            <a:endParaRPr lang="lv-LV" dirty="0"/>
          </a:p>
          <a:p>
            <a:pPr lvl="1"/>
            <a:r>
              <a:rPr lang="lv-LV" dirty="0" err="1"/>
              <a:t>Second</a:t>
            </a:r>
            <a:r>
              <a:rPr lang="lv-LV" dirty="0"/>
              <a:t> </a:t>
            </a:r>
            <a:r>
              <a:rPr lang="lv-LV" dirty="0" err="1"/>
              <a:t>level</a:t>
            </a:r>
            <a:endParaRPr lang="lv-LV" dirty="0"/>
          </a:p>
          <a:p>
            <a:pPr lvl="2"/>
            <a:r>
              <a:rPr lang="lv-LV" dirty="0" err="1"/>
              <a:t>Third</a:t>
            </a:r>
            <a:r>
              <a:rPr lang="lv-LV" dirty="0"/>
              <a:t> </a:t>
            </a:r>
            <a:r>
              <a:rPr lang="lv-LV" dirty="0" err="1"/>
              <a:t>level</a:t>
            </a:r>
            <a:endParaRPr lang="lv-LV" dirty="0"/>
          </a:p>
          <a:p>
            <a:pPr lvl="3"/>
            <a:r>
              <a:rPr lang="lv-LV" dirty="0" err="1"/>
              <a:t>Fourth</a:t>
            </a:r>
            <a:r>
              <a:rPr lang="lv-LV" dirty="0"/>
              <a:t> </a:t>
            </a:r>
            <a:r>
              <a:rPr lang="lv-LV" dirty="0" err="1"/>
              <a:t>level</a:t>
            </a:r>
            <a:endParaRPr lang="lv-LV" dirty="0"/>
          </a:p>
          <a:p>
            <a:pPr lvl="4"/>
            <a:r>
              <a:rPr lang="lv-LV" dirty="0" err="1"/>
              <a:t>Fifth</a:t>
            </a:r>
            <a:r>
              <a:rPr lang="lv-LV" dirty="0"/>
              <a:t> </a:t>
            </a:r>
            <a:r>
              <a:rPr lang="lv-LV" dirty="0" err="1"/>
              <a:t>level</a:t>
            </a:r>
            <a:endParaRPr lang="en-US" dirty="0"/>
          </a:p>
        </p:txBody>
      </p:sp>
      <p:sp>
        <p:nvSpPr>
          <p:cNvPr id="14" name="Text Placeholder 3"/>
          <p:cNvSpPr>
            <a:spLocks noGrp="1"/>
          </p:cNvSpPr>
          <p:nvPr>
            <p:ph type="body" sz="half" idx="14" hasCustomPrompt="1"/>
          </p:nvPr>
        </p:nvSpPr>
        <p:spPr>
          <a:xfrm>
            <a:off x="620655"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15" name="Text Placeholder 3"/>
          <p:cNvSpPr>
            <a:spLocks noGrp="1"/>
          </p:cNvSpPr>
          <p:nvPr>
            <p:ph type="body" sz="half" idx="15" hasCustomPrompt="1"/>
          </p:nvPr>
        </p:nvSpPr>
        <p:spPr>
          <a:xfrm>
            <a:off x="6193367" y="1146908"/>
            <a:ext cx="5375863"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dirty="0"/>
              <a:t>Click to edit text title style</a:t>
            </a:r>
          </a:p>
        </p:txBody>
      </p:sp>
      <p:sp>
        <p:nvSpPr>
          <p:cNvPr id="9" name="Title 1"/>
          <p:cNvSpPr>
            <a:spLocks noGrp="1"/>
          </p:cNvSpPr>
          <p:nvPr>
            <p:ph type="title"/>
          </p:nvPr>
        </p:nvSpPr>
        <p:spPr>
          <a:xfrm>
            <a:off x="609600" y="363965"/>
            <a:ext cx="10972800" cy="770685"/>
          </a:xfrm>
        </p:spPr>
        <p:txBody>
          <a:bodyPr anchor="t">
            <a:noAutofit/>
          </a:bodyPr>
          <a:lstStyle>
            <a:lvl1pPr algn="l">
              <a:defRPr sz="2600">
                <a:solidFill>
                  <a:schemeClr val="accent1"/>
                </a:solidFill>
              </a:defRPr>
            </a:lvl1pPr>
          </a:lstStyle>
          <a:p>
            <a:r>
              <a:rPr lang="lv-LV"/>
              <a:t>Click to edit Master title style</a:t>
            </a:r>
            <a:endParaRPr lang="en-US" dirty="0"/>
          </a:p>
        </p:txBody>
      </p:sp>
      <p:sp>
        <p:nvSpPr>
          <p:cNvPr id="2" name="TextBox 1"/>
          <p:cNvSpPr txBox="1"/>
          <p:nvPr userDrawn="1"/>
        </p:nvSpPr>
        <p:spPr>
          <a:xfrm>
            <a:off x="266095" y="6567714"/>
            <a:ext cx="184731" cy="369332"/>
          </a:xfrm>
          <a:prstGeom prst="rect">
            <a:avLst/>
          </a:prstGeom>
          <a:noFill/>
        </p:spPr>
        <p:txBody>
          <a:bodyPr wrap="none" rtlCol="0">
            <a:spAutoFit/>
          </a:bodyPr>
          <a:lstStyle/>
          <a:p>
            <a:endParaRPr lang="en-US" sz="1800" dirty="0"/>
          </a:p>
        </p:txBody>
      </p:sp>
      <p:sp>
        <p:nvSpPr>
          <p:cNvPr id="11" name="Slide Number Placeholder 6"/>
          <p:cNvSpPr>
            <a:spLocks noGrp="1"/>
          </p:cNvSpPr>
          <p:nvPr>
            <p:ph type="sldNum" sz="quarter" idx="16"/>
          </p:nvPr>
        </p:nvSpPr>
        <p:spPr>
          <a:xfrm>
            <a:off x="609599" y="6272743"/>
            <a:ext cx="3296356" cy="365125"/>
          </a:xfrm>
          <a:prstGeom prst="rect">
            <a:avLst/>
          </a:prstGeom>
        </p:spPr>
        <p:txBody>
          <a:bodyPr/>
          <a:lstStyle>
            <a:lvl1pPr algn="l">
              <a:defRPr sz="1200">
                <a:solidFill>
                  <a:srgbClr val="A6A6A6"/>
                </a:solidFill>
                <a:latin typeface="Arial"/>
                <a:cs typeface="Arial"/>
              </a:defRPr>
            </a:lvl1pPr>
          </a:lstStyle>
          <a:p>
            <a:r>
              <a:rPr lang="en-US" dirty="0"/>
              <a:t>Riga Technical university</a:t>
            </a:r>
          </a:p>
        </p:txBody>
      </p:sp>
      <p:sp>
        <p:nvSpPr>
          <p:cNvPr id="12" name="Date Placeholder 3"/>
          <p:cNvSpPr>
            <a:spLocks noGrp="1"/>
          </p:cNvSpPr>
          <p:nvPr>
            <p:ph type="dt" sz="half" idx="17"/>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116589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19613"/>
            <a:ext cx="10972800" cy="1143000"/>
          </a:xfrm>
          <a:prstGeom prst="rect">
            <a:avLst/>
          </a:prstGeom>
        </p:spPr>
        <p:txBody>
          <a:bodyPr vert="horz" lIns="91440" tIns="45720" rIns="91440" bIns="45720" rtlCol="0" anchor="ctr">
            <a:normAutofit/>
          </a:bodyPr>
          <a:lstStyle/>
          <a:p>
            <a:r>
              <a:rPr lang="lv-LV" dirty="0"/>
              <a:t>Click to edit Master title style</a:t>
            </a:r>
            <a:endParaRPr lang="en-US" dirty="0"/>
          </a:p>
        </p:txBody>
      </p:sp>
      <p:sp>
        <p:nvSpPr>
          <p:cNvPr id="3" name="Text Placeholder 2"/>
          <p:cNvSpPr>
            <a:spLocks noGrp="1"/>
          </p:cNvSpPr>
          <p:nvPr>
            <p:ph type="body" idx="1"/>
          </p:nvPr>
        </p:nvSpPr>
        <p:spPr>
          <a:xfrm>
            <a:off x="609600" y="1645176"/>
            <a:ext cx="10972800" cy="4525963"/>
          </a:xfrm>
          <a:prstGeom prst="rect">
            <a:avLst/>
          </a:prstGeom>
        </p:spPr>
        <p:txBody>
          <a:bodyPr vert="horz" lIns="91440" tIns="45720" rIns="91440" bIns="45720" rtlCol="0">
            <a:normAutofit/>
          </a:bodyPr>
          <a:lstStyle/>
          <a:p>
            <a:pPr lvl="4"/>
            <a:r>
              <a:rPr lang="lv-LV" dirty="0"/>
              <a:t>Click to edit Master text styles</a:t>
            </a:r>
          </a:p>
          <a:p>
            <a:pPr lvl="5"/>
            <a:r>
              <a:rPr lang="lv-LV" dirty="0"/>
              <a:t>Second level</a:t>
            </a:r>
          </a:p>
          <a:p>
            <a:pPr lvl="6"/>
            <a:r>
              <a:rPr lang="lv-LV" dirty="0"/>
              <a:t>Third level</a:t>
            </a:r>
          </a:p>
          <a:p>
            <a:pPr lvl="7"/>
            <a:r>
              <a:rPr lang="lv-LV" dirty="0"/>
              <a:t>Fourth level</a:t>
            </a:r>
          </a:p>
          <a:p>
            <a:pPr lvl="8"/>
            <a:r>
              <a:rPr lang="lv-LV" dirty="0"/>
              <a:t>Fifth level</a:t>
            </a:r>
            <a:endParaRPr lang="en-US" dirty="0"/>
          </a:p>
        </p:txBody>
      </p:sp>
      <p:sp>
        <p:nvSpPr>
          <p:cNvPr id="8" name="Slide Number Placeholder 6"/>
          <p:cNvSpPr>
            <a:spLocks noGrp="1"/>
          </p:cNvSpPr>
          <p:nvPr>
            <p:ph type="sldNum" sz="quarter" idx="4"/>
          </p:nvPr>
        </p:nvSpPr>
        <p:spPr>
          <a:xfrm>
            <a:off x="609599" y="6272743"/>
            <a:ext cx="3296356" cy="365125"/>
          </a:xfrm>
          <a:prstGeom prst="rect">
            <a:avLst/>
          </a:prstGeom>
        </p:spPr>
        <p:txBody>
          <a:bodyPr/>
          <a:lstStyle>
            <a:lvl1pPr algn="l">
              <a:defRPr sz="1200">
                <a:solidFill>
                  <a:schemeClr val="bg1">
                    <a:lumMod val="65000"/>
                  </a:schemeClr>
                </a:solidFill>
                <a:latin typeface="Arial"/>
                <a:cs typeface="Arial"/>
              </a:defRPr>
            </a:lvl1pPr>
          </a:lstStyle>
          <a:p>
            <a:r>
              <a:rPr lang="en-US" dirty="0"/>
              <a:t>Riga Technical university</a:t>
            </a:r>
          </a:p>
        </p:txBody>
      </p:sp>
      <p:sp>
        <p:nvSpPr>
          <p:cNvPr id="10" name="TextBox 9"/>
          <p:cNvSpPr txBox="1"/>
          <p:nvPr/>
        </p:nvSpPr>
        <p:spPr>
          <a:xfrm>
            <a:off x="-4553185" y="2794000"/>
            <a:ext cx="184731" cy="369332"/>
          </a:xfrm>
          <a:prstGeom prst="rect">
            <a:avLst/>
          </a:prstGeom>
          <a:noFill/>
        </p:spPr>
        <p:txBody>
          <a:bodyPr wrap="none" rtlCol="0">
            <a:spAutoFit/>
          </a:bodyPr>
          <a:lstStyle/>
          <a:p>
            <a:endParaRPr lang="en-US" sz="1800" dirty="0"/>
          </a:p>
        </p:txBody>
      </p:sp>
      <p:sp>
        <p:nvSpPr>
          <p:cNvPr id="12" name="TextBox 11"/>
          <p:cNvSpPr txBox="1"/>
          <p:nvPr/>
        </p:nvSpPr>
        <p:spPr>
          <a:xfrm>
            <a:off x="15164742" y="6886222"/>
            <a:ext cx="184731" cy="369332"/>
          </a:xfrm>
          <a:prstGeom prst="rect">
            <a:avLst/>
          </a:prstGeom>
          <a:noFill/>
        </p:spPr>
        <p:txBody>
          <a:bodyPr wrap="none" rtlCol="0">
            <a:spAutoFit/>
          </a:bodyPr>
          <a:lstStyle/>
          <a:p>
            <a:endParaRPr lang="en-US" sz="1800" dirty="0"/>
          </a:p>
        </p:txBody>
      </p:sp>
      <p:sp>
        <p:nvSpPr>
          <p:cNvPr id="11" name="Slide Number Placeholder 6"/>
          <p:cNvSpPr txBox="1">
            <a:spLocks/>
          </p:cNvSpPr>
          <p:nvPr userDrawn="1"/>
        </p:nvSpPr>
        <p:spPr>
          <a:xfrm>
            <a:off x="10938933" y="6272743"/>
            <a:ext cx="643467"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z="1200" smtClean="0">
                <a:solidFill>
                  <a:srgbClr val="A6A6A6"/>
                </a:solidFill>
              </a:rPr>
              <a:pPr/>
              <a:t>‹#›</a:t>
            </a:fld>
            <a:endParaRPr lang="en-US" sz="1200" dirty="0">
              <a:solidFill>
                <a:srgbClr val="A6A6A6"/>
              </a:solidFill>
            </a:endParaRPr>
          </a:p>
        </p:txBody>
      </p:sp>
      <p:sp>
        <p:nvSpPr>
          <p:cNvPr id="4" name="Date Placeholder 3"/>
          <p:cNvSpPr>
            <a:spLocks noGrp="1"/>
          </p:cNvSpPr>
          <p:nvPr>
            <p:ph type="dt" sz="half" idx="2"/>
          </p:nvPr>
        </p:nvSpPr>
        <p:spPr>
          <a:xfrm>
            <a:off x="7969956" y="6272743"/>
            <a:ext cx="2844800" cy="365125"/>
          </a:xfrm>
          <a:prstGeom prst="rect">
            <a:avLst/>
          </a:prstGeom>
        </p:spPr>
        <p:txBody>
          <a:bodyPr vert="horz" lIns="91440" tIns="45720" rIns="91440" bIns="45720" rtlCol="0" anchor="ctr"/>
          <a:lstStyle>
            <a:lvl1pPr algn="l">
              <a:defRPr sz="1200">
                <a:solidFill>
                  <a:srgbClr val="A6A6A6"/>
                </a:solidFill>
              </a:defRPr>
            </a:lvl1pPr>
          </a:lstStyle>
          <a:p>
            <a:endParaRPr lang="en-US" dirty="0"/>
          </a:p>
        </p:txBody>
      </p:sp>
    </p:spTree>
    <p:extLst>
      <p:ext uri="{BB962C8B-B14F-4D97-AF65-F5344CB8AC3E}">
        <p14:creationId xmlns:p14="http://schemas.microsoft.com/office/powerpoint/2010/main" val="4217965320"/>
      </p:ext>
    </p:extLst>
  </p:cSld>
  <p:clrMap bg1="lt1" tx1="dk1" bg2="lt2" tx2="dk2" accent1="accent1" accent2="accent2" accent3="accent3" accent4="accent4" accent5="accent5" accent6="accent6" hlink="hlink" folHlink="folHlink"/>
  <p:sldLayoutIdLst>
    <p:sldLayoutId id="2147483762" r:id="rId1"/>
    <p:sldLayoutId id="2147483844" r:id="rId2"/>
    <p:sldLayoutId id="2147483803" r:id="rId3"/>
    <p:sldLayoutId id="2147483804" r:id="rId4"/>
    <p:sldLayoutId id="2147483838" r:id="rId5"/>
    <p:sldLayoutId id="2147483840" r:id="rId6"/>
    <p:sldLayoutId id="2147483842" r:id="rId7"/>
    <p:sldLayoutId id="2147483806" r:id="rId8"/>
    <p:sldLayoutId id="2147483807" r:id="rId9"/>
    <p:sldLayoutId id="2147483839" r:id="rId10"/>
    <p:sldLayoutId id="2147483810" r:id="rId11"/>
    <p:sldLayoutId id="2147483817" r:id="rId12"/>
    <p:sldLayoutId id="2147483818" r:id="rId13"/>
    <p:sldLayoutId id="2147483820" r:id="rId14"/>
    <p:sldLayoutId id="2147483821" r:id="rId15"/>
    <p:sldLayoutId id="2147483843" r:id="rId16"/>
    <p:sldLayoutId id="2147483845" r:id="rId17"/>
  </p:sldLayoutIdLst>
  <p:hf hdr="0" ftr="0" dt="0"/>
  <p:txStyles>
    <p:titleStyle>
      <a:lvl1pPr algn="l" defTabSz="457200" rtl="0" eaLnBrk="1" latinLnBrk="0" hangingPunct="1">
        <a:spcBef>
          <a:spcPct val="0"/>
        </a:spcBef>
        <a:buNone/>
        <a:defRPr sz="4400" b="1" i="0" kern="1200">
          <a:solidFill>
            <a:schemeClr val="accent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t>Thesis author</a:t>
            </a:r>
            <a:r>
              <a:rPr lang="lv-LV" dirty="0"/>
              <a:t>: </a:t>
            </a:r>
            <a:r>
              <a:rPr lang="en-US" dirty="0"/>
              <a:t>Pavlo Nikolaiev</a:t>
            </a:r>
          </a:p>
        </p:txBody>
      </p:sp>
      <p:sp>
        <p:nvSpPr>
          <p:cNvPr id="5" name="Text Placeholder 4"/>
          <p:cNvSpPr>
            <a:spLocks noGrp="1"/>
          </p:cNvSpPr>
          <p:nvPr>
            <p:ph type="body" sz="quarter" idx="16"/>
          </p:nvPr>
        </p:nvSpPr>
        <p:spPr/>
        <p:txBody>
          <a:bodyPr>
            <a:normAutofit fontScale="77500" lnSpcReduction="20000"/>
          </a:bodyPr>
          <a:lstStyle/>
          <a:p>
            <a:r>
              <a:rPr lang="en-US" dirty="0"/>
              <a:t>COMPARATIVE ANALYSIS OF BLOCKCHAIN AUTOMATED FUNCTIONAL TESTING TOOLS</a:t>
            </a:r>
          </a:p>
        </p:txBody>
      </p:sp>
      <p:sp>
        <p:nvSpPr>
          <p:cNvPr id="6" name="Text Placeholder 5"/>
          <p:cNvSpPr>
            <a:spLocks noGrp="1"/>
          </p:cNvSpPr>
          <p:nvPr>
            <p:ph type="body" sz="quarter" idx="17"/>
          </p:nvPr>
        </p:nvSpPr>
        <p:spPr/>
        <p:txBody>
          <a:bodyPr/>
          <a:lstStyle/>
          <a:p>
            <a:r>
              <a:rPr lang="en-US" dirty="0"/>
              <a:t>Date 20.04.2023</a:t>
            </a:r>
          </a:p>
        </p:txBody>
      </p:sp>
      <p:sp>
        <p:nvSpPr>
          <p:cNvPr id="7" name="Text Placeholder 1">
            <a:extLst>
              <a:ext uri="{FF2B5EF4-FFF2-40B4-BE49-F238E27FC236}">
                <a16:creationId xmlns:a16="http://schemas.microsoft.com/office/drawing/2014/main" id="{1389A16B-CC05-496F-94F9-31F9E909ACC2}"/>
              </a:ext>
            </a:extLst>
          </p:cNvPr>
          <p:cNvSpPr txBox="1">
            <a:spLocks/>
          </p:cNvSpPr>
          <p:nvPr/>
        </p:nvSpPr>
        <p:spPr>
          <a:xfrm>
            <a:off x="874185" y="4046220"/>
            <a:ext cx="10619316" cy="495300"/>
          </a:xfrm>
          <a:prstGeom prst="rect">
            <a:avLst/>
          </a:prstGeom>
        </p:spPr>
        <p:txBody>
          <a:bodyPr vert="horz" lIns="91440" tIns="45720" rIns="91440" bIns="45720" rtlCol="0">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700" kern="1200">
                <a:solidFill>
                  <a:srgbClr val="00555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r>
              <a:rPr lang="en-GB" dirty="0"/>
              <a:t>Scientific supervisor</a:t>
            </a:r>
            <a:r>
              <a:rPr lang="lv-LV" dirty="0"/>
              <a:t>: Dr.sc.ing, associate professor</a:t>
            </a:r>
            <a:r>
              <a:rPr lang="en-GB" dirty="0"/>
              <a:t>, </a:t>
            </a:r>
            <a:r>
              <a:rPr lang="en-GB" dirty="0" err="1"/>
              <a:t>Egons</a:t>
            </a:r>
            <a:r>
              <a:rPr lang="en-GB" dirty="0"/>
              <a:t> </a:t>
            </a:r>
            <a:r>
              <a:rPr lang="en-GB" dirty="0" err="1"/>
              <a:t>Lavendelis</a:t>
            </a:r>
            <a:endParaRPr lang="en-US" dirty="0"/>
          </a:p>
        </p:txBody>
      </p:sp>
    </p:spTree>
    <p:extLst>
      <p:ext uri="{BB962C8B-B14F-4D97-AF65-F5344CB8AC3E}">
        <p14:creationId xmlns:p14="http://schemas.microsoft.com/office/powerpoint/2010/main" val="1712344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atura vietturis 1">
            <a:extLst>
              <a:ext uri="{FF2B5EF4-FFF2-40B4-BE49-F238E27FC236}">
                <a16:creationId xmlns:a16="http://schemas.microsoft.com/office/drawing/2014/main" id="{67B48D6B-CB4B-4CD3-AEEE-7F72C21E45B0}"/>
              </a:ext>
            </a:extLst>
          </p:cNvPr>
          <p:cNvSpPr>
            <a:spLocks noGrp="1"/>
          </p:cNvSpPr>
          <p:nvPr>
            <p:ph idx="1"/>
          </p:nvPr>
        </p:nvSpPr>
        <p:spPr>
          <a:xfrm>
            <a:off x="609600" y="1453932"/>
            <a:ext cx="10972800" cy="2343627"/>
          </a:xfrm>
        </p:spPr>
        <p:txBody>
          <a:bodyPr/>
          <a:lstStyle/>
          <a:p>
            <a:r>
              <a:rPr lang="en-US" dirty="0"/>
              <a:t>Evaluating blockchain testing tools like Hardhat ,Anvil and Truffle involves analyzing their features, user experience, performance, and practical applications. This helps identify which tool is better suited for testing and easier for developers. Performance metrics reveal which executes tests more quickly and efficiently, while case studies showcase real-world effectiveness. However, subjective opinions and project-specific needs can influence comparisons. With my knowledge of Hardhat, I'm challenging myself to create a crypto game on Ethereum, as I believe this innovative technology will soon transform the world.</a:t>
            </a:r>
            <a:endParaRPr lang="lv-LV" dirty="0"/>
          </a:p>
        </p:txBody>
      </p:sp>
      <p:sp>
        <p:nvSpPr>
          <p:cNvPr id="3" name="Virsraksts 2">
            <a:extLst>
              <a:ext uri="{FF2B5EF4-FFF2-40B4-BE49-F238E27FC236}">
                <a16:creationId xmlns:a16="http://schemas.microsoft.com/office/drawing/2014/main" id="{94348101-8A56-4280-85F1-B5598389E254}"/>
              </a:ext>
            </a:extLst>
          </p:cNvPr>
          <p:cNvSpPr>
            <a:spLocks noGrp="1"/>
          </p:cNvSpPr>
          <p:nvPr>
            <p:ph type="title"/>
          </p:nvPr>
        </p:nvSpPr>
        <p:spPr/>
        <p:txBody>
          <a:bodyPr/>
          <a:lstStyle/>
          <a:p>
            <a:r>
              <a:rPr lang="lv-LV" dirty="0" err="1"/>
              <a:t>Conclusions</a:t>
            </a:r>
            <a:r>
              <a:rPr lang="lv-LV" dirty="0"/>
              <a:t> and </a:t>
            </a:r>
            <a:r>
              <a:rPr lang="lv-LV" dirty="0" err="1"/>
              <a:t>obstacles</a:t>
            </a:r>
            <a:endParaRPr lang="lv-LV" dirty="0"/>
          </a:p>
        </p:txBody>
      </p:sp>
      <p:sp>
        <p:nvSpPr>
          <p:cNvPr id="4" name="Slaida numura vietturis 3">
            <a:extLst>
              <a:ext uri="{FF2B5EF4-FFF2-40B4-BE49-F238E27FC236}">
                <a16:creationId xmlns:a16="http://schemas.microsoft.com/office/drawing/2014/main" id="{F767962D-A03B-4D94-A248-1663203BCE51}"/>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Tree>
    <p:extLst>
      <p:ext uri="{BB962C8B-B14F-4D97-AF65-F5344CB8AC3E}">
        <p14:creationId xmlns:p14="http://schemas.microsoft.com/office/powerpoint/2010/main" val="374946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A6DAC-8F91-AEF5-D68A-90A0D358255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DFCDD7E-9E39-D828-C9EE-E24E82D22F53}"/>
              </a:ext>
            </a:extLst>
          </p:cNvPr>
          <p:cNvSpPr>
            <a:spLocks noGrp="1"/>
          </p:cNvSpPr>
          <p:nvPr>
            <p:ph type="title"/>
          </p:nvPr>
        </p:nvSpPr>
        <p:spPr/>
        <p:txBody>
          <a:bodyPr/>
          <a:lstStyle/>
          <a:p>
            <a:r>
              <a:rPr lang="en-US" dirty="0"/>
              <a:t>Testing Features</a:t>
            </a:r>
            <a:endParaRPr lang="lv-LV" dirty="0"/>
          </a:p>
        </p:txBody>
      </p:sp>
      <p:sp>
        <p:nvSpPr>
          <p:cNvPr id="4" name="Slide Number Placeholder 3">
            <a:extLst>
              <a:ext uri="{FF2B5EF4-FFF2-40B4-BE49-F238E27FC236}">
                <a16:creationId xmlns:a16="http://schemas.microsoft.com/office/drawing/2014/main" id="{226D852A-B224-FEF6-4C36-8E331022A49F}"/>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
        <p:nvSpPr>
          <p:cNvPr id="5" name="Rectangle 1">
            <a:extLst>
              <a:ext uri="{FF2B5EF4-FFF2-40B4-BE49-F238E27FC236}">
                <a16:creationId xmlns:a16="http://schemas.microsoft.com/office/drawing/2014/main" id="{15DE347E-4048-FA97-3506-6756F1E86DEE}"/>
              </a:ext>
            </a:extLst>
          </p:cNvPr>
          <p:cNvSpPr>
            <a:spLocks noGrp="1" noChangeArrowheads="1"/>
          </p:cNvSpPr>
          <p:nvPr>
            <p:ph idx="1"/>
          </p:nvPr>
        </p:nvSpPr>
        <p:spPr bwMode="auto">
          <a:xfrm>
            <a:off x="609600" y="1833106"/>
            <a:ext cx="1132425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5</a:t>
            </a:r>
            <a:r>
              <a:rPr kumimoji="0" lang="en-US" altLang="en-US" sz="1800" b="0" i="0" u="none" strike="noStrike" cap="none" normalizeH="0" baseline="0" dirty="0">
                <a:ln>
                  <a:noFill/>
                </a:ln>
                <a:solidFill>
                  <a:schemeClr val="tx1"/>
                </a:solidFill>
                <a:effectLst/>
                <a:latin typeface="Arial" panose="020B0604020202020204" pitchFamily="34" charset="0"/>
              </a:rPr>
              <a:t>: The tool supports a wide range of testing methods (unit, integration, gas, security, etc.) and provides advanced features such as performance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4</a:t>
            </a:r>
            <a:r>
              <a:rPr kumimoji="0" lang="en-US" altLang="en-US" sz="1800" b="0" i="0" u="none" strike="noStrike" cap="none" normalizeH="0" baseline="0" dirty="0">
                <a:ln>
                  <a:noFill/>
                </a:ln>
                <a:solidFill>
                  <a:schemeClr val="tx1"/>
                </a:solidFill>
                <a:effectLst/>
                <a:latin typeface="Arial" panose="020B0604020202020204" pitchFamily="34" charset="0"/>
              </a:rPr>
              <a:t>: Supports most testing methods but lacks some advanced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3</a:t>
            </a:r>
            <a:r>
              <a:rPr kumimoji="0" lang="en-US" altLang="en-US" sz="1800" b="0" i="0" u="none" strike="noStrike" cap="none" normalizeH="0" baseline="0" dirty="0">
                <a:ln>
                  <a:noFill/>
                </a:ln>
                <a:solidFill>
                  <a:schemeClr val="tx1"/>
                </a:solidFill>
                <a:effectLst/>
                <a:latin typeface="Arial" panose="020B0604020202020204" pitchFamily="34" charset="0"/>
              </a:rPr>
              <a:t>: Provides basic testing features like unit and integration testing, but lacks advanced tools like performance or security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Limited testing functionality, only supports basic unit tests.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1-0</a:t>
            </a:r>
            <a:r>
              <a:rPr kumimoji="0" lang="en-US" altLang="en-US" sz="1800" b="0" i="0" u="none" strike="noStrike" cap="none" normalizeH="0" baseline="0" dirty="0">
                <a:ln>
                  <a:noFill/>
                </a:ln>
                <a:solidFill>
                  <a:schemeClr val="tx1"/>
                </a:solidFill>
                <a:effectLst/>
                <a:latin typeface="Arial" panose="020B0604020202020204" pitchFamily="34" charset="0"/>
              </a:rPr>
              <a:t>: Minimal or no built-in testing functionality. </a:t>
            </a:r>
          </a:p>
        </p:txBody>
      </p:sp>
    </p:spTree>
    <p:extLst>
      <p:ext uri="{BB962C8B-B14F-4D97-AF65-F5344CB8AC3E}">
        <p14:creationId xmlns:p14="http://schemas.microsoft.com/office/powerpoint/2010/main" val="325571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067BB-7911-E0A0-ACE7-AD26679BA3A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DD4BEB-0CAF-6A95-D3A0-B89C503989B2}"/>
              </a:ext>
            </a:extLst>
          </p:cNvPr>
          <p:cNvSpPr>
            <a:spLocks noGrp="1"/>
          </p:cNvSpPr>
          <p:nvPr>
            <p:ph type="title"/>
          </p:nvPr>
        </p:nvSpPr>
        <p:spPr/>
        <p:txBody>
          <a:bodyPr/>
          <a:lstStyle/>
          <a:p>
            <a:r>
              <a:rPr lang="en-US" dirty="0"/>
              <a:t>Developer Support and Documentation</a:t>
            </a:r>
            <a:endParaRPr lang="lv-LV" dirty="0"/>
          </a:p>
        </p:txBody>
      </p:sp>
      <p:sp>
        <p:nvSpPr>
          <p:cNvPr id="4" name="Slide Number Placeholder 3">
            <a:extLst>
              <a:ext uri="{FF2B5EF4-FFF2-40B4-BE49-F238E27FC236}">
                <a16:creationId xmlns:a16="http://schemas.microsoft.com/office/drawing/2014/main" id="{B1AD37F2-D656-E16B-4FF4-2898675BA059}"/>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
        <p:nvSpPr>
          <p:cNvPr id="6" name="Rectangle 2">
            <a:extLst>
              <a:ext uri="{FF2B5EF4-FFF2-40B4-BE49-F238E27FC236}">
                <a16:creationId xmlns:a16="http://schemas.microsoft.com/office/drawing/2014/main" id="{2A16C57F-D7FE-FC86-D136-6093332F27A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5</a:t>
            </a:r>
            <a:r>
              <a:rPr kumimoji="0" lang="en-US" altLang="en-US" sz="1800" b="0" i="0" u="none" strike="noStrike" cap="none" normalizeH="0" baseline="0">
                <a:ln>
                  <a:noFill/>
                </a:ln>
                <a:solidFill>
                  <a:schemeClr val="tx1"/>
                </a:solidFill>
                <a:effectLst/>
                <a:latin typeface="Arial" panose="020B0604020202020204" pitchFamily="34" charset="0"/>
              </a:rPr>
              <a:t>: Excellent support with extensive documentation, large active community, and regular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4</a:t>
            </a:r>
            <a:r>
              <a:rPr kumimoji="0" lang="en-US" altLang="en-US" sz="1800" b="0" i="0" u="none" strike="noStrike" cap="none" normalizeH="0" baseline="0">
                <a:ln>
                  <a:noFill/>
                </a:ln>
                <a:solidFill>
                  <a:schemeClr val="tx1"/>
                </a:solidFill>
                <a:effectLst/>
                <a:latin typeface="Arial" panose="020B0604020202020204" pitchFamily="34" charset="0"/>
              </a:rPr>
              <a:t>: Good support with a decent amount of tutorials, but less active community or slower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3</a:t>
            </a:r>
            <a:r>
              <a:rPr kumimoji="0" lang="en-US" altLang="en-US" sz="1800" b="0" i="0" u="none" strike="noStrike" cap="none" normalizeH="0" baseline="0">
                <a:ln>
                  <a:noFill/>
                </a:ln>
                <a:solidFill>
                  <a:schemeClr val="tx1"/>
                </a:solidFill>
                <a:effectLst/>
                <a:latin typeface="Arial" panose="020B0604020202020204" pitchFamily="34" charset="0"/>
              </a:rPr>
              <a:t>: Sufficient documentation and community support, but with limited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rPr>
              <a:t>: Limited documentation and minimal community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1-0</a:t>
            </a:r>
            <a:r>
              <a:rPr kumimoji="0" lang="en-US" altLang="en-US" sz="1800" b="0" i="0" u="none" strike="noStrike" cap="none" normalizeH="0" baseline="0">
                <a:ln>
                  <a:noFill/>
                </a:ln>
                <a:solidFill>
                  <a:schemeClr val="tx1"/>
                </a:solidFill>
                <a:effectLst/>
                <a:latin typeface="Arial" panose="020B0604020202020204" pitchFamily="34" charset="0"/>
              </a:rPr>
              <a:t>: Poor or outdated documentation, inactive or nonexistent community. </a:t>
            </a:r>
          </a:p>
        </p:txBody>
      </p:sp>
    </p:spTree>
    <p:extLst>
      <p:ext uri="{BB962C8B-B14F-4D97-AF65-F5344CB8AC3E}">
        <p14:creationId xmlns:p14="http://schemas.microsoft.com/office/powerpoint/2010/main" val="219692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BDE72-6DAE-4C7D-2476-9D4F8A3627E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72AF8BB-AF7E-AD6A-C1CA-D809E39F570A}"/>
              </a:ext>
            </a:extLst>
          </p:cNvPr>
          <p:cNvSpPr>
            <a:spLocks noGrp="1"/>
          </p:cNvSpPr>
          <p:nvPr>
            <p:ph type="title"/>
          </p:nvPr>
        </p:nvSpPr>
        <p:spPr/>
        <p:txBody>
          <a:bodyPr/>
          <a:lstStyle/>
          <a:p>
            <a:r>
              <a:rPr lang="en-US" dirty="0"/>
              <a:t>Performance</a:t>
            </a:r>
            <a:endParaRPr lang="lv-LV" dirty="0"/>
          </a:p>
        </p:txBody>
      </p:sp>
      <p:sp>
        <p:nvSpPr>
          <p:cNvPr id="4" name="Slide Number Placeholder 3">
            <a:extLst>
              <a:ext uri="{FF2B5EF4-FFF2-40B4-BE49-F238E27FC236}">
                <a16:creationId xmlns:a16="http://schemas.microsoft.com/office/drawing/2014/main" id="{10E4C75B-1322-305A-D915-60D9377CA417}"/>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
        <p:nvSpPr>
          <p:cNvPr id="8" name="Rectangle 4">
            <a:extLst>
              <a:ext uri="{FF2B5EF4-FFF2-40B4-BE49-F238E27FC236}">
                <a16:creationId xmlns:a16="http://schemas.microsoft.com/office/drawing/2014/main" id="{9DEBAB0E-0801-6506-CDC0-123B5C587A16}"/>
              </a:ext>
            </a:extLst>
          </p:cNvPr>
          <p:cNvSpPr>
            <a:spLocks noGrp="1" noChangeArrowheads="1"/>
          </p:cNvSpPr>
          <p:nvPr>
            <p:ph idx="1"/>
          </p:nvPr>
        </p:nvSpPr>
        <p:spPr bwMode="auto">
          <a:xfrm>
            <a:off x="609600" y="2663825"/>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5</a:t>
            </a:r>
            <a:r>
              <a:rPr kumimoji="0" lang="en-US" altLang="en-US" sz="1800" b="0" i="0" u="none" strike="noStrike" cap="none" normalizeH="0" baseline="0">
                <a:ln>
                  <a:noFill/>
                </a:ln>
                <a:solidFill>
                  <a:schemeClr val="tx1"/>
                </a:solidFill>
                <a:effectLst/>
                <a:latin typeface="Arial" panose="020B0604020202020204" pitchFamily="34" charset="0"/>
              </a:rPr>
              <a:t>: Excellent performance, handles large-scale testing without issues, provides tools for stress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4</a:t>
            </a:r>
            <a:r>
              <a:rPr kumimoji="0" lang="en-US" altLang="en-US" sz="1800" b="0" i="0" u="none" strike="noStrike" cap="none" normalizeH="0" baseline="0">
                <a:ln>
                  <a:noFill/>
                </a:ln>
                <a:solidFill>
                  <a:schemeClr val="tx1"/>
                </a:solidFill>
                <a:effectLst/>
                <a:latin typeface="Arial" panose="020B0604020202020204" pitchFamily="34" charset="0"/>
              </a:rPr>
              <a:t>: Good performance, capable of handling moderate to large-scale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3</a:t>
            </a:r>
            <a:r>
              <a:rPr kumimoji="0" lang="en-US" altLang="en-US" sz="1800" b="0" i="0" u="none" strike="noStrike" cap="none" normalizeH="0" baseline="0">
                <a:ln>
                  <a:noFill/>
                </a:ln>
                <a:solidFill>
                  <a:schemeClr val="tx1"/>
                </a:solidFill>
                <a:effectLst/>
                <a:latin typeface="Arial" panose="020B0604020202020204" pitchFamily="34" charset="0"/>
              </a:rPr>
              <a:t>: Sufficient for average use cases, but struggles with large-scale tests.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rPr>
              <a:t>: Limited performance for large-scale or complex testing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1-0</a:t>
            </a:r>
            <a:r>
              <a:rPr kumimoji="0" lang="en-US" altLang="en-US" sz="1800" b="0" i="0" u="none" strike="noStrike" cap="none" normalizeH="0" baseline="0">
                <a:ln>
                  <a:noFill/>
                </a:ln>
                <a:solidFill>
                  <a:schemeClr val="tx1"/>
                </a:solidFill>
                <a:effectLst/>
                <a:latin typeface="Arial" panose="020B0604020202020204" pitchFamily="34" charset="0"/>
              </a:rPr>
              <a:t>: Poor performance or significant issues with scalability. </a:t>
            </a:r>
          </a:p>
        </p:txBody>
      </p:sp>
    </p:spTree>
    <p:extLst>
      <p:ext uri="{BB962C8B-B14F-4D97-AF65-F5344CB8AC3E}">
        <p14:creationId xmlns:p14="http://schemas.microsoft.com/office/powerpoint/2010/main" val="274244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155F5-D079-B245-D6AE-79111581312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1FA24E4-3F80-37AA-EE26-360C53090619}"/>
              </a:ext>
            </a:extLst>
          </p:cNvPr>
          <p:cNvSpPr>
            <a:spLocks noGrp="1"/>
          </p:cNvSpPr>
          <p:nvPr>
            <p:ph type="title"/>
          </p:nvPr>
        </p:nvSpPr>
        <p:spPr/>
        <p:txBody>
          <a:bodyPr/>
          <a:lstStyle/>
          <a:p>
            <a:r>
              <a:rPr lang="en-US" dirty="0"/>
              <a:t>Tool Ecosystem and Plugins</a:t>
            </a:r>
            <a:endParaRPr lang="lv-LV" dirty="0"/>
          </a:p>
        </p:txBody>
      </p:sp>
      <p:sp>
        <p:nvSpPr>
          <p:cNvPr id="4" name="Slide Number Placeholder 3">
            <a:extLst>
              <a:ext uri="{FF2B5EF4-FFF2-40B4-BE49-F238E27FC236}">
                <a16:creationId xmlns:a16="http://schemas.microsoft.com/office/drawing/2014/main" id="{A6E3853F-497D-8DC2-1EAB-447993FECFE8}"/>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
        <p:nvSpPr>
          <p:cNvPr id="7" name="Rectangle 3">
            <a:extLst>
              <a:ext uri="{FF2B5EF4-FFF2-40B4-BE49-F238E27FC236}">
                <a16:creationId xmlns:a16="http://schemas.microsoft.com/office/drawing/2014/main" id="{D284411F-B29A-9E20-95C0-3C457F160E90}"/>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5</a:t>
            </a:r>
            <a:r>
              <a:rPr kumimoji="0" lang="en-US" altLang="en-US" sz="1800" b="0" i="0" u="none" strike="noStrike" cap="none" normalizeH="0" baseline="0">
                <a:ln>
                  <a:noFill/>
                </a:ln>
                <a:solidFill>
                  <a:schemeClr val="tx1"/>
                </a:solidFill>
                <a:effectLst/>
                <a:latin typeface="Arial" panose="020B0604020202020204" pitchFamily="34" charset="0"/>
              </a:rPr>
              <a:t>: Very rich ecosystem with multiple plugins and integrations for deployment, debugging, and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4</a:t>
            </a:r>
            <a:r>
              <a:rPr kumimoji="0" lang="en-US" altLang="en-US" sz="1800" b="0" i="0" u="none" strike="noStrike" cap="none" normalizeH="0" baseline="0">
                <a:ln>
                  <a:noFill/>
                </a:ln>
                <a:solidFill>
                  <a:schemeClr val="tx1"/>
                </a:solidFill>
                <a:effectLst/>
                <a:latin typeface="Arial" panose="020B0604020202020204" pitchFamily="34" charset="0"/>
              </a:rPr>
              <a:t>: Good ecosystem with some useful plugins, but less variety.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3</a:t>
            </a:r>
            <a:r>
              <a:rPr kumimoji="0" lang="en-US" altLang="en-US" sz="1800" b="0" i="0" u="none" strike="noStrike" cap="none" normalizeH="0" baseline="0">
                <a:ln>
                  <a:noFill/>
                </a:ln>
                <a:solidFill>
                  <a:schemeClr val="tx1"/>
                </a:solidFill>
                <a:effectLst/>
                <a:latin typeface="Arial" panose="020B0604020202020204" pitchFamily="34" charset="0"/>
              </a:rPr>
              <a:t>: Adequate ecosystem with limited plugins and integrations.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rPr>
              <a:t>: Few plugins or extensions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1-0</a:t>
            </a:r>
            <a:r>
              <a:rPr kumimoji="0" lang="en-US" altLang="en-US" sz="1800" b="0" i="0" u="none" strike="noStrike" cap="none" normalizeH="0" baseline="0">
                <a:ln>
                  <a:noFill/>
                </a:ln>
                <a:solidFill>
                  <a:schemeClr val="tx1"/>
                </a:solidFill>
                <a:effectLst/>
                <a:latin typeface="Arial" panose="020B0604020202020204" pitchFamily="34" charset="0"/>
              </a:rPr>
              <a:t>: No plugin or ecosystem support. </a:t>
            </a:r>
          </a:p>
        </p:txBody>
      </p:sp>
    </p:spTree>
    <p:extLst>
      <p:ext uri="{BB962C8B-B14F-4D97-AF65-F5344CB8AC3E}">
        <p14:creationId xmlns:p14="http://schemas.microsoft.com/office/powerpoint/2010/main" val="44482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AE0B4-2797-DC91-21BE-755E90D920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7FED0C-4721-F08B-74C4-F89DD41AB86F}"/>
              </a:ext>
            </a:extLst>
          </p:cNvPr>
          <p:cNvSpPr>
            <a:spLocks noGrp="1"/>
          </p:cNvSpPr>
          <p:nvPr>
            <p:ph type="title"/>
          </p:nvPr>
        </p:nvSpPr>
        <p:spPr/>
        <p:txBody>
          <a:bodyPr/>
          <a:lstStyle/>
          <a:p>
            <a:r>
              <a:rPr lang="en-US" dirty="0"/>
              <a:t>Security Features</a:t>
            </a:r>
            <a:endParaRPr lang="lv-LV" dirty="0"/>
          </a:p>
        </p:txBody>
      </p:sp>
      <p:sp>
        <p:nvSpPr>
          <p:cNvPr id="4" name="Slide Number Placeholder 3">
            <a:extLst>
              <a:ext uri="{FF2B5EF4-FFF2-40B4-BE49-F238E27FC236}">
                <a16:creationId xmlns:a16="http://schemas.microsoft.com/office/drawing/2014/main" id="{3860CB94-D185-D347-76C9-C98CA964FD69}"/>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
        <p:nvSpPr>
          <p:cNvPr id="5" name="Rectangle 2">
            <a:extLst>
              <a:ext uri="{FF2B5EF4-FFF2-40B4-BE49-F238E27FC236}">
                <a16:creationId xmlns:a16="http://schemas.microsoft.com/office/drawing/2014/main" id="{76F97A66-1657-2CC7-D389-B4A8930691A4}"/>
              </a:ext>
            </a:extLst>
          </p:cNvPr>
          <p:cNvSpPr>
            <a:spLocks noGrp="1" noChangeArrowheads="1"/>
          </p:cNvSpPr>
          <p:nvPr>
            <p:ph idx="1"/>
          </p:nvPr>
        </p:nvSpPr>
        <p:spPr bwMode="auto">
          <a:xfrm>
            <a:off x="609600" y="2663825"/>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5</a:t>
            </a:r>
            <a:r>
              <a:rPr kumimoji="0" lang="en-US" altLang="en-US" sz="1800" b="0" i="0" u="none" strike="noStrike" cap="none" normalizeH="0" baseline="0">
                <a:ln>
                  <a:noFill/>
                </a:ln>
                <a:solidFill>
                  <a:schemeClr val="tx1"/>
                </a:solidFill>
                <a:effectLst/>
                <a:latin typeface="Arial" panose="020B0604020202020204" pitchFamily="34" charset="0"/>
              </a:rPr>
              <a:t>: Excellent security testing features, including symbolic execution, fuzzing, and vulnerability scanning.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4</a:t>
            </a:r>
            <a:r>
              <a:rPr kumimoji="0" lang="en-US" altLang="en-US" sz="1800" b="0" i="0" u="none" strike="noStrike" cap="none" normalizeH="0" baseline="0">
                <a:ln>
                  <a:noFill/>
                </a:ln>
                <a:solidFill>
                  <a:schemeClr val="tx1"/>
                </a:solidFill>
                <a:effectLst/>
                <a:latin typeface="Arial" panose="020B0604020202020204" pitchFamily="34" charset="0"/>
              </a:rPr>
              <a:t>: Good security testing, but lacks advanced features like symbolic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3</a:t>
            </a:r>
            <a:r>
              <a:rPr kumimoji="0" lang="en-US" altLang="en-US" sz="1800" b="0" i="0" u="none" strike="noStrike" cap="none" normalizeH="0" baseline="0">
                <a:ln>
                  <a:noFill/>
                </a:ln>
                <a:solidFill>
                  <a:schemeClr val="tx1"/>
                </a:solidFill>
                <a:effectLst/>
                <a:latin typeface="Arial" panose="020B0604020202020204" pitchFamily="34" charset="0"/>
              </a:rPr>
              <a:t>: Basic security testing features are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rPr>
              <a:t>: Limited security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1-0</a:t>
            </a:r>
            <a:r>
              <a:rPr kumimoji="0" lang="en-US" altLang="en-US" sz="1800" b="0" i="0" u="none" strike="noStrike" cap="none" normalizeH="0" baseline="0">
                <a:ln>
                  <a:noFill/>
                </a:ln>
                <a:solidFill>
                  <a:schemeClr val="tx1"/>
                </a:solidFill>
                <a:effectLst/>
                <a:latin typeface="Arial" panose="020B0604020202020204" pitchFamily="34" charset="0"/>
              </a:rPr>
              <a:t>: No security testing capabilities. </a:t>
            </a:r>
          </a:p>
        </p:txBody>
      </p:sp>
    </p:spTree>
    <p:extLst>
      <p:ext uri="{BB962C8B-B14F-4D97-AF65-F5344CB8AC3E}">
        <p14:creationId xmlns:p14="http://schemas.microsoft.com/office/powerpoint/2010/main" val="45293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F33FA-89DC-A832-0D0E-05A5336CA6A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EFA7D45-9594-BF9F-D776-E80606DDD479}"/>
              </a:ext>
            </a:extLst>
          </p:cNvPr>
          <p:cNvSpPr>
            <a:spLocks noGrp="1"/>
          </p:cNvSpPr>
          <p:nvPr>
            <p:ph type="title"/>
          </p:nvPr>
        </p:nvSpPr>
        <p:spPr/>
        <p:txBody>
          <a:bodyPr/>
          <a:lstStyle/>
          <a:p>
            <a:r>
              <a:rPr lang="en-US" dirty="0"/>
              <a:t>Flexibility and Extensibility</a:t>
            </a:r>
            <a:endParaRPr lang="lv-LV" dirty="0"/>
          </a:p>
        </p:txBody>
      </p:sp>
      <p:sp>
        <p:nvSpPr>
          <p:cNvPr id="4" name="Slide Number Placeholder 3">
            <a:extLst>
              <a:ext uri="{FF2B5EF4-FFF2-40B4-BE49-F238E27FC236}">
                <a16:creationId xmlns:a16="http://schemas.microsoft.com/office/drawing/2014/main" id="{BC4F3540-A74F-E279-97AE-DCC06156C487}"/>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
        <p:nvSpPr>
          <p:cNvPr id="2" name="Content Placeholder 1">
            <a:extLst>
              <a:ext uri="{FF2B5EF4-FFF2-40B4-BE49-F238E27FC236}">
                <a16:creationId xmlns:a16="http://schemas.microsoft.com/office/drawing/2014/main" id="{FC7F4BA6-F521-6F11-8FCF-E984CCC34226}"/>
              </a:ext>
            </a:extLst>
          </p:cNvPr>
          <p:cNvSpPr>
            <a:spLocks noGrp="1" noChangeArrowheads="1"/>
          </p:cNvSpPr>
          <p:nvPr>
            <p:ph idx="1"/>
          </p:nvPr>
        </p:nvSpPr>
        <p:spPr bwMode="auto">
          <a:xfrm>
            <a:off x="609600" y="2663825"/>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5</a:t>
            </a:r>
            <a:r>
              <a:rPr kumimoji="0" lang="en-US" altLang="en-US" sz="1800" b="0" i="0" u="none" strike="noStrike" cap="none" normalizeH="0" baseline="0">
                <a:ln>
                  <a:noFill/>
                </a:ln>
                <a:solidFill>
                  <a:schemeClr val="tx1"/>
                </a:solidFill>
                <a:effectLst/>
                <a:latin typeface="Arial" panose="020B0604020202020204" pitchFamily="34" charset="0"/>
              </a:rPr>
              <a:t>: Highly flexible and easily extensible, supports custom plugins and configurations.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4</a:t>
            </a:r>
            <a:r>
              <a:rPr kumimoji="0" lang="en-US" altLang="en-US" sz="1800" b="0" i="0" u="none" strike="noStrike" cap="none" normalizeH="0" baseline="0">
                <a:ln>
                  <a:noFill/>
                </a:ln>
                <a:solidFill>
                  <a:schemeClr val="tx1"/>
                </a:solidFill>
                <a:effectLst/>
                <a:latin typeface="Arial" panose="020B0604020202020204" pitchFamily="34" charset="0"/>
              </a:rPr>
              <a:t>: Good flexibility, but less customizable than the top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3</a:t>
            </a:r>
            <a:r>
              <a:rPr kumimoji="0" lang="en-US" altLang="en-US" sz="1800" b="0" i="0" u="none" strike="noStrike" cap="none" normalizeH="0" baseline="0">
                <a:ln>
                  <a:noFill/>
                </a:ln>
                <a:solidFill>
                  <a:schemeClr val="tx1"/>
                </a:solidFill>
                <a:effectLst/>
                <a:latin typeface="Arial" panose="020B0604020202020204" pitchFamily="34" charset="0"/>
              </a:rPr>
              <a:t>: Sufficient flexibility for most use cases, but limited customizability.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rPr>
              <a:t>: Limited flexibility and hard to extend.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1-0</a:t>
            </a:r>
            <a:r>
              <a:rPr kumimoji="0" lang="en-US" altLang="en-US" sz="1800" b="0" i="0" u="none" strike="noStrike" cap="none" normalizeH="0" baseline="0">
                <a:ln>
                  <a:noFill/>
                </a:ln>
                <a:solidFill>
                  <a:schemeClr val="tx1"/>
                </a:solidFill>
                <a:effectLst/>
                <a:latin typeface="Arial" panose="020B0604020202020204" pitchFamily="34" charset="0"/>
              </a:rPr>
              <a:t>: Rigid, little to no flexibility. </a:t>
            </a:r>
          </a:p>
        </p:txBody>
      </p:sp>
    </p:spTree>
    <p:extLst>
      <p:ext uri="{BB962C8B-B14F-4D97-AF65-F5344CB8AC3E}">
        <p14:creationId xmlns:p14="http://schemas.microsoft.com/office/powerpoint/2010/main" val="109900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EFD0A-3E0C-9B7C-05FD-41A3B7B57E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E27A1B3-8E9E-D489-7D82-0109DCAC14BE}"/>
              </a:ext>
            </a:extLst>
          </p:cNvPr>
          <p:cNvSpPr>
            <a:spLocks noGrp="1"/>
          </p:cNvSpPr>
          <p:nvPr>
            <p:ph type="title"/>
          </p:nvPr>
        </p:nvSpPr>
        <p:spPr/>
        <p:txBody>
          <a:bodyPr/>
          <a:lstStyle/>
          <a:p>
            <a:r>
              <a:rPr lang="en-US" dirty="0"/>
              <a:t>Ease of Use</a:t>
            </a:r>
            <a:endParaRPr lang="lv-LV" dirty="0"/>
          </a:p>
        </p:txBody>
      </p:sp>
      <p:sp>
        <p:nvSpPr>
          <p:cNvPr id="4" name="Slide Number Placeholder 3">
            <a:extLst>
              <a:ext uri="{FF2B5EF4-FFF2-40B4-BE49-F238E27FC236}">
                <a16:creationId xmlns:a16="http://schemas.microsoft.com/office/drawing/2014/main" id="{0DE2A139-97F3-0174-15E0-DDEC535A597B}"/>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
        <p:nvSpPr>
          <p:cNvPr id="6" name="Rectangle 2">
            <a:extLst>
              <a:ext uri="{FF2B5EF4-FFF2-40B4-BE49-F238E27FC236}">
                <a16:creationId xmlns:a16="http://schemas.microsoft.com/office/drawing/2014/main" id="{5090961D-7604-DE8F-99F9-E18E5861C0C8}"/>
              </a:ext>
            </a:extLst>
          </p:cNvPr>
          <p:cNvSpPr>
            <a:spLocks noGrp="1" noChangeArrowheads="1"/>
          </p:cNvSpPr>
          <p:nvPr>
            <p:ph idx="1"/>
          </p:nvPr>
        </p:nvSpPr>
        <p:spPr bwMode="auto">
          <a:xfrm>
            <a:off x="609600" y="2663825"/>
            <a:ext cx="1841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5</a:t>
            </a:r>
            <a:r>
              <a:rPr kumimoji="0" lang="en-US" altLang="en-US" sz="1800" b="0" i="0" u="none" strike="noStrike" cap="none" normalizeH="0" baseline="0">
                <a:ln>
                  <a:noFill/>
                </a:ln>
                <a:solidFill>
                  <a:schemeClr val="tx1"/>
                </a:solidFill>
                <a:effectLst/>
                <a:latin typeface="Arial" panose="020B0604020202020204" pitchFamily="34" charset="0"/>
              </a:rPr>
              <a:t>: Very easy to use with a user-friendly interface, clear documentation, and quick installation.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4</a:t>
            </a:r>
            <a:r>
              <a:rPr kumimoji="0" lang="en-US" altLang="en-US" sz="1800" b="0" i="0" u="none" strike="noStrike" cap="none" normalizeH="0" baseline="0">
                <a:ln>
                  <a:noFill/>
                </a:ln>
                <a:solidFill>
                  <a:schemeClr val="tx1"/>
                </a:solidFill>
                <a:effectLst/>
                <a:latin typeface="Arial" panose="020B0604020202020204" pitchFamily="34" charset="0"/>
              </a:rPr>
              <a:t>: Easy to use, but requires some prior knowledge of blockchain technology.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3</a:t>
            </a:r>
            <a:r>
              <a:rPr kumimoji="0" lang="en-US" altLang="en-US" sz="1800" b="0" i="0" u="none" strike="noStrike" cap="none" normalizeH="0" baseline="0">
                <a:ln>
                  <a:noFill/>
                </a:ln>
                <a:solidFill>
                  <a:schemeClr val="tx1"/>
                </a:solidFill>
                <a:effectLst/>
                <a:latin typeface="Arial" panose="020B0604020202020204" pitchFamily="34" charset="0"/>
              </a:rPr>
              <a:t>: Moderate learning curve, good documentation but requires more setup or technical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2</a:t>
            </a:r>
            <a:r>
              <a:rPr kumimoji="0" lang="en-US" altLang="en-US" sz="1800" b="0" i="0" u="none" strike="noStrike" cap="none" normalizeH="0" baseline="0">
                <a:ln>
                  <a:noFill/>
                </a:ln>
                <a:solidFill>
                  <a:schemeClr val="tx1"/>
                </a:solidFill>
                <a:effectLst/>
                <a:latin typeface="Arial" panose="020B0604020202020204" pitchFamily="34" charset="0"/>
              </a:rPr>
              <a:t>: Difficult to set up or requires deep technical knowledge to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1-0</a:t>
            </a:r>
            <a:r>
              <a:rPr kumimoji="0" lang="en-US" altLang="en-US" sz="1800" b="0" i="0" u="none" strike="noStrike" cap="none" normalizeH="0" baseline="0">
                <a:ln>
                  <a:noFill/>
                </a:ln>
                <a:solidFill>
                  <a:schemeClr val="tx1"/>
                </a:solidFill>
                <a:effectLst/>
                <a:latin typeface="Arial" panose="020B0604020202020204" pitchFamily="34" charset="0"/>
              </a:rPr>
              <a:t>: Very hard to use with poor documentation or complex setup. </a:t>
            </a:r>
          </a:p>
        </p:txBody>
      </p:sp>
    </p:spTree>
    <p:extLst>
      <p:ext uri="{BB962C8B-B14F-4D97-AF65-F5344CB8AC3E}">
        <p14:creationId xmlns:p14="http://schemas.microsoft.com/office/powerpoint/2010/main" val="3153642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2547427"/>
            <a:ext cx="9696320" cy="1470025"/>
          </a:xfrm>
        </p:spPr>
        <p:txBody>
          <a:bodyPr/>
          <a:lstStyle/>
          <a:p>
            <a:r>
              <a:rPr lang="en-GB" dirty="0"/>
              <a:t>Thank you for your attention</a:t>
            </a:r>
            <a:r>
              <a:rPr lang="lv-LV" dirty="0"/>
              <a:t>!</a:t>
            </a:r>
            <a:br>
              <a:rPr lang="lv-LV" dirty="0"/>
            </a:br>
            <a:br>
              <a:rPr lang="lv-LV" dirty="0"/>
            </a:br>
            <a:r>
              <a:rPr lang="en-GB" dirty="0"/>
              <a:t>Please, your questions</a:t>
            </a:r>
            <a:r>
              <a:rPr lang="lv-LV" dirty="0"/>
              <a:t>…</a:t>
            </a:r>
            <a:endParaRPr lang="en-US" dirty="0"/>
          </a:p>
        </p:txBody>
      </p:sp>
    </p:spTree>
    <p:extLst>
      <p:ext uri="{BB962C8B-B14F-4D97-AF65-F5344CB8AC3E}">
        <p14:creationId xmlns:p14="http://schemas.microsoft.com/office/powerpoint/2010/main" val="93039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53932"/>
            <a:ext cx="10972800" cy="1643831"/>
          </a:xfrm>
        </p:spPr>
        <p:txBody>
          <a:bodyPr/>
          <a:lstStyle/>
          <a:p>
            <a:r>
              <a:rPr lang="en-US" dirty="0"/>
              <a:t>Blockchain technology is increasingly critical across industries, yet comprehensive evaluations of testing tools remain scarce. This research aims to compare various automated testing tools for blockchain, analyzing their strengths, weaknesses, and suitability for different projects. The goal is to help developers improve the quality and reliability of blockchain systems by selecting the most effective testing tools.</a:t>
            </a:r>
            <a:endParaRPr lang="lv-LV" dirty="0"/>
          </a:p>
        </p:txBody>
      </p:sp>
      <p:sp>
        <p:nvSpPr>
          <p:cNvPr id="3" name="Title 2"/>
          <p:cNvSpPr>
            <a:spLocks noGrp="1"/>
          </p:cNvSpPr>
          <p:nvPr>
            <p:ph type="title"/>
          </p:nvPr>
        </p:nvSpPr>
        <p:spPr/>
        <p:txBody>
          <a:bodyPr/>
          <a:lstStyle/>
          <a:p>
            <a:r>
              <a:rPr lang="en-GB" dirty="0"/>
              <a:t>Topicality of the thesis</a:t>
            </a:r>
            <a:endParaRPr lang="lv-LV" dirty="0"/>
          </a:p>
        </p:txBody>
      </p:sp>
      <p:sp>
        <p:nvSpPr>
          <p:cNvPr id="4" name="Slide Number Placeholder 3"/>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Tree>
    <p:extLst>
      <p:ext uri="{BB962C8B-B14F-4D97-AF65-F5344CB8AC3E}">
        <p14:creationId xmlns:p14="http://schemas.microsoft.com/office/powerpoint/2010/main" val="16904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53932"/>
            <a:ext cx="10972800" cy="4467034"/>
          </a:xfrm>
        </p:spPr>
        <p:txBody>
          <a:bodyPr>
            <a:normAutofit lnSpcReduction="10000"/>
          </a:bodyPr>
          <a:lstStyle/>
          <a:p>
            <a:r>
              <a:rPr lang="en-US" dirty="0"/>
              <a:t>The goal of the bachelor thesis: To compare existing automated functional testing tools widely used in industry for testing blockchain based solutions.</a:t>
            </a:r>
          </a:p>
          <a:p>
            <a:r>
              <a:rPr lang="en-US" dirty="0"/>
              <a:t>The tasks of the bachelor thesis:</a:t>
            </a:r>
          </a:p>
          <a:p>
            <a:pPr marL="0" indent="0">
              <a:buNone/>
            </a:pPr>
            <a:r>
              <a:rPr lang="en-US" dirty="0"/>
              <a:t>	To analyze blockchain automated functional testing principles,</a:t>
            </a:r>
          </a:p>
          <a:p>
            <a:pPr marL="0" indent="0">
              <a:buNone/>
            </a:pPr>
            <a:r>
              <a:rPr lang="en-US" dirty="0"/>
              <a:t>	To overview  blockchain technologies in the context of testing,</a:t>
            </a:r>
          </a:p>
          <a:p>
            <a:pPr marL="0" indent="0">
              <a:buNone/>
            </a:pPr>
            <a:r>
              <a:rPr lang="en-US" dirty="0"/>
              <a:t>	To analytical compare automated functional testing tools for blockchain technologies and to overview existing comparisons of these tools,</a:t>
            </a:r>
          </a:p>
          <a:p>
            <a:pPr marL="0" indent="0">
              <a:buNone/>
            </a:pPr>
            <a:r>
              <a:rPr lang="en-US" dirty="0"/>
              <a:t>	To define the methodology for comparison of automated functional testing tools for blockchain technologies,</a:t>
            </a:r>
          </a:p>
          <a:p>
            <a:pPr marL="0" indent="0">
              <a:buNone/>
            </a:pPr>
            <a:r>
              <a:rPr lang="en-US" dirty="0"/>
              <a:t>	To do experimental comparison of automated functional testing tools for blockchain technologies based on particular test scenarios,</a:t>
            </a:r>
          </a:p>
          <a:p>
            <a:pPr marL="0" indent="0">
              <a:buNone/>
            </a:pPr>
            <a:r>
              <a:rPr lang="en-US" dirty="0"/>
              <a:t>	To provide guidelines or recommendations for selecting automated functional testing tools for blockchain technologies and demonstrate the use of recommendations/guidelines on realistic scenarios of tool selection.</a:t>
            </a:r>
          </a:p>
          <a:p>
            <a:endParaRPr lang="lv-LV" dirty="0"/>
          </a:p>
        </p:txBody>
      </p:sp>
      <p:sp>
        <p:nvSpPr>
          <p:cNvPr id="3" name="Title 2"/>
          <p:cNvSpPr>
            <a:spLocks noGrp="1"/>
          </p:cNvSpPr>
          <p:nvPr>
            <p:ph type="title"/>
          </p:nvPr>
        </p:nvSpPr>
        <p:spPr/>
        <p:txBody>
          <a:bodyPr/>
          <a:lstStyle/>
          <a:p>
            <a:r>
              <a:rPr lang="en-GB" dirty="0"/>
              <a:t>Goal and tasks of the thesis</a:t>
            </a:r>
            <a:endParaRPr lang="lv-LV" dirty="0"/>
          </a:p>
        </p:txBody>
      </p:sp>
      <p:sp>
        <p:nvSpPr>
          <p:cNvPr id="4" name="Slide Number Placeholder 3"/>
          <p:cNvSpPr>
            <a:spLocks noGrp="1"/>
          </p:cNvSpPr>
          <p:nvPr>
            <p:ph type="sldNum" sz="quarter" idx="4"/>
          </p:nvPr>
        </p:nvSpPr>
        <p:spPr/>
        <p:txBody>
          <a:bodyPr/>
          <a:lstStyle/>
          <a:p>
            <a:r>
              <a:rPr lang="en-US"/>
              <a:t>Riga Technical </a:t>
            </a:r>
            <a:r>
              <a:rPr lang="lv-LV"/>
              <a:t>U</a:t>
            </a:r>
            <a:r>
              <a:rPr lang="en-US"/>
              <a:t>niversity</a:t>
            </a:r>
            <a:endParaRPr lang="en-US" dirty="0"/>
          </a:p>
        </p:txBody>
      </p:sp>
    </p:spTree>
    <p:extLst>
      <p:ext uri="{BB962C8B-B14F-4D97-AF65-F5344CB8AC3E}">
        <p14:creationId xmlns:p14="http://schemas.microsoft.com/office/powerpoint/2010/main" val="109791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109457"/>
            <a:ext cx="10972800" cy="3521798"/>
          </a:xfrm>
        </p:spPr>
        <p:txBody>
          <a:bodyPr>
            <a:normAutofit/>
          </a:bodyPr>
          <a:lstStyle/>
          <a:p>
            <a:r>
              <a:rPr lang="lv-LV" dirty="0"/>
              <a:t>Introduction</a:t>
            </a:r>
            <a:endParaRPr lang="en-US" dirty="0"/>
          </a:p>
          <a:p>
            <a:r>
              <a:rPr lang="en-US" dirty="0"/>
              <a:t>Automated Functional Testing tools in Blockchain</a:t>
            </a:r>
          </a:p>
          <a:p>
            <a:r>
              <a:rPr lang="en-US" dirty="0"/>
              <a:t>Overview of Hardhat,Truffle and Anvil</a:t>
            </a:r>
          </a:p>
          <a:p>
            <a:r>
              <a:rPr lang="lv-LV" dirty="0"/>
              <a:t>Comparative Analysis</a:t>
            </a:r>
            <a:endParaRPr lang="en-US" dirty="0"/>
          </a:p>
          <a:p>
            <a:r>
              <a:rPr lang="lv-LV" dirty="0"/>
              <a:t>Conclusion</a:t>
            </a:r>
          </a:p>
        </p:txBody>
      </p:sp>
      <p:sp>
        <p:nvSpPr>
          <p:cNvPr id="3" name="Title 2"/>
          <p:cNvSpPr>
            <a:spLocks noGrp="1"/>
          </p:cNvSpPr>
          <p:nvPr>
            <p:ph type="title"/>
          </p:nvPr>
        </p:nvSpPr>
        <p:spPr/>
        <p:txBody>
          <a:bodyPr/>
          <a:lstStyle/>
          <a:p>
            <a:r>
              <a:rPr lang="en-GB" dirty="0"/>
              <a:t>Content of the thesis</a:t>
            </a:r>
            <a:endParaRPr lang="lv-LV" dirty="0"/>
          </a:p>
        </p:txBody>
      </p:sp>
      <p:sp>
        <p:nvSpPr>
          <p:cNvPr id="4" name="Slide Number Placeholder 3"/>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Tree>
    <p:extLst>
      <p:ext uri="{BB962C8B-B14F-4D97-AF65-F5344CB8AC3E}">
        <p14:creationId xmlns:p14="http://schemas.microsoft.com/office/powerpoint/2010/main" val="280203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4AA2F-06E2-023E-591C-BC871A2C4FD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504FD0B-67CD-4885-24F7-5C658C4FABEA}"/>
              </a:ext>
            </a:extLst>
          </p:cNvPr>
          <p:cNvSpPr>
            <a:spLocks noGrp="1"/>
          </p:cNvSpPr>
          <p:nvPr>
            <p:ph type="title"/>
          </p:nvPr>
        </p:nvSpPr>
        <p:spPr/>
        <p:txBody>
          <a:bodyPr/>
          <a:lstStyle/>
          <a:p>
            <a:r>
              <a:rPr lang="en-GB" dirty="0"/>
              <a:t>The matrix</a:t>
            </a:r>
            <a:endParaRPr lang="lv-LV" dirty="0"/>
          </a:p>
        </p:txBody>
      </p:sp>
      <p:sp>
        <p:nvSpPr>
          <p:cNvPr id="4" name="Slide Number Placeholder 3">
            <a:extLst>
              <a:ext uri="{FF2B5EF4-FFF2-40B4-BE49-F238E27FC236}">
                <a16:creationId xmlns:a16="http://schemas.microsoft.com/office/drawing/2014/main" id="{9587ECC0-1E74-9D22-E821-2AEEF166E9CC}"/>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pic>
        <p:nvPicPr>
          <p:cNvPr id="12" name="Content Placeholder 11" descr="A screenshot of a computer&#10;&#10;Description automatically generated">
            <a:extLst>
              <a:ext uri="{FF2B5EF4-FFF2-40B4-BE49-F238E27FC236}">
                <a16:creationId xmlns:a16="http://schemas.microsoft.com/office/drawing/2014/main" id="{D0B60EFB-6867-29D1-4171-613F29236981}"/>
              </a:ext>
            </a:extLst>
          </p:cNvPr>
          <p:cNvPicPr>
            <a:picLocks noGrp="1" noChangeAspect="1"/>
          </p:cNvPicPr>
          <p:nvPr>
            <p:ph idx="1"/>
          </p:nvPr>
        </p:nvPicPr>
        <p:blipFill>
          <a:blip r:embed="rId2"/>
          <a:stretch>
            <a:fillRect/>
          </a:stretch>
        </p:blipFill>
        <p:spPr>
          <a:xfrm>
            <a:off x="797666" y="1454150"/>
            <a:ext cx="10596668" cy="2789238"/>
          </a:xfrm>
          <a:prstGeom prst="rect">
            <a:avLst/>
          </a:prstGeom>
        </p:spPr>
      </p:pic>
    </p:spTree>
    <p:extLst>
      <p:ext uri="{BB962C8B-B14F-4D97-AF65-F5344CB8AC3E}">
        <p14:creationId xmlns:p14="http://schemas.microsoft.com/office/powerpoint/2010/main" val="199141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atura vietturis 1">
            <a:extLst>
              <a:ext uri="{FF2B5EF4-FFF2-40B4-BE49-F238E27FC236}">
                <a16:creationId xmlns:a16="http://schemas.microsoft.com/office/drawing/2014/main" id="{27C00860-3FCB-424E-B9CB-93A6FAF5A329}"/>
              </a:ext>
            </a:extLst>
          </p:cNvPr>
          <p:cNvSpPr>
            <a:spLocks noGrp="1"/>
          </p:cNvSpPr>
          <p:nvPr>
            <p:ph idx="1"/>
          </p:nvPr>
        </p:nvSpPr>
        <p:spPr>
          <a:xfrm>
            <a:off x="609600" y="1453933"/>
            <a:ext cx="10972800" cy="2110362"/>
          </a:xfrm>
        </p:spPr>
        <p:txBody>
          <a:bodyPr vert="horz" lIns="91440" tIns="45720" rIns="91440" bIns="45720" rtlCol="0" anchor="t">
            <a:normAutofit/>
          </a:bodyPr>
          <a:lstStyle/>
          <a:p>
            <a:r>
              <a:rPr lang="en-US" dirty="0"/>
              <a:t>Official Documentation and Website Hardhat,Anvil and Truffle</a:t>
            </a:r>
          </a:p>
          <a:p>
            <a:r>
              <a:rPr lang="en-US" dirty="0"/>
              <a:t>Google scholar</a:t>
            </a:r>
          </a:p>
          <a:p>
            <a:r>
              <a:rPr lang="lv-LV" dirty="0"/>
              <a:t>ResearchGate</a:t>
            </a:r>
            <a:endParaRPr lang="en-US" dirty="0"/>
          </a:p>
          <a:p>
            <a:r>
              <a:rPr lang="lv-LV" dirty="0"/>
              <a:t>Cornell University</a:t>
            </a:r>
            <a:endParaRPr lang="en-US" dirty="0"/>
          </a:p>
          <a:p>
            <a:r>
              <a:rPr lang="lv-LV" dirty="0"/>
              <a:t>ScientDerect</a:t>
            </a:r>
            <a:endParaRPr lang="en-US" dirty="0"/>
          </a:p>
        </p:txBody>
      </p:sp>
      <p:sp>
        <p:nvSpPr>
          <p:cNvPr id="3" name="Virsraksts 2">
            <a:extLst>
              <a:ext uri="{FF2B5EF4-FFF2-40B4-BE49-F238E27FC236}">
                <a16:creationId xmlns:a16="http://schemas.microsoft.com/office/drawing/2014/main" id="{D09A6068-1D93-4583-A43C-AB5689906864}"/>
              </a:ext>
            </a:extLst>
          </p:cNvPr>
          <p:cNvSpPr>
            <a:spLocks noGrp="1"/>
          </p:cNvSpPr>
          <p:nvPr>
            <p:ph type="title"/>
          </p:nvPr>
        </p:nvSpPr>
        <p:spPr/>
        <p:txBody>
          <a:bodyPr/>
          <a:lstStyle/>
          <a:p>
            <a:r>
              <a:rPr lang="en-GB" dirty="0"/>
              <a:t>Analysis of information sources</a:t>
            </a:r>
            <a:endParaRPr lang="lv-LV" dirty="0"/>
          </a:p>
        </p:txBody>
      </p:sp>
      <p:sp>
        <p:nvSpPr>
          <p:cNvPr id="4" name="Slaida numura vietturis 3">
            <a:extLst>
              <a:ext uri="{FF2B5EF4-FFF2-40B4-BE49-F238E27FC236}">
                <a16:creationId xmlns:a16="http://schemas.microsoft.com/office/drawing/2014/main" id="{32CD6834-1304-43C5-A366-ADFECE6D2F81}"/>
              </a:ext>
            </a:extLst>
          </p:cNvPr>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Tree>
    <p:extLst>
      <p:ext uri="{BB962C8B-B14F-4D97-AF65-F5344CB8AC3E}">
        <p14:creationId xmlns:p14="http://schemas.microsoft.com/office/powerpoint/2010/main" val="399360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609600" y="1600201"/>
            <a:ext cx="5384800" cy="4525963"/>
          </a:xfrm>
        </p:spPr>
        <p:txBody>
          <a:bodyPr>
            <a:normAutofit/>
          </a:bodyPr>
          <a:lstStyle/>
          <a:p>
            <a:r>
              <a:rPr lang="en-US" dirty="0"/>
              <a:t>Explanation about blockchain</a:t>
            </a:r>
          </a:p>
          <a:p>
            <a:r>
              <a:rPr lang="en-US" dirty="0"/>
              <a:t>Analyze the most popular tools</a:t>
            </a:r>
          </a:p>
          <a:p>
            <a:r>
              <a:rPr lang="en-US" dirty="0"/>
              <a:t>Was write the Test Blockchain application principles</a:t>
            </a:r>
          </a:p>
          <a:p>
            <a:r>
              <a:rPr lang="en-US" dirty="0"/>
              <a:t>Some major issues in blockchain applications testing was defined </a:t>
            </a:r>
          </a:p>
          <a:p>
            <a:r>
              <a:rPr lang="en-US" dirty="0"/>
              <a:t>All planes testing tools has bean tested</a:t>
            </a:r>
          </a:p>
          <a:p>
            <a:r>
              <a:rPr lang="en-US" dirty="0"/>
              <a:t>Blockchain was tested in same scenario</a:t>
            </a:r>
          </a:p>
          <a:p>
            <a:endParaRPr lang="lv-LV" dirty="0"/>
          </a:p>
        </p:txBody>
      </p:sp>
      <p:pic>
        <p:nvPicPr>
          <p:cNvPr id="5" name="Picture 4" descr="A screenshot of a computer&#10;&#10;Description automatically generated">
            <a:extLst>
              <a:ext uri="{FF2B5EF4-FFF2-40B4-BE49-F238E27FC236}">
                <a16:creationId xmlns:a16="http://schemas.microsoft.com/office/drawing/2014/main" id="{7CCC7002-D7F2-E8AD-0B15-CF812448F220}"/>
              </a:ext>
            </a:extLst>
          </p:cNvPr>
          <p:cNvPicPr>
            <a:picLocks noChangeAspect="1"/>
          </p:cNvPicPr>
          <p:nvPr/>
        </p:nvPicPr>
        <p:blipFill>
          <a:blip r:embed="rId2"/>
          <a:stretch>
            <a:fillRect/>
          </a:stretch>
        </p:blipFill>
        <p:spPr>
          <a:xfrm>
            <a:off x="5859669" y="1453622"/>
            <a:ext cx="5384800" cy="3715511"/>
          </a:xfrm>
          <a:prstGeom prst="rect">
            <a:avLst/>
          </a:prstGeom>
          <a:noFill/>
        </p:spPr>
      </p:pic>
      <p:sp>
        <p:nvSpPr>
          <p:cNvPr id="4" name="Slide Number Placeholder 3"/>
          <p:cNvSpPr>
            <a:spLocks noGrp="1"/>
          </p:cNvSpPr>
          <p:nvPr>
            <p:ph type="sldNum" sz="quarter" idx="4"/>
          </p:nvPr>
        </p:nvSpPr>
        <p:spPr>
          <a:xfrm>
            <a:off x="609599" y="6272743"/>
            <a:ext cx="3296356" cy="365125"/>
          </a:xfrm>
        </p:spPr>
        <p:txBody>
          <a:bodyPr>
            <a:normAutofit/>
          </a:bodyPr>
          <a:lstStyle/>
          <a:p>
            <a:pPr>
              <a:spcAft>
                <a:spcPts val="600"/>
              </a:spcAft>
            </a:pPr>
            <a:r>
              <a:rPr lang="en-US" dirty="0"/>
              <a:t>Riga Technical </a:t>
            </a:r>
            <a:r>
              <a:rPr lang="lv-LV" dirty="0"/>
              <a:t>U</a:t>
            </a:r>
            <a:r>
              <a:rPr lang="en-US" dirty="0" err="1"/>
              <a:t>niversity</a:t>
            </a:r>
            <a:endParaRPr lang="en-US"/>
          </a:p>
        </p:txBody>
      </p:sp>
      <p:sp>
        <p:nvSpPr>
          <p:cNvPr id="3" name="Title 2"/>
          <p:cNvSpPr>
            <a:spLocks noGrp="1"/>
          </p:cNvSpPr>
          <p:nvPr>
            <p:ph type="body" sz="quarter" idx="11"/>
          </p:nvPr>
        </p:nvSpPr>
        <p:spPr>
          <a:xfrm>
            <a:off x="609600" y="419100"/>
            <a:ext cx="10972800" cy="990600"/>
          </a:xfrm>
        </p:spPr>
        <p:txBody>
          <a:bodyPr>
            <a:normAutofit/>
          </a:bodyPr>
          <a:lstStyle/>
          <a:p>
            <a:r>
              <a:rPr lang="en-GB" dirty="0"/>
              <a:t>Work done on the thesis</a:t>
            </a:r>
            <a:endParaRPr lang="lv-LV" dirty="0"/>
          </a:p>
        </p:txBody>
      </p:sp>
    </p:spTree>
    <p:extLst>
      <p:ext uri="{BB962C8B-B14F-4D97-AF65-F5344CB8AC3E}">
        <p14:creationId xmlns:p14="http://schemas.microsoft.com/office/powerpoint/2010/main" val="88313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44F91-1114-0081-747E-F2BF33F45A6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3580E1-CE42-63CB-1A18-3E6852B6B1D4}"/>
              </a:ext>
            </a:extLst>
          </p:cNvPr>
          <p:cNvSpPr>
            <a:spLocks noGrp="1"/>
          </p:cNvSpPr>
          <p:nvPr>
            <p:ph type="sldNum" sz="quarter" idx="4"/>
          </p:nvPr>
        </p:nvSpPr>
        <p:spPr>
          <a:xfrm>
            <a:off x="609599" y="6272743"/>
            <a:ext cx="3296356" cy="365125"/>
          </a:xfrm>
        </p:spPr>
        <p:txBody>
          <a:bodyPr>
            <a:normAutofit/>
          </a:bodyPr>
          <a:lstStyle/>
          <a:p>
            <a:pPr>
              <a:spcAft>
                <a:spcPts val="600"/>
              </a:spcAft>
            </a:pPr>
            <a:r>
              <a:rPr lang="en-US" dirty="0"/>
              <a:t>Riga Technical </a:t>
            </a:r>
            <a:r>
              <a:rPr lang="lv-LV" dirty="0"/>
              <a:t>U</a:t>
            </a:r>
            <a:r>
              <a:rPr lang="en-US" dirty="0" err="1"/>
              <a:t>niversity</a:t>
            </a:r>
            <a:endParaRPr lang="en-US"/>
          </a:p>
        </p:txBody>
      </p:sp>
      <p:sp>
        <p:nvSpPr>
          <p:cNvPr id="3" name="Title 2">
            <a:extLst>
              <a:ext uri="{FF2B5EF4-FFF2-40B4-BE49-F238E27FC236}">
                <a16:creationId xmlns:a16="http://schemas.microsoft.com/office/drawing/2014/main" id="{5BF7D36D-0A3D-8E9B-9C60-CF7C5B654117}"/>
              </a:ext>
            </a:extLst>
          </p:cNvPr>
          <p:cNvSpPr>
            <a:spLocks noGrp="1"/>
          </p:cNvSpPr>
          <p:nvPr>
            <p:ph type="body" sz="quarter" idx="11"/>
          </p:nvPr>
        </p:nvSpPr>
        <p:spPr>
          <a:xfrm>
            <a:off x="609600" y="419100"/>
            <a:ext cx="10972800" cy="990600"/>
          </a:xfrm>
        </p:spPr>
        <p:txBody>
          <a:bodyPr>
            <a:normAutofit/>
          </a:bodyPr>
          <a:lstStyle/>
          <a:p>
            <a:r>
              <a:rPr lang="en-US" dirty="0"/>
              <a:t>What have bean tested</a:t>
            </a:r>
            <a:endParaRPr lang="lv-LV" dirty="0"/>
          </a:p>
        </p:txBody>
      </p:sp>
      <p:sp>
        <p:nvSpPr>
          <p:cNvPr id="6" name="Rectangle 1">
            <a:extLst>
              <a:ext uri="{FF2B5EF4-FFF2-40B4-BE49-F238E27FC236}">
                <a16:creationId xmlns:a16="http://schemas.microsoft.com/office/drawing/2014/main" id="{7623AA09-1A05-32E4-7A7F-D44E43F1D620}"/>
              </a:ext>
            </a:extLst>
          </p:cNvPr>
          <p:cNvSpPr>
            <a:spLocks noGrp="1" noChangeArrowheads="1"/>
          </p:cNvSpPr>
          <p:nvPr>
            <p:ph sz="half" idx="1"/>
          </p:nvPr>
        </p:nvSpPr>
        <p:spPr bwMode="auto">
          <a:xfrm>
            <a:off x="609600" y="2155021"/>
            <a:ext cx="11582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Unit Testing of Smart Contract Functions</a:t>
            </a:r>
            <a:r>
              <a:rPr kumimoji="0" lang="en-US" altLang="en-US" sz="1800" b="0" i="0" u="none" strike="noStrike" cap="none" normalizeH="0" baseline="0" dirty="0">
                <a:ln>
                  <a:noFill/>
                </a:ln>
                <a:solidFill>
                  <a:schemeClr val="tx1"/>
                </a:solidFill>
                <a:effectLst/>
                <a:latin typeface="Arial" panose="020B0604020202020204" pitchFamily="34" charset="0"/>
              </a:rPr>
              <a:t>: Ensure that each function behaves as expected by testing the logic within the smart contracts. This includes validating inputs and ensuring correct outputs.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Testing</a:t>
            </a:r>
            <a:r>
              <a:rPr kumimoji="0" lang="en-US" altLang="en-US" sz="1800" b="0" i="0" u="none" strike="noStrike" cap="none" normalizeH="0" baseline="0" dirty="0">
                <a:ln>
                  <a:noFill/>
                </a:ln>
                <a:solidFill>
                  <a:schemeClr val="tx1"/>
                </a:solidFill>
                <a:effectLst/>
                <a:latin typeface="Arial" panose="020B0604020202020204" pitchFamily="34" charset="0"/>
              </a:rPr>
              <a:t>: Protect your smart contracts from vulnerabilities, such as: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Reentrancy attacks</a:t>
            </a:r>
            <a:r>
              <a:rPr kumimoji="0" lang="en-US" altLang="en-US" sz="1800" b="0" i="0" u="none" strike="noStrike" cap="none" normalizeH="0" baseline="0" dirty="0">
                <a:ln>
                  <a:noFill/>
                </a:ln>
                <a:solidFill>
                  <a:schemeClr val="tx1"/>
                </a:solidFill>
                <a:effectLst/>
                <a:latin typeface="Arial" panose="020B0604020202020204" pitchFamily="34" charset="0"/>
              </a:rPr>
              <a:t>: Verify that the contract is safe from reentrancy exploits.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Overflows/Underflows</a:t>
            </a:r>
            <a:r>
              <a:rPr kumimoji="0" lang="en-US" altLang="en-US" sz="1800" b="0" i="0" u="none" strike="noStrike" cap="none" normalizeH="0" baseline="0" dirty="0">
                <a:ln>
                  <a:noFill/>
                </a:ln>
                <a:solidFill>
                  <a:schemeClr val="tx1"/>
                </a:solidFill>
                <a:effectLst/>
                <a:latin typeface="Arial" panose="020B0604020202020204" pitchFamily="34" charset="0"/>
              </a:rPr>
              <a:t>: Ensure the contract correctly handles integer overflows and underflows.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Access control</a:t>
            </a:r>
            <a:r>
              <a:rPr kumimoji="0" lang="en-US" altLang="en-US" sz="1800" b="0" i="0" u="none" strike="noStrike" cap="none" normalizeH="0" baseline="0" dirty="0">
                <a:ln>
                  <a:noFill/>
                </a:ln>
                <a:solidFill>
                  <a:schemeClr val="tx1"/>
                </a:solidFill>
                <a:effectLst/>
                <a:latin typeface="Arial" panose="020B0604020202020204" pitchFamily="34" charset="0"/>
              </a:rPr>
              <a:t>: Test that functions enforce proper permissions and restrictions.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Testing</a:t>
            </a:r>
            <a:r>
              <a:rPr kumimoji="0" lang="en-US" altLang="en-US" sz="1800" b="0" i="0" u="none" strike="noStrike" cap="none" normalizeH="0" baseline="0" dirty="0">
                <a:ln>
                  <a:noFill/>
                </a:ln>
                <a:solidFill>
                  <a:schemeClr val="tx1"/>
                </a:solidFill>
                <a:effectLst/>
                <a:latin typeface="Arial" panose="020B0604020202020204" pitchFamily="34" charset="0"/>
              </a:rPr>
              <a:t>: If your application has multiple smart contracts, test how they interact with each other. This includes ensuring that state changes in one contract correctly reflect in others and verifying interactions with any external services.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Functional Testing (End-to-End Scenarios)</a:t>
            </a:r>
            <a:r>
              <a:rPr kumimoji="0" lang="en-US" altLang="en-US" sz="1800" b="0" i="0" u="none" strike="noStrike" cap="none" normalizeH="0" baseline="0" dirty="0">
                <a:ln>
                  <a:noFill/>
                </a:ln>
                <a:solidFill>
                  <a:schemeClr val="tx1"/>
                </a:solidFill>
                <a:effectLst/>
                <a:latin typeface="Arial" panose="020B0604020202020204" pitchFamily="34" charset="0"/>
              </a:rPr>
              <a:t>: Simulate real user actions and validate that the entire system behaves as expected. For instance, testing user interactions such as placing bids in a marketplace or transferring tokens to ensure smooth operations.</a:t>
            </a:r>
          </a:p>
        </p:txBody>
      </p:sp>
    </p:spTree>
    <p:extLst>
      <p:ext uri="{BB962C8B-B14F-4D97-AF65-F5344CB8AC3E}">
        <p14:creationId xmlns:p14="http://schemas.microsoft.com/office/powerpoint/2010/main" val="355652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More clearly define methodology for comparison</a:t>
            </a:r>
          </a:p>
          <a:p>
            <a:r>
              <a:rPr lang="en-US" dirty="0"/>
              <a:t>Fix problem related with text formatting</a:t>
            </a:r>
          </a:p>
          <a:p>
            <a:r>
              <a:rPr lang="en-US" dirty="0"/>
              <a:t>Provide guidelines and recommendations for selecting automated functional testing tools for blockchain technologies</a:t>
            </a:r>
            <a:endParaRPr lang="lv-LV" dirty="0"/>
          </a:p>
        </p:txBody>
      </p:sp>
      <p:sp>
        <p:nvSpPr>
          <p:cNvPr id="3" name="Title 2"/>
          <p:cNvSpPr>
            <a:spLocks noGrp="1"/>
          </p:cNvSpPr>
          <p:nvPr>
            <p:ph type="title"/>
          </p:nvPr>
        </p:nvSpPr>
        <p:spPr/>
        <p:txBody>
          <a:bodyPr/>
          <a:lstStyle/>
          <a:p>
            <a:r>
              <a:rPr lang="en-GB" dirty="0"/>
              <a:t>Planned work</a:t>
            </a:r>
            <a:endParaRPr lang="lv-LV" dirty="0"/>
          </a:p>
        </p:txBody>
      </p:sp>
      <p:sp>
        <p:nvSpPr>
          <p:cNvPr id="4" name="Slide Number Placeholder 3"/>
          <p:cNvSpPr>
            <a:spLocks noGrp="1"/>
          </p:cNvSpPr>
          <p:nvPr>
            <p:ph type="sldNum" sz="quarter" idx="4"/>
          </p:nvPr>
        </p:nvSpPr>
        <p:spPr/>
        <p:txBody>
          <a:bodyPr/>
          <a:lstStyle/>
          <a:p>
            <a:r>
              <a:rPr lang="en-US" dirty="0"/>
              <a:t>Riga Technical </a:t>
            </a:r>
            <a:r>
              <a:rPr lang="lv-LV" dirty="0"/>
              <a:t>U</a:t>
            </a:r>
            <a:r>
              <a:rPr lang="en-US" dirty="0" err="1"/>
              <a:t>niversity</a:t>
            </a:r>
            <a:endParaRPr lang="en-US" dirty="0"/>
          </a:p>
        </p:txBody>
      </p:sp>
    </p:spTree>
    <p:extLst>
      <p:ext uri="{BB962C8B-B14F-4D97-AF65-F5344CB8AC3E}">
        <p14:creationId xmlns:p14="http://schemas.microsoft.com/office/powerpoint/2010/main" val="3896148443"/>
      </p:ext>
    </p:extLst>
  </p:cSld>
  <p:clrMapOvr>
    <a:masterClrMapping/>
  </p:clrMapOvr>
</p:sld>
</file>

<file path=ppt/theme/theme1.xml><?xml version="1.0" encoding="utf-8"?>
<a:theme xmlns:a="http://schemas.openxmlformats.org/drawingml/2006/main" name="L_Ekspresis_PPT_pamatne">
  <a:themeElements>
    <a:clrScheme name="Custom 6">
      <a:dk1>
        <a:srgbClr val="005551"/>
      </a:dk1>
      <a:lt1>
        <a:srgbClr val="FFFFFF"/>
      </a:lt1>
      <a:dk2>
        <a:srgbClr val="005551"/>
      </a:dk2>
      <a:lt2>
        <a:srgbClr val="FFFFFF"/>
      </a:lt2>
      <a:accent1>
        <a:srgbClr val="005551"/>
      </a:accent1>
      <a:accent2>
        <a:srgbClr val="BDCF3C"/>
      </a:accent2>
      <a:accent3>
        <a:srgbClr val="B72E91"/>
      </a:accent3>
      <a:accent4>
        <a:srgbClr val="27C4A6"/>
      </a:accent4>
      <a:accent5>
        <a:srgbClr val="FFC832"/>
      </a:accent5>
      <a:accent6>
        <a:srgbClr val="00B9F1"/>
      </a:accent6>
      <a:hlink>
        <a:srgbClr val="8B5BA4"/>
      </a:hlink>
      <a:folHlink>
        <a:srgbClr val="BFBF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s" ma:contentTypeID="0x01010067946712EBE05F42B156DA2569E31789" ma:contentTypeVersion="2" ma:contentTypeDescription="Izveidot jaunu dokumentu." ma:contentTypeScope="" ma:versionID="fa93f60df8ac12f8eacee93447378c8d">
  <xsd:schema xmlns:xsd="http://www.w3.org/2001/XMLSchema" xmlns:xs="http://www.w3.org/2001/XMLSchema" xmlns:p="http://schemas.microsoft.com/office/2006/metadata/properties" xmlns:ns2="f7ae2d71-6cb9-4ac1-b1ad-68aa4efc7a5e" targetNamespace="http://schemas.microsoft.com/office/2006/metadata/properties" ma:root="true" ma:fieldsID="3fa4aae2b914b1424020cfd6ff0d25ce" ns2:_="">
    <xsd:import namespace="f7ae2d71-6cb9-4ac1-b1ad-68aa4efc7a5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e2d71-6cb9-4ac1-b1ad-68aa4efc7a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atura tips"/>
        <xsd:element ref="dc:title" minOccurs="0" maxOccurs="1" ma:index="4" ma:displayName="Virsrakst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0FA1DA-D6F1-4098-8C00-FFAD2FE8CB70}">
  <ds:schemaRefs>
    <ds:schemaRef ds:uri="http://schemas.microsoft.com/sharepoint/v3/contenttype/forms"/>
  </ds:schemaRefs>
</ds:datastoreItem>
</file>

<file path=customXml/itemProps2.xml><?xml version="1.0" encoding="utf-8"?>
<ds:datastoreItem xmlns:ds="http://schemas.openxmlformats.org/officeDocument/2006/customXml" ds:itemID="{398C5EC5-F89A-46D2-A085-47783B42FECC}">
  <ds:schemaRefs>
    <ds:schemaRef ds:uri="http://schemas.microsoft.com/office/2006/metadata/contentType"/>
    <ds:schemaRef ds:uri="http://schemas.microsoft.com/office/2006/metadata/properties/metaAttributes"/>
    <ds:schemaRef ds:uri="http://www.w3.org/2000/xmlns/"/>
    <ds:schemaRef ds:uri="http://www.w3.org/2001/XMLSchema"/>
    <ds:schemaRef ds:uri="f7ae2d71-6cb9-4ac1-b1ad-68aa4efc7a5e"/>
  </ds:schemaRefs>
</ds:datastoreItem>
</file>

<file path=customXml/itemProps3.xml><?xml version="1.0" encoding="utf-8"?>
<ds:datastoreItem xmlns:ds="http://schemas.openxmlformats.org/officeDocument/2006/customXml" ds:itemID="{2B35570A-E4E5-44E2-AC4C-6B36976FEA25}">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emplate>L_Ekspresis_PPT_pamatne.potx</Template>
  <TotalTime>8351</TotalTime>
  <Words>1178</Words>
  <Application>Microsoft Office PowerPoint</Application>
  <PresentationFormat>Widescreen</PresentationFormat>
  <Paragraphs>109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L_Ekspresis_PPT_pamatne</vt:lpstr>
      <vt:lpstr>PowerPoint Presentation</vt:lpstr>
      <vt:lpstr>Topicality of the thesis</vt:lpstr>
      <vt:lpstr>Goal and tasks of the thesis</vt:lpstr>
      <vt:lpstr>Content of the thesis</vt:lpstr>
      <vt:lpstr>The matrix</vt:lpstr>
      <vt:lpstr>Analysis of information sources</vt:lpstr>
      <vt:lpstr>PowerPoint Presentation</vt:lpstr>
      <vt:lpstr>PowerPoint Presentation</vt:lpstr>
      <vt:lpstr>Planned work</vt:lpstr>
      <vt:lpstr>Conclusions and obstacles</vt:lpstr>
      <vt:lpstr>Testing Features</vt:lpstr>
      <vt:lpstr>Developer Support and Documentation</vt:lpstr>
      <vt:lpstr>Performance</vt:lpstr>
      <vt:lpstr>Tool Ecosystem and Plugins</vt:lpstr>
      <vt:lpstr>Security Features</vt:lpstr>
      <vt:lpstr>Flexibility and Extensibility</vt:lpstr>
      <vt:lpstr>Ease of Use</vt:lpstr>
      <vt:lpstr>Thank you for your attention!  Please, your questions…</vt:lpstr>
    </vt:vector>
  </TitlesOfParts>
  <Company>ESM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Līga Felta</dc:creator>
  <cp:lastModifiedBy>Pavlo Nikolaiev</cp:lastModifiedBy>
  <cp:revision>274</cp:revision>
  <cp:lastPrinted>2023-07-31T14:10:03Z</cp:lastPrinted>
  <dcterms:created xsi:type="dcterms:W3CDTF">2015-01-14T08:45:22Z</dcterms:created>
  <dcterms:modified xsi:type="dcterms:W3CDTF">2024-11-21T12:47:02Z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0x01010067946712EBE05F42B156DA2569E31789</vt:lpwstr>
  </property>
</Properties>
</file>