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88" r:id="rId2"/>
    <p:sldId id="257" r:id="rId3"/>
    <p:sldId id="276" r:id="rId4"/>
    <p:sldId id="279" r:id="rId5"/>
    <p:sldId id="280" r:id="rId6"/>
    <p:sldId id="299" r:id="rId7"/>
    <p:sldId id="289" r:id="rId8"/>
    <p:sldId id="282" r:id="rId9"/>
    <p:sldId id="291" r:id="rId10"/>
    <p:sldId id="277" r:id="rId11"/>
    <p:sldId id="301" r:id="rId12"/>
    <p:sldId id="302" r:id="rId13"/>
    <p:sldId id="295" r:id="rId14"/>
    <p:sldId id="287" r:id="rId15"/>
    <p:sldId id="300" r:id="rId16"/>
    <p:sldId id="269" r:id="rId17"/>
  </p:sldIdLst>
  <p:sldSz cx="18288000" cy="10287000"/>
  <p:notesSz cx="6858000" cy="9144000"/>
  <p:embeddedFontLst>
    <p:embeddedFont>
      <p:font typeface="Poppins" panose="00000500000000000000" pitchFamily="2" charset="0"/>
      <p:regular r:id="rId18"/>
      <p:bold r:id="rId19"/>
      <p:italic r:id="rId20"/>
      <p:boldItalic r:id="rId21"/>
    </p:embeddedFont>
    <p:embeddedFont>
      <p:font typeface="Poppins Bold" panose="00000800000000000000"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5196" autoAdjust="0"/>
  </p:normalViewPr>
  <p:slideViewPr>
    <p:cSldViewPr>
      <p:cViewPr varScale="1">
        <p:scale>
          <a:sx n="55" d="100"/>
          <a:sy n="55" d="100"/>
        </p:scale>
        <p:origin x="61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25228-13D6-AE8D-A531-05C5A7E843C5}"/>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8794763C-1115-C82F-FD71-6ECE8C60135B}"/>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D1DF9522-5B23-63FC-AA52-BED3AF190A62}"/>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1</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sp>
        <p:nvSpPr>
          <p:cNvPr id="2" name="TextBox 14">
            <a:extLst>
              <a:ext uri="{FF2B5EF4-FFF2-40B4-BE49-F238E27FC236}">
                <a16:creationId xmlns:a16="http://schemas.microsoft.com/office/drawing/2014/main" id="{BC169E69-B950-8C5E-348A-DE064D027E2C}"/>
              </a:ext>
            </a:extLst>
          </p:cNvPr>
          <p:cNvSpPr txBox="1"/>
          <p:nvPr/>
        </p:nvSpPr>
        <p:spPr>
          <a:xfrm>
            <a:off x="1870430" y="1257300"/>
            <a:ext cx="14547139" cy="3353482"/>
          </a:xfrm>
          <a:prstGeom prst="rect">
            <a:avLst/>
          </a:prstGeom>
        </p:spPr>
        <p:txBody>
          <a:bodyPr wrap="square" lIns="0" tIns="0" rIns="0" bIns="0" rtlCol="0" anchor="t">
            <a:spAutoFit/>
          </a:bodyPr>
          <a:lstStyle/>
          <a:p>
            <a:pPr algn="ctr">
              <a:lnSpc>
                <a:spcPct val="150000"/>
              </a:lnSpc>
              <a:spcBef>
                <a:spcPct val="0"/>
              </a:spcBef>
            </a:pPr>
            <a:r>
              <a:rPr lang="en-US" sz="5000" b="1" dirty="0">
                <a:solidFill>
                  <a:srgbClr val="000000"/>
                </a:solidFill>
                <a:latin typeface="Poppins Bold"/>
                <a:ea typeface="Poppins Bold"/>
                <a:cs typeface="Poppins Bold"/>
                <a:sym typeface="Poppins Bold"/>
              </a:rPr>
              <a:t>ENHANCING AUTOMATIC METADATA GENERATION FOR YOUTUBE VIDEOS THROUGH MULTIMODAL CONTEXTUAL ANALYSIS</a:t>
            </a:r>
          </a:p>
        </p:txBody>
      </p:sp>
      <p:sp>
        <p:nvSpPr>
          <p:cNvPr id="3" name="TextBox 15">
            <a:extLst>
              <a:ext uri="{FF2B5EF4-FFF2-40B4-BE49-F238E27FC236}">
                <a16:creationId xmlns:a16="http://schemas.microsoft.com/office/drawing/2014/main" id="{80741E0A-72A8-3856-A838-2A4E9523E8D8}"/>
              </a:ext>
            </a:extLst>
          </p:cNvPr>
          <p:cNvSpPr txBox="1"/>
          <p:nvPr/>
        </p:nvSpPr>
        <p:spPr>
          <a:xfrm>
            <a:off x="4012899" y="4991100"/>
            <a:ext cx="10262199" cy="1301125"/>
          </a:xfrm>
          <a:prstGeom prst="rect">
            <a:avLst/>
          </a:prstGeom>
        </p:spPr>
        <p:txBody>
          <a:bodyPr wrap="square" lIns="0" tIns="0" rIns="0" bIns="0" rtlCol="0" anchor="t">
            <a:spAutoFit/>
          </a:bodyPr>
          <a:lstStyle/>
          <a:p>
            <a:pPr algn="ctr">
              <a:lnSpc>
                <a:spcPts val="5230"/>
              </a:lnSpc>
              <a:spcBef>
                <a:spcPct val="0"/>
              </a:spcBef>
            </a:pPr>
            <a:r>
              <a:rPr lang="en-US" sz="3000" dirty="0">
                <a:solidFill>
                  <a:srgbClr val="000000"/>
                </a:solidFill>
                <a:latin typeface="Poppins"/>
                <a:ea typeface="Poppins"/>
                <a:cs typeface="Poppins"/>
                <a:sym typeface="Poppins"/>
              </a:rPr>
              <a:t>Supervisor - Dr. Anantharajah Kaneswaran</a:t>
            </a:r>
          </a:p>
          <a:p>
            <a:pPr algn="ctr">
              <a:lnSpc>
                <a:spcPts val="5230"/>
              </a:lnSpc>
              <a:spcBef>
                <a:spcPct val="0"/>
              </a:spcBef>
            </a:pPr>
            <a:r>
              <a:rPr lang="en-US" sz="3000" dirty="0">
                <a:solidFill>
                  <a:srgbClr val="000000"/>
                </a:solidFill>
                <a:latin typeface="Poppins"/>
                <a:ea typeface="Poppins"/>
                <a:cs typeface="Poppins"/>
                <a:sym typeface="Poppins"/>
              </a:rPr>
              <a:t>Co-supervisor - Mr. Y. Pirunthapan     </a:t>
            </a:r>
          </a:p>
        </p:txBody>
      </p:sp>
      <p:sp>
        <p:nvSpPr>
          <p:cNvPr id="4" name="TextBox 16">
            <a:extLst>
              <a:ext uri="{FF2B5EF4-FFF2-40B4-BE49-F238E27FC236}">
                <a16:creationId xmlns:a16="http://schemas.microsoft.com/office/drawing/2014/main" id="{696C41AC-8C28-4457-8EB8-4D6827D7E5F6}"/>
              </a:ext>
            </a:extLst>
          </p:cNvPr>
          <p:cNvSpPr txBox="1"/>
          <p:nvPr/>
        </p:nvSpPr>
        <p:spPr>
          <a:xfrm>
            <a:off x="6200984" y="8708355"/>
            <a:ext cx="5886028" cy="397545"/>
          </a:xfrm>
          <a:prstGeom prst="rect">
            <a:avLst/>
          </a:prstGeom>
        </p:spPr>
        <p:txBody>
          <a:bodyPr lIns="0" tIns="0" rIns="0" bIns="0" rtlCol="0" anchor="t">
            <a:spAutoFit/>
          </a:bodyPr>
          <a:lstStyle/>
          <a:p>
            <a:pPr algn="ctr">
              <a:lnSpc>
                <a:spcPts val="3223"/>
              </a:lnSpc>
              <a:spcBef>
                <a:spcPct val="0"/>
              </a:spcBef>
            </a:pPr>
            <a:r>
              <a:rPr lang="en-US" sz="2500" dirty="0">
                <a:solidFill>
                  <a:srgbClr val="000000"/>
                </a:solidFill>
                <a:latin typeface="Poppins"/>
                <a:ea typeface="Poppins"/>
                <a:cs typeface="Poppins"/>
                <a:sym typeface="Poppins"/>
              </a:rPr>
              <a:t>Presented by : 2021/E/078 , 2021/E/108</a:t>
            </a:r>
          </a:p>
        </p:txBody>
      </p:sp>
      <p:sp>
        <p:nvSpPr>
          <p:cNvPr id="5" name="TextBox 15">
            <a:extLst>
              <a:ext uri="{FF2B5EF4-FFF2-40B4-BE49-F238E27FC236}">
                <a16:creationId xmlns:a16="http://schemas.microsoft.com/office/drawing/2014/main" id="{01402C57-1D38-0B79-0284-64FDD92F901C}"/>
              </a:ext>
            </a:extLst>
          </p:cNvPr>
          <p:cNvSpPr txBox="1"/>
          <p:nvPr/>
        </p:nvSpPr>
        <p:spPr>
          <a:xfrm>
            <a:off x="7581898" y="6581094"/>
            <a:ext cx="3124200" cy="1274708"/>
          </a:xfrm>
          <a:prstGeom prst="rect">
            <a:avLst/>
          </a:prstGeom>
        </p:spPr>
        <p:txBody>
          <a:bodyPr wrap="square" lIns="0" tIns="0" rIns="0" bIns="0" rtlCol="0" anchor="t">
            <a:spAutoFit/>
          </a:bodyPr>
          <a:lstStyle/>
          <a:p>
            <a:pPr algn="ctr">
              <a:lnSpc>
                <a:spcPts val="5230"/>
              </a:lnSpc>
              <a:spcBef>
                <a:spcPct val="0"/>
              </a:spcBef>
            </a:pPr>
            <a:r>
              <a:rPr lang="en-US" sz="2500" dirty="0">
                <a:solidFill>
                  <a:srgbClr val="000000"/>
                </a:solidFill>
                <a:latin typeface="Poppins"/>
                <a:ea typeface="Poppins"/>
                <a:cs typeface="Poppins"/>
                <a:sym typeface="Poppins"/>
              </a:rPr>
              <a:t>Semester 07</a:t>
            </a:r>
          </a:p>
          <a:p>
            <a:pPr algn="ctr">
              <a:lnSpc>
                <a:spcPts val="5230"/>
              </a:lnSpc>
              <a:spcBef>
                <a:spcPct val="0"/>
              </a:spcBef>
            </a:pPr>
            <a:r>
              <a:rPr lang="en-US" sz="2500" dirty="0">
                <a:solidFill>
                  <a:srgbClr val="000000"/>
                </a:solidFill>
                <a:latin typeface="Poppins"/>
                <a:ea typeface="Poppins"/>
                <a:cs typeface="Poppins"/>
                <a:sym typeface="Poppins"/>
              </a:rPr>
              <a:t>AUGUST 2025</a:t>
            </a:r>
          </a:p>
        </p:txBody>
      </p:sp>
    </p:spTree>
    <p:extLst>
      <p:ext uri="{BB962C8B-B14F-4D97-AF65-F5344CB8AC3E}">
        <p14:creationId xmlns:p14="http://schemas.microsoft.com/office/powerpoint/2010/main" val="56097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3D0E-E6AC-0A33-2019-0C69D29E04C5}"/>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866CD5EF-FF85-5CBD-325C-6617D915BC51}"/>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35FF8A0F-24D9-21E6-E92C-9CD8B2FCE75B}"/>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10</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grpSp>
        <p:nvGrpSpPr>
          <p:cNvPr id="4" name="Group 16">
            <a:extLst>
              <a:ext uri="{FF2B5EF4-FFF2-40B4-BE49-F238E27FC236}">
                <a16:creationId xmlns:a16="http://schemas.microsoft.com/office/drawing/2014/main" id="{43198A41-3AA3-2ED2-8174-8FE7C3D2A5E9}"/>
              </a:ext>
            </a:extLst>
          </p:cNvPr>
          <p:cNvGrpSpPr/>
          <p:nvPr/>
        </p:nvGrpSpPr>
        <p:grpSpPr>
          <a:xfrm>
            <a:off x="3344333" y="190500"/>
            <a:ext cx="11599332" cy="1030616"/>
            <a:chOff x="0" y="0"/>
            <a:chExt cx="2560741" cy="310147"/>
          </a:xfrm>
        </p:grpSpPr>
        <p:sp>
          <p:nvSpPr>
            <p:cNvPr id="5" name="Freeform 17">
              <a:extLst>
                <a:ext uri="{FF2B5EF4-FFF2-40B4-BE49-F238E27FC236}">
                  <a16:creationId xmlns:a16="http://schemas.microsoft.com/office/drawing/2014/main" id="{9BB49C6A-E3CF-39B6-3CDB-7C51C91D129E}"/>
                </a:ext>
              </a:extLst>
            </p:cNvPr>
            <p:cNvSpPr/>
            <p:nvPr/>
          </p:nvSpPr>
          <p:spPr>
            <a:xfrm>
              <a:off x="0" y="0"/>
              <a:ext cx="2560741" cy="310147"/>
            </a:xfrm>
            <a:custGeom>
              <a:avLst/>
              <a:gdLst/>
              <a:ahLst/>
              <a:cxnLst/>
              <a:rect l="l" t="t" r="r" b="b"/>
              <a:pathLst>
                <a:path w="2560741" h="310147">
                  <a:moveTo>
                    <a:pt x="0" y="0"/>
                  </a:moveTo>
                  <a:lnTo>
                    <a:pt x="2560741" y="0"/>
                  </a:lnTo>
                  <a:lnTo>
                    <a:pt x="2560741"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6" name="TextBox 18">
              <a:extLst>
                <a:ext uri="{FF2B5EF4-FFF2-40B4-BE49-F238E27FC236}">
                  <a16:creationId xmlns:a16="http://schemas.microsoft.com/office/drawing/2014/main" id="{6DC8454A-2ED1-E372-51C7-D26C55E7E4EF}"/>
                </a:ext>
              </a:extLst>
            </p:cNvPr>
            <p:cNvSpPr txBox="1"/>
            <p:nvPr/>
          </p:nvSpPr>
          <p:spPr>
            <a:xfrm>
              <a:off x="0" y="-57150"/>
              <a:ext cx="2560741" cy="367297"/>
            </a:xfrm>
            <a:prstGeom prst="rect">
              <a:avLst/>
            </a:prstGeom>
          </p:spPr>
          <p:txBody>
            <a:bodyPr lIns="50800" tIns="50800" rIns="50800" bIns="50800" rtlCol="0" anchor="ctr"/>
            <a:lstStyle/>
            <a:p>
              <a:pPr algn="ctr">
                <a:lnSpc>
                  <a:spcPts val="3223"/>
                </a:lnSpc>
              </a:pPr>
              <a:endParaRPr dirty="0"/>
            </a:p>
          </p:txBody>
        </p:sp>
      </p:grpSp>
      <p:sp>
        <p:nvSpPr>
          <p:cNvPr id="7" name="TextBox 19">
            <a:extLst>
              <a:ext uri="{FF2B5EF4-FFF2-40B4-BE49-F238E27FC236}">
                <a16:creationId xmlns:a16="http://schemas.microsoft.com/office/drawing/2014/main" id="{22FB5DDD-82E3-3392-6095-80B63BB94E4E}"/>
              </a:ext>
            </a:extLst>
          </p:cNvPr>
          <p:cNvSpPr txBox="1"/>
          <p:nvPr/>
        </p:nvSpPr>
        <p:spPr>
          <a:xfrm>
            <a:off x="4040282" y="321793"/>
            <a:ext cx="10207435"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FINDINGS SO FAR AND LIMITATION</a:t>
            </a:r>
          </a:p>
        </p:txBody>
      </p:sp>
      <p:sp>
        <p:nvSpPr>
          <p:cNvPr id="14" name="TextBox 13">
            <a:extLst>
              <a:ext uri="{FF2B5EF4-FFF2-40B4-BE49-F238E27FC236}">
                <a16:creationId xmlns:a16="http://schemas.microsoft.com/office/drawing/2014/main" id="{0972B9CB-6EA0-B160-185C-7CC2B159CBFA}"/>
              </a:ext>
            </a:extLst>
          </p:cNvPr>
          <p:cNvSpPr txBox="1"/>
          <p:nvPr/>
        </p:nvSpPr>
        <p:spPr>
          <a:xfrm>
            <a:off x="685800" y="1333500"/>
            <a:ext cx="16354590" cy="5661037"/>
          </a:xfrm>
          <a:prstGeom prst="rect">
            <a:avLst/>
          </a:prstGeom>
          <a:noFill/>
        </p:spPr>
        <p:txBody>
          <a:bodyPr wrap="square" rtlCol="0">
            <a:spAutoFit/>
          </a:bodyPr>
          <a:lstStyle/>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T5 model struggles with fluency and semantic relevance in metadata generation. (Evaluation metrics shown below)</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Fine tuned T5 model’s Issues are word repetition, corrupted metadata, low fluency. And LLaMA3:7b fine-tuning Improved fluency but resource heavy.</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RAG Architecture:</a:t>
            </a:r>
          </a:p>
          <a:p>
            <a:pPr marL="1257300" lvl="2" indent="-342900" algn="just">
              <a:lnSpc>
                <a:spcPct val="200000"/>
              </a:lnSpc>
              <a:buFont typeface="Arial" panose="020B0604020202020204" pitchFamily="34" charset="0"/>
              <a:buChar char="•"/>
            </a:pPr>
            <a:r>
              <a:rPr lang="en-US" sz="2300" dirty="0">
                <a:latin typeface="Poppins" panose="020B0604020202020204" charset="0"/>
                <a:cs typeface="Poppins" panose="020B0604020202020204" charset="0"/>
              </a:rPr>
              <a:t>Better handling of context with dynamic retrieval from Pinecone vector DB.</a:t>
            </a:r>
          </a:p>
          <a:p>
            <a:pPr marL="1257300" lvl="2" indent="-342900" algn="just">
              <a:lnSpc>
                <a:spcPct val="200000"/>
              </a:lnSpc>
              <a:buFont typeface="Arial" panose="020B0604020202020204" pitchFamily="34" charset="0"/>
              <a:buChar char="•"/>
            </a:pPr>
            <a:r>
              <a:rPr lang="en-US" sz="2300" dirty="0">
                <a:latin typeface="Poppins" panose="020B0604020202020204" charset="0"/>
                <a:cs typeface="Poppins" panose="020B0604020202020204" charset="0"/>
              </a:rPr>
              <a:t>Early results show more accurate and relevant metadata generation.</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Local Ollama Llama3:7b expected to improve performance dramatically.</a:t>
            </a:r>
          </a:p>
        </p:txBody>
      </p:sp>
      <p:pic>
        <p:nvPicPr>
          <p:cNvPr id="3" name="Picture 2">
            <a:extLst>
              <a:ext uri="{FF2B5EF4-FFF2-40B4-BE49-F238E27FC236}">
                <a16:creationId xmlns:a16="http://schemas.microsoft.com/office/drawing/2014/main" id="{682279E2-758D-B8C7-3111-29B9918AB7C1}"/>
              </a:ext>
            </a:extLst>
          </p:cNvPr>
          <p:cNvPicPr>
            <a:picLocks noChangeAspect="1"/>
          </p:cNvPicPr>
          <p:nvPr/>
        </p:nvPicPr>
        <p:blipFill>
          <a:blip r:embed="rId4">
            <a:extLst>
              <a:ext uri="{28A0092B-C50C-407E-A947-70E740481C1C}">
                <a14:useLocalDpi xmlns:a14="http://schemas.microsoft.com/office/drawing/2010/main" val="0"/>
              </a:ext>
            </a:extLst>
          </a:blip>
          <a:srcRect t="24296" r="65757" b="52570"/>
          <a:stretch>
            <a:fillRect/>
          </a:stretch>
        </p:blipFill>
        <p:spPr>
          <a:xfrm>
            <a:off x="1295400" y="7200900"/>
            <a:ext cx="6403090" cy="2209801"/>
          </a:xfrm>
          <a:prstGeom prst="rect">
            <a:avLst/>
          </a:prstGeom>
        </p:spPr>
      </p:pic>
      <p:pic>
        <p:nvPicPr>
          <p:cNvPr id="9" name="Picture 8">
            <a:extLst>
              <a:ext uri="{FF2B5EF4-FFF2-40B4-BE49-F238E27FC236}">
                <a16:creationId xmlns:a16="http://schemas.microsoft.com/office/drawing/2014/main" id="{0574DAA2-857D-8F8B-D528-F7702B3BFF73}"/>
              </a:ext>
            </a:extLst>
          </p:cNvPr>
          <p:cNvPicPr>
            <a:picLocks noChangeAspect="1"/>
          </p:cNvPicPr>
          <p:nvPr/>
        </p:nvPicPr>
        <p:blipFill>
          <a:blip r:embed="rId5">
            <a:extLst>
              <a:ext uri="{28A0092B-C50C-407E-A947-70E740481C1C}">
                <a14:useLocalDpi xmlns:a14="http://schemas.microsoft.com/office/drawing/2010/main" val="0"/>
              </a:ext>
            </a:extLst>
          </a:blip>
          <a:srcRect b="4704"/>
          <a:stretch>
            <a:fillRect/>
          </a:stretch>
        </p:blipFill>
        <p:spPr>
          <a:xfrm>
            <a:off x="8107900" y="6994537"/>
            <a:ext cx="7858557" cy="3087185"/>
          </a:xfrm>
          <a:prstGeom prst="rect">
            <a:avLst/>
          </a:prstGeom>
        </p:spPr>
      </p:pic>
    </p:spTree>
    <p:extLst>
      <p:ext uri="{BB962C8B-B14F-4D97-AF65-F5344CB8AC3E}">
        <p14:creationId xmlns:p14="http://schemas.microsoft.com/office/powerpoint/2010/main" val="205783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5BE43-CA53-217F-BB41-27CAEFDF9024}"/>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156930F0-20D4-C918-5918-03CD2B0F92BB}"/>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CC2867CC-AAAA-89F2-7A4D-038E9757BD3D}"/>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11</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grpSp>
        <p:nvGrpSpPr>
          <p:cNvPr id="2" name="Group 14">
            <a:extLst>
              <a:ext uri="{FF2B5EF4-FFF2-40B4-BE49-F238E27FC236}">
                <a16:creationId xmlns:a16="http://schemas.microsoft.com/office/drawing/2014/main" id="{95AF31AB-59BB-77F6-D167-6A2719B76ACA}"/>
              </a:ext>
            </a:extLst>
          </p:cNvPr>
          <p:cNvGrpSpPr/>
          <p:nvPr/>
        </p:nvGrpSpPr>
        <p:grpSpPr>
          <a:xfrm>
            <a:off x="1286339" y="571499"/>
            <a:ext cx="15707157" cy="1030616"/>
            <a:chOff x="0" y="0"/>
            <a:chExt cx="1666785" cy="310147"/>
          </a:xfrm>
        </p:grpSpPr>
        <p:sp>
          <p:nvSpPr>
            <p:cNvPr id="3" name="Freeform 15">
              <a:extLst>
                <a:ext uri="{FF2B5EF4-FFF2-40B4-BE49-F238E27FC236}">
                  <a16:creationId xmlns:a16="http://schemas.microsoft.com/office/drawing/2014/main" id="{D3961FF0-4BFF-29FD-6E37-9F1F2F14FC28}"/>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4" name="TextBox 16">
              <a:extLst>
                <a:ext uri="{FF2B5EF4-FFF2-40B4-BE49-F238E27FC236}">
                  <a16:creationId xmlns:a16="http://schemas.microsoft.com/office/drawing/2014/main" id="{31318848-E18F-3201-F09E-A8B0BF1F75A0}"/>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5" name="TextBox 17">
            <a:extLst>
              <a:ext uri="{FF2B5EF4-FFF2-40B4-BE49-F238E27FC236}">
                <a16:creationId xmlns:a16="http://schemas.microsoft.com/office/drawing/2014/main" id="{692F76B1-1BA6-7F34-0A71-D302D564BC2E}"/>
              </a:ext>
            </a:extLst>
          </p:cNvPr>
          <p:cNvSpPr txBox="1"/>
          <p:nvPr/>
        </p:nvSpPr>
        <p:spPr>
          <a:xfrm>
            <a:off x="1380826" y="702792"/>
            <a:ext cx="15516389"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Image 1 of metadata generation via RAG + pinecone</a:t>
            </a:r>
          </a:p>
        </p:txBody>
      </p:sp>
      <p:sp>
        <p:nvSpPr>
          <p:cNvPr id="6" name="TextBox 5">
            <a:extLst>
              <a:ext uri="{FF2B5EF4-FFF2-40B4-BE49-F238E27FC236}">
                <a16:creationId xmlns:a16="http://schemas.microsoft.com/office/drawing/2014/main" id="{957FBE1D-2B7F-7FF0-6466-964BC0864B15}"/>
              </a:ext>
            </a:extLst>
          </p:cNvPr>
          <p:cNvSpPr txBox="1"/>
          <p:nvPr/>
        </p:nvSpPr>
        <p:spPr>
          <a:xfrm>
            <a:off x="990601" y="1866900"/>
            <a:ext cx="16049790" cy="21658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Video context in our words :</a:t>
            </a:r>
          </a:p>
          <a:p>
            <a:pPr marL="800100" lvl="1"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This quick explainer breaks down machine learning and how computers learn from data, make predictions, and improve over time. It covers key steps like collecting and cleaning data, choosing algorithms, training models, and using them in real-world applications, all in just 100 seconds.</a:t>
            </a:r>
          </a:p>
        </p:txBody>
      </p:sp>
      <p:pic>
        <p:nvPicPr>
          <p:cNvPr id="8" name="Picture 7">
            <a:extLst>
              <a:ext uri="{FF2B5EF4-FFF2-40B4-BE49-F238E27FC236}">
                <a16:creationId xmlns:a16="http://schemas.microsoft.com/office/drawing/2014/main" id="{27589550-C572-7CA5-459F-91DCCF47F18B}"/>
              </a:ext>
            </a:extLst>
          </p:cNvPr>
          <p:cNvPicPr>
            <a:picLocks noChangeAspect="1"/>
          </p:cNvPicPr>
          <p:nvPr/>
        </p:nvPicPr>
        <p:blipFill>
          <a:blip r:embed="rId4">
            <a:extLst>
              <a:ext uri="{28A0092B-C50C-407E-A947-70E740481C1C}">
                <a14:useLocalDpi xmlns:a14="http://schemas.microsoft.com/office/drawing/2010/main" val="0"/>
              </a:ext>
            </a:extLst>
          </a:blip>
          <a:srcRect l="1412"/>
          <a:stretch>
            <a:fillRect/>
          </a:stretch>
        </p:blipFill>
        <p:spPr>
          <a:xfrm>
            <a:off x="4876801" y="4170772"/>
            <a:ext cx="8491484" cy="6098084"/>
          </a:xfrm>
          <a:prstGeom prst="rect">
            <a:avLst/>
          </a:prstGeom>
        </p:spPr>
      </p:pic>
    </p:spTree>
    <p:extLst>
      <p:ext uri="{BB962C8B-B14F-4D97-AF65-F5344CB8AC3E}">
        <p14:creationId xmlns:p14="http://schemas.microsoft.com/office/powerpoint/2010/main" val="290508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95140-92CC-05B6-6666-CC96CC82C9FF}"/>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8158CE9A-A87E-3406-FEB9-32F60B998ABA}"/>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DD7F3EF2-E67B-F5D6-6E00-B42495079819}"/>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12</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grpSp>
        <p:nvGrpSpPr>
          <p:cNvPr id="2" name="Group 14">
            <a:extLst>
              <a:ext uri="{FF2B5EF4-FFF2-40B4-BE49-F238E27FC236}">
                <a16:creationId xmlns:a16="http://schemas.microsoft.com/office/drawing/2014/main" id="{8664DF04-4C96-69C1-6810-DA2B0CDDDEE8}"/>
              </a:ext>
            </a:extLst>
          </p:cNvPr>
          <p:cNvGrpSpPr/>
          <p:nvPr/>
        </p:nvGrpSpPr>
        <p:grpSpPr>
          <a:xfrm>
            <a:off x="1286339" y="571499"/>
            <a:ext cx="15707157" cy="1030616"/>
            <a:chOff x="0" y="0"/>
            <a:chExt cx="1666785" cy="310147"/>
          </a:xfrm>
        </p:grpSpPr>
        <p:sp>
          <p:nvSpPr>
            <p:cNvPr id="3" name="Freeform 15">
              <a:extLst>
                <a:ext uri="{FF2B5EF4-FFF2-40B4-BE49-F238E27FC236}">
                  <a16:creationId xmlns:a16="http://schemas.microsoft.com/office/drawing/2014/main" id="{EF00F41F-A114-00C4-7CB4-C716AFB45B47}"/>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4" name="TextBox 16">
              <a:extLst>
                <a:ext uri="{FF2B5EF4-FFF2-40B4-BE49-F238E27FC236}">
                  <a16:creationId xmlns:a16="http://schemas.microsoft.com/office/drawing/2014/main" id="{6A3B2B71-C792-CB52-95D9-9A84750D081F}"/>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5" name="TextBox 17">
            <a:extLst>
              <a:ext uri="{FF2B5EF4-FFF2-40B4-BE49-F238E27FC236}">
                <a16:creationId xmlns:a16="http://schemas.microsoft.com/office/drawing/2014/main" id="{4525C6EA-BEC6-69F3-9465-C9FB6A78D6F3}"/>
              </a:ext>
            </a:extLst>
          </p:cNvPr>
          <p:cNvSpPr txBox="1"/>
          <p:nvPr/>
        </p:nvSpPr>
        <p:spPr>
          <a:xfrm>
            <a:off x="1380826" y="702792"/>
            <a:ext cx="15516389"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Image 2 of metadata generation via RAG + pinecone</a:t>
            </a:r>
          </a:p>
        </p:txBody>
      </p:sp>
      <p:sp>
        <p:nvSpPr>
          <p:cNvPr id="6" name="TextBox 5">
            <a:extLst>
              <a:ext uri="{FF2B5EF4-FFF2-40B4-BE49-F238E27FC236}">
                <a16:creationId xmlns:a16="http://schemas.microsoft.com/office/drawing/2014/main" id="{2A75BC1A-1148-1FCC-91E7-F2F3C583A216}"/>
              </a:ext>
            </a:extLst>
          </p:cNvPr>
          <p:cNvSpPr txBox="1"/>
          <p:nvPr/>
        </p:nvSpPr>
        <p:spPr>
          <a:xfrm>
            <a:off x="990601" y="1866900"/>
            <a:ext cx="16049790" cy="21658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Video context in our words :</a:t>
            </a:r>
          </a:p>
          <a:p>
            <a:pPr marL="800100" lvl="1"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This video helps you improve your English conversation skills through real-life topics like city vs. village life, pets, and breakups. It teaches useful words, shares tips for speaking confidently, and encourages practice to boost fluency.</a:t>
            </a:r>
          </a:p>
        </p:txBody>
      </p:sp>
      <p:pic>
        <p:nvPicPr>
          <p:cNvPr id="8" name="Picture 7">
            <a:extLst>
              <a:ext uri="{FF2B5EF4-FFF2-40B4-BE49-F238E27FC236}">
                <a16:creationId xmlns:a16="http://schemas.microsoft.com/office/drawing/2014/main" id="{FDD204FF-C7CD-0A87-3863-8F2EE5E25FF7}"/>
              </a:ext>
            </a:extLst>
          </p:cNvPr>
          <p:cNvPicPr>
            <a:picLocks noChangeAspect="1"/>
          </p:cNvPicPr>
          <p:nvPr/>
        </p:nvPicPr>
        <p:blipFill>
          <a:blip r:embed="rId4">
            <a:extLst>
              <a:ext uri="{28A0092B-C50C-407E-A947-70E740481C1C}">
                <a14:useLocalDpi xmlns:a14="http://schemas.microsoft.com/office/drawing/2010/main" val="0"/>
              </a:ext>
            </a:extLst>
          </a:blip>
          <a:srcRect l="1959" r="1959"/>
          <a:stretch/>
        </p:blipFill>
        <p:spPr>
          <a:xfrm>
            <a:off x="4876801" y="4170772"/>
            <a:ext cx="8491484" cy="6098084"/>
          </a:xfrm>
          <a:prstGeom prst="rect">
            <a:avLst/>
          </a:prstGeom>
        </p:spPr>
      </p:pic>
    </p:spTree>
    <p:extLst>
      <p:ext uri="{BB962C8B-B14F-4D97-AF65-F5344CB8AC3E}">
        <p14:creationId xmlns:p14="http://schemas.microsoft.com/office/powerpoint/2010/main" val="86502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A09FE-569B-B81B-007F-69E32300B673}"/>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29821FA8-8FF8-955F-4434-5174A38C237A}"/>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7B2A8030-D78F-DE56-A478-ACA9A5F146EF}"/>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rPr>
              <a:t>13</a:t>
            </a:r>
          </a:p>
        </p:txBody>
      </p:sp>
      <p:grpSp>
        <p:nvGrpSpPr>
          <p:cNvPr id="4" name="Group 16">
            <a:extLst>
              <a:ext uri="{FF2B5EF4-FFF2-40B4-BE49-F238E27FC236}">
                <a16:creationId xmlns:a16="http://schemas.microsoft.com/office/drawing/2014/main" id="{F9EBA900-001F-7D15-0C49-BD7C826DDE9E}"/>
              </a:ext>
            </a:extLst>
          </p:cNvPr>
          <p:cNvGrpSpPr/>
          <p:nvPr/>
        </p:nvGrpSpPr>
        <p:grpSpPr>
          <a:xfrm>
            <a:off x="4881587" y="419100"/>
            <a:ext cx="8509316" cy="1030616"/>
            <a:chOff x="0" y="0"/>
            <a:chExt cx="2560741" cy="310147"/>
          </a:xfrm>
        </p:grpSpPr>
        <p:sp>
          <p:nvSpPr>
            <p:cNvPr id="5" name="Freeform 17">
              <a:extLst>
                <a:ext uri="{FF2B5EF4-FFF2-40B4-BE49-F238E27FC236}">
                  <a16:creationId xmlns:a16="http://schemas.microsoft.com/office/drawing/2014/main" id="{15096A7C-275F-5D6D-6F81-C410B1DA9BAF}"/>
                </a:ext>
              </a:extLst>
            </p:cNvPr>
            <p:cNvSpPr/>
            <p:nvPr/>
          </p:nvSpPr>
          <p:spPr>
            <a:xfrm>
              <a:off x="0" y="0"/>
              <a:ext cx="2560741" cy="310147"/>
            </a:xfrm>
            <a:custGeom>
              <a:avLst/>
              <a:gdLst/>
              <a:ahLst/>
              <a:cxnLst/>
              <a:rect l="l" t="t" r="r" b="b"/>
              <a:pathLst>
                <a:path w="2560741" h="310147">
                  <a:moveTo>
                    <a:pt x="0" y="0"/>
                  </a:moveTo>
                  <a:lnTo>
                    <a:pt x="2560741" y="0"/>
                  </a:lnTo>
                  <a:lnTo>
                    <a:pt x="2560741"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6" name="TextBox 18">
              <a:extLst>
                <a:ext uri="{FF2B5EF4-FFF2-40B4-BE49-F238E27FC236}">
                  <a16:creationId xmlns:a16="http://schemas.microsoft.com/office/drawing/2014/main" id="{157D5F04-87B9-1169-5977-E3AA7644DFC9}"/>
                </a:ext>
              </a:extLst>
            </p:cNvPr>
            <p:cNvSpPr txBox="1"/>
            <p:nvPr/>
          </p:nvSpPr>
          <p:spPr>
            <a:xfrm>
              <a:off x="0" y="-57150"/>
              <a:ext cx="2560741" cy="367297"/>
            </a:xfrm>
            <a:prstGeom prst="rect">
              <a:avLst/>
            </a:prstGeom>
          </p:spPr>
          <p:txBody>
            <a:bodyPr lIns="50800" tIns="50800" rIns="50800" bIns="50800" rtlCol="0" anchor="ctr"/>
            <a:lstStyle/>
            <a:p>
              <a:pPr algn="ctr">
                <a:lnSpc>
                  <a:spcPts val="3223"/>
                </a:lnSpc>
              </a:pPr>
              <a:endParaRPr dirty="0"/>
            </a:p>
          </p:txBody>
        </p:sp>
      </p:grpSp>
      <p:sp>
        <p:nvSpPr>
          <p:cNvPr id="7" name="TextBox 19">
            <a:extLst>
              <a:ext uri="{FF2B5EF4-FFF2-40B4-BE49-F238E27FC236}">
                <a16:creationId xmlns:a16="http://schemas.microsoft.com/office/drawing/2014/main" id="{96E68E73-0340-429C-C44D-F60109D9FDA4}"/>
              </a:ext>
            </a:extLst>
          </p:cNvPr>
          <p:cNvSpPr txBox="1"/>
          <p:nvPr/>
        </p:nvSpPr>
        <p:spPr>
          <a:xfrm>
            <a:off x="4575362" y="537256"/>
            <a:ext cx="9137273" cy="768031"/>
          </a:xfrm>
          <a:prstGeom prst="rect">
            <a:avLst/>
          </a:prstGeom>
        </p:spPr>
        <p:txBody>
          <a:bodyPr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NEXT STEPS</a:t>
            </a:r>
          </a:p>
        </p:txBody>
      </p:sp>
      <p:sp>
        <p:nvSpPr>
          <p:cNvPr id="14" name="TextBox 13">
            <a:extLst>
              <a:ext uri="{FF2B5EF4-FFF2-40B4-BE49-F238E27FC236}">
                <a16:creationId xmlns:a16="http://schemas.microsoft.com/office/drawing/2014/main" id="{B9023DC4-FDDD-D3F8-EA66-75B3D6F3FB62}"/>
              </a:ext>
            </a:extLst>
          </p:cNvPr>
          <p:cNvSpPr txBox="1"/>
          <p:nvPr/>
        </p:nvSpPr>
        <p:spPr>
          <a:xfrm>
            <a:off x="675843" y="1714500"/>
            <a:ext cx="14945157" cy="8138638"/>
          </a:xfrm>
          <a:prstGeom prst="rect">
            <a:avLst/>
          </a:prstGeom>
          <a:noFill/>
        </p:spPr>
        <p:txBody>
          <a:bodyPr wrap="square" rtlCol="0">
            <a:spAutoFit/>
          </a:bodyPr>
          <a:lstStyle/>
          <a:p>
            <a:pPr marL="800100" lvl="1" indent="-342900" algn="just">
              <a:lnSpc>
                <a:spcPct val="200000"/>
              </a:lnSpc>
              <a:buFont typeface="Wingdings" panose="05000000000000000000" pitchFamily="2" charset="2"/>
              <a:buChar char="Ø"/>
            </a:pPr>
            <a:r>
              <a:rPr lang="en-US" sz="2300" b="1" dirty="0">
                <a:latin typeface="Poppins" panose="020B0604020202020204" charset="0"/>
                <a:cs typeface="Poppins" panose="020B0604020202020204" charset="0"/>
              </a:rPr>
              <a:t>Implement hierarchical crossmodal attention mechanism inspired by VATMAN.</a:t>
            </a:r>
          </a:p>
          <a:p>
            <a:pPr marL="1257300" lvl="2"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Enhance multimodal fusion by enabling more effective information exchange between video, audio, and text features, improving contextual understanding in metadata generation.</a:t>
            </a:r>
          </a:p>
          <a:p>
            <a:pPr marL="800100" lvl="1" indent="-342900" algn="just">
              <a:lnSpc>
                <a:spcPct val="200000"/>
              </a:lnSpc>
              <a:buFont typeface="Wingdings" panose="05000000000000000000" pitchFamily="2" charset="2"/>
              <a:buChar char="Ø"/>
            </a:pPr>
            <a:r>
              <a:rPr lang="en-US" sz="2300" b="1" dirty="0">
                <a:latin typeface="Poppins" panose="020B0604020202020204" charset="0"/>
                <a:cs typeface="Poppins" panose="020B0604020202020204" charset="0"/>
              </a:rPr>
              <a:t>Enhance Chrome extension for automated metadata insertion into YouTube Studio</a:t>
            </a:r>
          </a:p>
          <a:p>
            <a:pPr marL="1257300" lvl="2"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Extend current functionality so that generated titles, tags, and descriptions are automatically populated into the relevant upload fields, reducing manual effort and ensuring consistency.</a:t>
            </a:r>
          </a:p>
          <a:p>
            <a:pPr marL="800100" lvl="1" indent="-342900" algn="just">
              <a:lnSpc>
                <a:spcPct val="200000"/>
              </a:lnSpc>
              <a:buFont typeface="Wingdings" panose="05000000000000000000" pitchFamily="2" charset="2"/>
              <a:buChar char="Ø"/>
            </a:pPr>
            <a:r>
              <a:rPr lang="en-US" sz="2300" b="1" dirty="0">
                <a:latin typeface="Poppins" panose="020B0604020202020204" charset="0"/>
                <a:cs typeface="Poppins" panose="020B0604020202020204" charset="0"/>
              </a:rPr>
              <a:t>Expand dataset with more diverse video types.</a:t>
            </a:r>
          </a:p>
          <a:p>
            <a:pPr marL="800100" lvl="1" indent="-342900" algn="just">
              <a:lnSpc>
                <a:spcPct val="200000"/>
              </a:lnSpc>
              <a:buFont typeface="Wingdings" panose="05000000000000000000" pitchFamily="2" charset="2"/>
              <a:buChar char="Ø"/>
            </a:pPr>
            <a:r>
              <a:rPr lang="en-US" sz="2300" b="1" dirty="0">
                <a:latin typeface="Poppins" panose="020B0604020202020204" charset="0"/>
                <a:cs typeface="Poppins" panose="020B0604020202020204" charset="0"/>
              </a:rPr>
              <a:t>Further optimize RAG integration and retriever accuracy.</a:t>
            </a:r>
          </a:p>
          <a:p>
            <a:pPr marL="800100" lvl="1" indent="-342900" algn="just">
              <a:lnSpc>
                <a:spcPct val="200000"/>
              </a:lnSpc>
              <a:buFont typeface="Wingdings" panose="05000000000000000000" pitchFamily="2" charset="2"/>
              <a:buChar char="Ø"/>
            </a:pPr>
            <a:r>
              <a:rPr lang="en-US" sz="2300" b="1" dirty="0">
                <a:latin typeface="Poppins" panose="020B0604020202020204" charset="0"/>
                <a:cs typeface="Poppins" panose="020B0604020202020204" charset="0"/>
              </a:rPr>
              <a:t>Final evaluation and thesis/report preparation.</a:t>
            </a:r>
          </a:p>
          <a:p>
            <a:pPr marL="1257300" lvl="2"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Perform comprehensive performance assessment, compare with baseline methods, document findings, and prepare the final thesis/report for submission.</a:t>
            </a:r>
          </a:p>
        </p:txBody>
      </p:sp>
    </p:spTree>
    <p:extLst>
      <p:ext uri="{BB962C8B-B14F-4D97-AF65-F5344CB8AC3E}">
        <p14:creationId xmlns:p14="http://schemas.microsoft.com/office/powerpoint/2010/main" val="55783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A1F0E-5016-A979-81F3-CF82BF5E3B73}"/>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90D0429F-83B0-7398-84D4-69C3FF6C64FF}"/>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BA63F102-4527-B3E9-0C26-02E9C467C03C}"/>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14</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sp>
        <p:nvSpPr>
          <p:cNvPr id="2" name="TextBox 14">
            <a:extLst>
              <a:ext uri="{FF2B5EF4-FFF2-40B4-BE49-F238E27FC236}">
                <a16:creationId xmlns:a16="http://schemas.microsoft.com/office/drawing/2014/main" id="{403F1C52-2AED-035F-690D-187B1BCD32B4}"/>
              </a:ext>
            </a:extLst>
          </p:cNvPr>
          <p:cNvSpPr txBox="1"/>
          <p:nvPr/>
        </p:nvSpPr>
        <p:spPr>
          <a:xfrm>
            <a:off x="944745" y="1866900"/>
            <a:ext cx="16383000" cy="7432804"/>
          </a:xfrm>
          <a:prstGeom prst="rect">
            <a:avLst/>
          </a:prstGeom>
        </p:spPr>
        <p:txBody>
          <a:bodyPr wrap="square" lIns="0" tIns="0" rIns="0" bIns="0" rtlCol="0" anchor="t">
            <a:spAutoFit/>
          </a:bodyPr>
          <a:lstStyle/>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[1]D. Baek, J. Kim, and H. Lee, “VATMAN: integrating Video-Audio-Text for Multimodal Abstractive summarizatioN via Crossmodal Multi-head Attention Fusion,” IEEE Access, 2024, doi: 10.1109/ACCESS.2024.3447737.</a:t>
            </a:r>
          </a:p>
          <a:p>
            <a:pPr marL="342900" indent="-342900" algn="just">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[2]J. Xu, T. Mei, T. Yao, and Y. Rui, “MSR-VTT: A large video description dataset for bridging video and language,” in Proceedings of the IEEE Computer Society Conference on Computer Vision and Pattern Recognition, IEEE Computer Society, Dec. 2016, pp. 5288–5296. doi: 10.1109/CVPR.2016.571.</a:t>
            </a:r>
          </a:p>
          <a:p>
            <a:pPr marL="342900" indent="-342900" algn="just">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[3]A. Helwan, D. Azar, and D. U. Ozsahin, “Medical Reports Summarization Using Text-To-Text Transformer,” in 2023 Advances in Science and Engineering Technology International Conferences, ASET 2023, Institute of Electrical and Electronics Engineers Inc., 2023. doi: 10.1109/ASET56582.2023.10180671.</a:t>
            </a:r>
          </a:p>
          <a:p>
            <a:pPr marL="342900" indent="-342900" algn="just">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[4]K. Penyameen, G. M. Siva Suriya Rajan, A. Arshath Ahamed, S. Yugesh Ram, J. John Shiny, and A. Periya Nayaki, “AI-Based Automated Subtitle Generation System for Multilingual Video Transcription and Embedding,” in 2025 3rd International Conference on Intelligent Data Communication Technologies and Internet of Things (IDCIoT), IEEE, Feb. 2025, pp. 1096–1101. doi: 10.1109/IDCIOT64235.2025.10914946.</a:t>
            </a:r>
          </a:p>
          <a:p>
            <a:pPr algn="just">
              <a:spcBef>
                <a:spcPct val="0"/>
              </a:spcBef>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[5]M. </a:t>
            </a:r>
            <a:r>
              <a:rPr lang="en-US" sz="2300" dirty="0" err="1">
                <a:solidFill>
                  <a:srgbClr val="000000"/>
                </a:solidFill>
                <a:latin typeface="Poppins"/>
                <a:ea typeface="Poppins"/>
                <a:cs typeface="Poppins"/>
                <a:sym typeface="Poppins"/>
              </a:rPr>
              <a:t>Barochiya</a:t>
            </a:r>
            <a:r>
              <a:rPr lang="en-US" sz="2300" dirty="0">
                <a:solidFill>
                  <a:srgbClr val="000000"/>
                </a:solidFill>
                <a:latin typeface="Poppins"/>
                <a:ea typeface="Poppins"/>
                <a:cs typeface="Poppins"/>
                <a:sym typeface="Poppins"/>
              </a:rPr>
              <a:t>, P. Makhijani, H. N. Patel, P. Goel, and B. Patel, “Evaluating RAG Pipeline in Multimodal LLM-based Question Answering Systems,” in 3rd International Conference on Automation, Computing and Renewable Systems, ICACRS 2024 - Proceedings, Institute of Electrical and Electronics Engineers Inc., 2024, pp. 69–75. doi: 10.1109/ICACRS62842.2024.10841620.</a:t>
            </a:r>
          </a:p>
        </p:txBody>
      </p:sp>
      <p:grpSp>
        <p:nvGrpSpPr>
          <p:cNvPr id="3" name="Group 15">
            <a:extLst>
              <a:ext uri="{FF2B5EF4-FFF2-40B4-BE49-F238E27FC236}">
                <a16:creationId xmlns:a16="http://schemas.microsoft.com/office/drawing/2014/main" id="{C7E1D4EF-F18A-5124-7D5F-4AF3A646A18B}"/>
              </a:ext>
            </a:extLst>
          </p:cNvPr>
          <p:cNvGrpSpPr/>
          <p:nvPr/>
        </p:nvGrpSpPr>
        <p:grpSpPr>
          <a:xfrm>
            <a:off x="6366890" y="342900"/>
            <a:ext cx="5538711" cy="1030616"/>
            <a:chOff x="0" y="0"/>
            <a:chExt cx="1666785" cy="310147"/>
          </a:xfrm>
        </p:grpSpPr>
        <p:sp>
          <p:nvSpPr>
            <p:cNvPr id="4" name="Freeform 16">
              <a:extLst>
                <a:ext uri="{FF2B5EF4-FFF2-40B4-BE49-F238E27FC236}">
                  <a16:creationId xmlns:a16="http://schemas.microsoft.com/office/drawing/2014/main" id="{2073C1FB-4254-7B79-4116-328E381C128E}"/>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5" name="TextBox 17">
              <a:extLst>
                <a:ext uri="{FF2B5EF4-FFF2-40B4-BE49-F238E27FC236}">
                  <a16:creationId xmlns:a16="http://schemas.microsoft.com/office/drawing/2014/main" id="{D16C3F4E-804F-1BA4-D4ED-7BFBB386E1BD}"/>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6" name="TextBox 18">
            <a:extLst>
              <a:ext uri="{FF2B5EF4-FFF2-40B4-BE49-F238E27FC236}">
                <a16:creationId xmlns:a16="http://schemas.microsoft.com/office/drawing/2014/main" id="{FA272ED8-C70D-A544-3D33-133A89FD7671}"/>
              </a:ext>
            </a:extLst>
          </p:cNvPr>
          <p:cNvSpPr txBox="1"/>
          <p:nvPr/>
        </p:nvSpPr>
        <p:spPr>
          <a:xfrm>
            <a:off x="6560546" y="474192"/>
            <a:ext cx="5151398" cy="768031"/>
          </a:xfrm>
          <a:prstGeom prst="rect">
            <a:avLst/>
          </a:prstGeom>
        </p:spPr>
        <p:txBody>
          <a:bodyPr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REFERENCE</a:t>
            </a:r>
          </a:p>
        </p:txBody>
      </p:sp>
    </p:spTree>
    <p:extLst>
      <p:ext uri="{BB962C8B-B14F-4D97-AF65-F5344CB8AC3E}">
        <p14:creationId xmlns:p14="http://schemas.microsoft.com/office/powerpoint/2010/main" val="29532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60D93-099B-FA02-3609-1ABE3F69CA8E}"/>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23767778-2485-3DDF-56E1-3989990C1303}"/>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921A01C3-0536-19D9-FC21-13C4E23B3E0C}"/>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15</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sp>
        <p:nvSpPr>
          <p:cNvPr id="2" name="TextBox 14">
            <a:extLst>
              <a:ext uri="{FF2B5EF4-FFF2-40B4-BE49-F238E27FC236}">
                <a16:creationId xmlns:a16="http://schemas.microsoft.com/office/drawing/2014/main" id="{432417C0-9907-351A-8AFC-F026F48349DA}"/>
              </a:ext>
            </a:extLst>
          </p:cNvPr>
          <p:cNvSpPr txBox="1"/>
          <p:nvPr/>
        </p:nvSpPr>
        <p:spPr>
          <a:xfrm>
            <a:off x="914400" y="1639376"/>
            <a:ext cx="16459200" cy="8140690"/>
          </a:xfrm>
          <a:prstGeom prst="rect">
            <a:avLst/>
          </a:prstGeom>
        </p:spPr>
        <p:txBody>
          <a:bodyPr wrap="square" lIns="0" tIns="0" rIns="0" bIns="0" rtlCol="0" anchor="t">
            <a:spAutoFit/>
          </a:bodyPr>
          <a:lstStyle/>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[6]G. Drakopoulos and P. Mylonas, “Clustering MBTI Personalities With Graph Filters And Self Organizing Maps Over Pinecone,” in Proceedings - 2024 IEEE International Conference on Big Data, </a:t>
            </a:r>
            <a:r>
              <a:rPr lang="en-US" sz="2300" dirty="0" err="1">
                <a:solidFill>
                  <a:srgbClr val="000000"/>
                </a:solidFill>
                <a:latin typeface="Poppins"/>
                <a:ea typeface="Poppins"/>
                <a:cs typeface="Poppins"/>
                <a:sym typeface="Poppins"/>
              </a:rPr>
              <a:t>BigData</a:t>
            </a:r>
            <a:r>
              <a:rPr lang="en-US" sz="2300" dirty="0">
                <a:solidFill>
                  <a:srgbClr val="000000"/>
                </a:solidFill>
                <a:latin typeface="Poppins"/>
                <a:ea typeface="Poppins"/>
                <a:cs typeface="Poppins"/>
                <a:sym typeface="Poppins"/>
              </a:rPr>
              <a:t> 2024, Institute of Electrical and Electronics Engineers Inc., 2024, pp. 5674–5681. doi: 10.1109/BigData62323.2024.10825637.</a:t>
            </a:r>
          </a:p>
          <a:p>
            <a:pPr algn="just">
              <a:spcBef>
                <a:spcPct val="0"/>
              </a:spcBef>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[7]J. Gohil, H. L. </a:t>
            </a:r>
            <a:r>
              <a:rPr lang="en-US" sz="2300" dirty="0" err="1">
                <a:solidFill>
                  <a:srgbClr val="000000"/>
                </a:solidFill>
                <a:latin typeface="Poppins"/>
                <a:ea typeface="Poppins"/>
                <a:cs typeface="Poppins"/>
                <a:sym typeface="Poppins"/>
              </a:rPr>
              <a:t>Shifare</a:t>
            </a:r>
            <a:r>
              <a:rPr lang="en-US" sz="2300" dirty="0">
                <a:solidFill>
                  <a:srgbClr val="000000"/>
                </a:solidFill>
                <a:latin typeface="Poppins"/>
                <a:ea typeface="Poppins"/>
                <a:cs typeface="Poppins"/>
                <a:sym typeface="Poppins"/>
              </a:rPr>
              <a:t>, and M. Shukla, “Developing a User-Friendly Conversational AI Assistant for University Using </a:t>
            </a:r>
            <a:r>
              <a:rPr lang="en-US" sz="2300" dirty="0" err="1">
                <a:solidFill>
                  <a:srgbClr val="000000"/>
                </a:solidFill>
                <a:latin typeface="Poppins"/>
                <a:ea typeface="Poppins"/>
                <a:cs typeface="Poppins"/>
                <a:sym typeface="Poppins"/>
              </a:rPr>
              <a:t>Ollama</a:t>
            </a:r>
            <a:r>
              <a:rPr lang="en-US" sz="2300" dirty="0">
                <a:solidFill>
                  <a:srgbClr val="000000"/>
                </a:solidFill>
                <a:latin typeface="Poppins"/>
                <a:ea typeface="Poppins"/>
                <a:cs typeface="Poppins"/>
                <a:sym typeface="Poppins"/>
              </a:rPr>
              <a:t> and LLama3,” in 2025 International Conference on Data Science, Agents and Artificial Intelligence, ICDSAAI 2025, Institute of Electrical and Electronics Engineers Inc., 2025. doi: 10.1109/ICDSAAI65575.2025.11011878.</a:t>
            </a:r>
          </a:p>
          <a:p>
            <a:pPr algn="just">
              <a:spcBef>
                <a:spcPct val="0"/>
              </a:spcBef>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[8]J. Xie and J. Chen, “Text-to-image Retrieval Based on Zero-shot Transfer Learning with CLIP Model and Vector Database,” in Proceedings of the 2024 11th IEEE International Conference on </a:t>
            </a:r>
            <a:r>
              <a:rPr lang="en-US" sz="2300" dirty="0" err="1">
                <a:solidFill>
                  <a:srgbClr val="000000"/>
                </a:solidFill>
                <a:latin typeface="Poppins"/>
                <a:ea typeface="Poppins"/>
                <a:cs typeface="Poppins"/>
                <a:sym typeface="Poppins"/>
              </a:rPr>
              <a:t>Behavioural</a:t>
            </a:r>
            <a:r>
              <a:rPr lang="en-US" sz="2300" dirty="0">
                <a:solidFill>
                  <a:srgbClr val="000000"/>
                </a:solidFill>
                <a:latin typeface="Poppins"/>
                <a:ea typeface="Poppins"/>
                <a:cs typeface="Poppins"/>
                <a:sym typeface="Poppins"/>
              </a:rPr>
              <a:t> and Social Computing, BESC 2024, Institute of Electrical and Electronics Engineers Inc., 2024. doi: 10.1109/BESC64747.2024.10780701.</a:t>
            </a:r>
          </a:p>
          <a:p>
            <a:pPr marL="342900" indent="-342900" algn="just">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[9]R. Shan, “</a:t>
            </a:r>
            <a:r>
              <a:rPr lang="en-US" sz="2300" dirty="0" err="1">
                <a:solidFill>
                  <a:srgbClr val="000000"/>
                </a:solidFill>
                <a:latin typeface="Poppins"/>
                <a:ea typeface="Poppins"/>
                <a:cs typeface="Poppins"/>
                <a:sym typeface="Poppins"/>
              </a:rPr>
              <a:t>OpenRAG</a:t>
            </a:r>
            <a:r>
              <a:rPr lang="en-US" sz="2300" dirty="0">
                <a:solidFill>
                  <a:srgbClr val="000000"/>
                </a:solidFill>
                <a:latin typeface="Poppins"/>
                <a:ea typeface="Poppins"/>
                <a:cs typeface="Poppins"/>
                <a:sym typeface="Poppins"/>
              </a:rPr>
              <a:t>: Open-source Retrieval-Augmented Generation Architecture for Personalized Learning,” in 2024 4th International Conference on Artificial Intelligence, Robotics, and Communication, ICAIRC 2024, Institute of Electrical and Electronics Engineers Inc., 2024, pp. 212–216. doi: 10.1109/ICAIRC64177.2024.10900069.</a:t>
            </a:r>
          </a:p>
          <a:p>
            <a:pPr algn="just">
              <a:spcBef>
                <a:spcPct val="0"/>
              </a:spcBef>
            </a:pPr>
            <a:endParaRPr lang="en-US" sz="2300" dirty="0">
              <a:solidFill>
                <a:srgbClr val="000000"/>
              </a:solidFill>
              <a:latin typeface="Poppins"/>
              <a:ea typeface="Poppins"/>
              <a:cs typeface="Poppins"/>
              <a:sym typeface="Poppins"/>
            </a:endParaRPr>
          </a:p>
          <a:p>
            <a:pPr marL="342900" indent="-342900" algn="just">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[10]E. </a:t>
            </a:r>
            <a:r>
              <a:rPr lang="en-US" sz="2300" dirty="0" err="1">
                <a:solidFill>
                  <a:srgbClr val="000000"/>
                </a:solidFill>
                <a:latin typeface="Poppins"/>
                <a:ea typeface="Poppins"/>
                <a:cs typeface="Poppins"/>
                <a:sym typeface="Poppins"/>
              </a:rPr>
              <a:t>Akik</a:t>
            </a:r>
            <a:r>
              <a:rPr lang="en-US" sz="2300" dirty="0">
                <a:solidFill>
                  <a:srgbClr val="000000"/>
                </a:solidFill>
                <a:latin typeface="Poppins"/>
                <a:ea typeface="Poppins"/>
                <a:cs typeface="Poppins"/>
                <a:sym typeface="Poppins"/>
              </a:rPr>
              <a:t>, M. </a:t>
            </a:r>
            <a:r>
              <a:rPr lang="en-US" sz="2300" dirty="0" err="1">
                <a:solidFill>
                  <a:srgbClr val="000000"/>
                </a:solidFill>
                <a:latin typeface="Poppins"/>
                <a:ea typeface="Poppins"/>
                <a:cs typeface="Poppins"/>
                <a:sym typeface="Poppins"/>
              </a:rPr>
              <a:t>Vjestica</a:t>
            </a:r>
            <a:r>
              <a:rPr lang="en-US" sz="2300" dirty="0">
                <a:solidFill>
                  <a:srgbClr val="000000"/>
                </a:solidFill>
                <a:latin typeface="Poppins"/>
                <a:ea typeface="Poppins"/>
                <a:cs typeface="Poppins"/>
                <a:sym typeface="Poppins"/>
              </a:rPr>
              <a:t>, V. </a:t>
            </a:r>
            <a:r>
              <a:rPr lang="en-US" sz="2300" dirty="0" err="1">
                <a:solidFill>
                  <a:srgbClr val="000000"/>
                </a:solidFill>
                <a:latin typeface="Poppins"/>
                <a:ea typeface="Poppins"/>
                <a:cs typeface="Poppins"/>
                <a:sym typeface="Poppins"/>
              </a:rPr>
              <a:t>Dimitrieski</a:t>
            </a:r>
            <a:r>
              <a:rPr lang="en-US" sz="2300" dirty="0">
                <a:solidFill>
                  <a:srgbClr val="000000"/>
                </a:solidFill>
                <a:latin typeface="Poppins"/>
                <a:ea typeface="Poppins"/>
                <a:cs typeface="Poppins"/>
                <a:sym typeface="Poppins"/>
              </a:rPr>
              <a:t>, M. </a:t>
            </a:r>
            <a:r>
              <a:rPr lang="en-US" sz="2300" dirty="0" err="1">
                <a:solidFill>
                  <a:srgbClr val="000000"/>
                </a:solidFill>
                <a:latin typeface="Poppins"/>
                <a:ea typeface="Poppins"/>
                <a:cs typeface="Poppins"/>
                <a:sym typeface="Poppins"/>
              </a:rPr>
              <a:t>Celikovic</a:t>
            </a:r>
            <a:r>
              <a:rPr lang="en-US" sz="2300" dirty="0">
                <a:solidFill>
                  <a:srgbClr val="000000"/>
                </a:solidFill>
                <a:latin typeface="Poppins"/>
                <a:ea typeface="Poppins"/>
                <a:cs typeface="Poppins"/>
                <a:sym typeface="Poppins"/>
              </a:rPr>
              <a:t>, and S. Ristic, “Prototype of Domain-Specific Language for Uniform Access to Vector Databases,” in 2024 IEEE 17th International Scientific Conference on Informatics, INFORMATICS 2024 - Proceedings, Institute of Electrical and Electronics Engineers Inc., 2024, pp. 11–16. doi: 10.1109/Informatics62280.2024.10900871.</a:t>
            </a:r>
          </a:p>
          <a:p>
            <a:pPr marL="342900" indent="-342900" algn="just">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p:txBody>
      </p:sp>
      <p:grpSp>
        <p:nvGrpSpPr>
          <p:cNvPr id="3" name="Group 15">
            <a:extLst>
              <a:ext uri="{FF2B5EF4-FFF2-40B4-BE49-F238E27FC236}">
                <a16:creationId xmlns:a16="http://schemas.microsoft.com/office/drawing/2014/main" id="{EE978DEA-6147-07D8-392D-78CEE9C30D68}"/>
              </a:ext>
            </a:extLst>
          </p:cNvPr>
          <p:cNvGrpSpPr/>
          <p:nvPr/>
        </p:nvGrpSpPr>
        <p:grpSpPr>
          <a:xfrm>
            <a:off x="6366890" y="342900"/>
            <a:ext cx="5538711" cy="1030616"/>
            <a:chOff x="0" y="0"/>
            <a:chExt cx="1666785" cy="310147"/>
          </a:xfrm>
        </p:grpSpPr>
        <p:sp>
          <p:nvSpPr>
            <p:cNvPr id="4" name="Freeform 16">
              <a:extLst>
                <a:ext uri="{FF2B5EF4-FFF2-40B4-BE49-F238E27FC236}">
                  <a16:creationId xmlns:a16="http://schemas.microsoft.com/office/drawing/2014/main" id="{D0C92225-34B4-5DC2-DE9C-27D4369B9C25}"/>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5" name="TextBox 17">
              <a:extLst>
                <a:ext uri="{FF2B5EF4-FFF2-40B4-BE49-F238E27FC236}">
                  <a16:creationId xmlns:a16="http://schemas.microsoft.com/office/drawing/2014/main" id="{4494CF7D-059A-9EB0-179E-09F8F3EAE0C8}"/>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6" name="TextBox 18">
            <a:extLst>
              <a:ext uri="{FF2B5EF4-FFF2-40B4-BE49-F238E27FC236}">
                <a16:creationId xmlns:a16="http://schemas.microsoft.com/office/drawing/2014/main" id="{7CDFDCB1-3DB6-389A-B6A3-D553D846A0A4}"/>
              </a:ext>
            </a:extLst>
          </p:cNvPr>
          <p:cNvSpPr txBox="1"/>
          <p:nvPr/>
        </p:nvSpPr>
        <p:spPr>
          <a:xfrm>
            <a:off x="6560546" y="474192"/>
            <a:ext cx="5151398" cy="768031"/>
          </a:xfrm>
          <a:prstGeom prst="rect">
            <a:avLst/>
          </a:prstGeom>
        </p:spPr>
        <p:txBody>
          <a:bodyPr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REFERENCE</a:t>
            </a:r>
          </a:p>
        </p:txBody>
      </p:sp>
    </p:spTree>
    <p:extLst>
      <p:ext uri="{BB962C8B-B14F-4D97-AF65-F5344CB8AC3E}">
        <p14:creationId xmlns:p14="http://schemas.microsoft.com/office/powerpoint/2010/main" val="111011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3671722" y="3796465"/>
            <a:ext cx="10944556" cy="1728035"/>
          </a:xfrm>
          <a:prstGeom prst="rect">
            <a:avLst/>
          </a:prstGeom>
        </p:spPr>
        <p:txBody>
          <a:bodyPr lIns="0" tIns="0" rIns="0" bIns="0" rtlCol="0" anchor="t">
            <a:spAutoFit/>
          </a:bodyPr>
          <a:lstStyle/>
          <a:p>
            <a:pPr algn="ctr">
              <a:lnSpc>
                <a:spcPts val="13427"/>
              </a:lnSpc>
              <a:spcBef>
                <a:spcPct val="0"/>
              </a:spcBef>
            </a:pPr>
            <a:r>
              <a:rPr lang="en-US" sz="9591" b="1" dirty="0">
                <a:solidFill>
                  <a:srgbClr val="000000"/>
                </a:solidFill>
                <a:latin typeface="Poppins Bold"/>
                <a:ea typeface="Poppins Bold"/>
                <a:cs typeface="Poppins Bold"/>
                <a:sym typeface="Poppins Bold"/>
              </a:rPr>
              <a:t>THANK YOU</a:t>
            </a:r>
          </a:p>
        </p:txBody>
      </p:sp>
      <p:sp>
        <p:nvSpPr>
          <p:cNvPr id="15" name="TextBox 15"/>
          <p:cNvSpPr txBox="1"/>
          <p:nvPr/>
        </p:nvSpPr>
        <p:spPr>
          <a:xfrm>
            <a:off x="4368201" y="5448300"/>
            <a:ext cx="9551598" cy="634276"/>
          </a:xfrm>
          <a:prstGeom prst="rect">
            <a:avLst/>
          </a:prstGeom>
        </p:spPr>
        <p:txBody>
          <a:bodyPr lIns="0" tIns="0" rIns="0" bIns="0" rtlCol="0" anchor="t">
            <a:spAutoFit/>
          </a:bodyPr>
          <a:lstStyle/>
          <a:p>
            <a:pPr algn="ctr">
              <a:lnSpc>
                <a:spcPts val="5230"/>
              </a:lnSpc>
              <a:spcBef>
                <a:spcPct val="0"/>
              </a:spcBef>
            </a:pPr>
            <a:r>
              <a:rPr lang="en-US" sz="3736" dirty="0">
                <a:solidFill>
                  <a:srgbClr val="000000"/>
                </a:solidFill>
                <a:latin typeface="Poppins"/>
                <a:ea typeface="Poppins"/>
                <a:cs typeface="Poppins"/>
                <a:sym typeface="Poppins"/>
              </a:rPr>
              <a:t>Presented by : 2021/E/078 , 2021/E/108</a:t>
            </a:r>
          </a:p>
        </p:txBody>
      </p:sp>
      <p:sp>
        <p:nvSpPr>
          <p:cNvPr id="2" name="Freeform 4">
            <a:extLst>
              <a:ext uri="{FF2B5EF4-FFF2-40B4-BE49-F238E27FC236}">
                <a16:creationId xmlns:a16="http://schemas.microsoft.com/office/drawing/2014/main" id="{A3495077-4927-02F7-9898-A0F750A0FD2A}"/>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16">
            <a:extLst>
              <a:ext uri="{FF2B5EF4-FFF2-40B4-BE49-F238E27FC236}">
                <a16:creationId xmlns:a16="http://schemas.microsoft.com/office/drawing/2014/main" id="{133CD7B2-5806-28F2-EB94-703BAA84946F}"/>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16</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4">
            <a:extLst>
              <a:ext uri="{FF2B5EF4-FFF2-40B4-BE49-F238E27FC236}">
                <a16:creationId xmlns:a16="http://schemas.microsoft.com/office/drawing/2014/main" id="{90BDD7A2-37A8-4DDD-A990-9441F8DFB1F6}"/>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7" name="TextBox 17"/>
          <p:cNvSpPr txBox="1"/>
          <p:nvPr/>
        </p:nvSpPr>
        <p:spPr>
          <a:xfrm>
            <a:off x="3124200" y="2400300"/>
            <a:ext cx="11887200" cy="6293390"/>
          </a:xfrm>
          <a:prstGeom prst="rect">
            <a:avLst/>
          </a:prstGeom>
        </p:spPr>
        <p:txBody>
          <a:bodyPr wrap="square" lIns="0" tIns="0" rIns="0" bIns="0" rtlCol="0" anchor="t">
            <a:spAutoFit/>
          </a:bodyPr>
          <a:lstStyle/>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Aim &amp; objectives ………………………………………………………………………...……………………………………….. 03</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Research gap ………………………………………………………………………………………………………………………… 04</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Literature survey summery……………………………………………………………………………………………. 05</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Data collection, architecture selection and quality checking ……………..... 07</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Research methodology and justification …………………..……………………………………….. 08</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Progress so far …..……………………………………………………………………………………………………………….... 09</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Finding so far and limitation ……………………………………………………………………………………..... 10</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Image 1 of metadata generation via RAG + pinecone ……………………………….. 11</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Image 2 of metadata generation via RAG + pinecone ………………………………. 12</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Next steps ………………………………………………………………………………………………………………………………… 13</a:t>
            </a:r>
          </a:p>
          <a:p>
            <a:pPr marL="457200" indent="-457200">
              <a:lnSpc>
                <a:spcPct val="150000"/>
              </a:lnSpc>
              <a:spcBef>
                <a:spcPct val="0"/>
              </a:spcBef>
              <a:buAutoNum type="arabicPeriod"/>
            </a:pPr>
            <a:r>
              <a:rPr lang="en-US" sz="2500" dirty="0">
                <a:solidFill>
                  <a:srgbClr val="000000"/>
                </a:solidFill>
                <a:latin typeface="Poppins"/>
                <a:ea typeface="Poppins"/>
                <a:cs typeface="Poppins"/>
                <a:sym typeface="Poppins"/>
              </a:rPr>
              <a:t>Reference ……………………………………………………………………………………………………………………….………… 14</a:t>
            </a:r>
          </a:p>
        </p:txBody>
      </p:sp>
      <p:grpSp>
        <p:nvGrpSpPr>
          <p:cNvPr id="18" name="Group 18"/>
          <p:cNvGrpSpPr/>
          <p:nvPr/>
        </p:nvGrpSpPr>
        <p:grpSpPr>
          <a:xfrm>
            <a:off x="6366890" y="571500"/>
            <a:ext cx="5538711" cy="1030616"/>
            <a:chOff x="0" y="0"/>
            <a:chExt cx="1666785" cy="310147"/>
          </a:xfrm>
        </p:grpSpPr>
        <p:sp>
          <p:nvSpPr>
            <p:cNvPr id="19" name="Freeform 19"/>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20" name="TextBox 20"/>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25" name="TextBox 25"/>
          <p:cNvSpPr txBox="1"/>
          <p:nvPr/>
        </p:nvSpPr>
        <p:spPr>
          <a:xfrm>
            <a:off x="7096921" y="702792"/>
            <a:ext cx="4078647" cy="768031"/>
          </a:xfrm>
          <a:prstGeom prst="rect">
            <a:avLst/>
          </a:prstGeom>
        </p:spPr>
        <p:txBody>
          <a:bodyPr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CONTENT</a:t>
            </a:r>
          </a:p>
        </p:txBody>
      </p:sp>
      <p:sp>
        <p:nvSpPr>
          <p:cNvPr id="28" name="TextBox 16">
            <a:extLst>
              <a:ext uri="{FF2B5EF4-FFF2-40B4-BE49-F238E27FC236}">
                <a16:creationId xmlns:a16="http://schemas.microsoft.com/office/drawing/2014/main" id="{5A22B704-D7BE-43CA-8BE8-265DEB836FD8}"/>
              </a:ext>
            </a:extLst>
          </p:cNvPr>
          <p:cNvSpPr txBox="1"/>
          <p:nvPr/>
        </p:nvSpPr>
        <p:spPr>
          <a:xfrm>
            <a:off x="17449800" y="9546555"/>
            <a:ext cx="577562" cy="397545"/>
          </a:xfrm>
          <a:prstGeom prst="rect">
            <a:avLst/>
          </a:prstGeom>
        </p:spPr>
        <p:txBody>
          <a:bodyPr wrap="square" lIns="0" tIns="0" rIns="0" bIns="0" rtlCol="0" anchor="t">
            <a:spAutoFit/>
          </a:bodyPr>
          <a:lstStyle/>
          <a:p>
            <a:pPr algn="ctr">
              <a:lnSpc>
                <a:spcPts val="3223"/>
              </a:lnSpc>
              <a:spcBef>
                <a:spcPct val="0"/>
              </a:spcBef>
            </a:pPr>
            <a:r>
              <a:rPr lang="en-US" sz="2500" b="1" dirty="0">
                <a:solidFill>
                  <a:schemeClr val="bg1"/>
                </a:solidFill>
                <a:latin typeface="Poppins"/>
                <a:ea typeface="Poppins"/>
                <a:cs typeface="Poppins"/>
                <a:sym typeface="Poppin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08C95-3018-B26D-B7F2-FD21B246CA4E}"/>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73EFD778-31B3-18DE-A507-69A0E6CB52DD}"/>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15F5877A-0658-6E5E-8020-9AD44662C9AE}"/>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3</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sp>
        <p:nvSpPr>
          <p:cNvPr id="2" name="TextBox 20">
            <a:extLst>
              <a:ext uri="{FF2B5EF4-FFF2-40B4-BE49-F238E27FC236}">
                <a16:creationId xmlns:a16="http://schemas.microsoft.com/office/drawing/2014/main" id="{200EF38F-5B99-A1F1-1801-96BAB11CACB0}"/>
              </a:ext>
            </a:extLst>
          </p:cNvPr>
          <p:cNvSpPr txBox="1"/>
          <p:nvPr/>
        </p:nvSpPr>
        <p:spPr>
          <a:xfrm>
            <a:off x="1524000" y="2724555"/>
            <a:ext cx="15468599" cy="1542602"/>
          </a:xfrm>
          <a:prstGeom prst="rect">
            <a:avLst/>
          </a:prstGeom>
        </p:spPr>
        <p:txBody>
          <a:bodyPr wrap="square" lIns="0" tIns="0" rIns="0" bIns="0" rtlCol="0" anchor="t">
            <a:spAutoFit/>
          </a:bodyPr>
          <a:lstStyle/>
          <a:p>
            <a:pPr>
              <a:lnSpc>
                <a:spcPct val="150000"/>
              </a:lnSpc>
              <a:spcBef>
                <a:spcPct val="0"/>
              </a:spcBef>
            </a:pPr>
            <a:r>
              <a:rPr lang="en-US" sz="2300" dirty="0">
                <a:latin typeface="Poppins" panose="020B0604020202020204" charset="0"/>
                <a:cs typeface="Poppins" panose="020B0604020202020204" charset="0"/>
              </a:rPr>
              <a:t>Develop a system to automatically generate accurate, contextually relevant metadata (titles, tags, descriptions) for YouTube videos uploaded by content creators, improving discoverability and engagement</a:t>
            </a:r>
            <a:endParaRPr lang="en-US" sz="2300" dirty="0">
              <a:solidFill>
                <a:srgbClr val="000000"/>
              </a:solidFill>
              <a:latin typeface="Poppins" panose="020B0604020202020204" charset="0"/>
              <a:ea typeface="Poppins"/>
              <a:cs typeface="Poppins" panose="020B0604020202020204" charset="0"/>
              <a:sym typeface="Poppins"/>
            </a:endParaRPr>
          </a:p>
        </p:txBody>
      </p:sp>
      <p:grpSp>
        <p:nvGrpSpPr>
          <p:cNvPr id="4" name="Group 22">
            <a:extLst>
              <a:ext uri="{FF2B5EF4-FFF2-40B4-BE49-F238E27FC236}">
                <a16:creationId xmlns:a16="http://schemas.microsoft.com/office/drawing/2014/main" id="{161F5CC5-AA2A-7D76-9DBB-999ED6A51447}"/>
              </a:ext>
            </a:extLst>
          </p:cNvPr>
          <p:cNvGrpSpPr/>
          <p:nvPr/>
        </p:nvGrpSpPr>
        <p:grpSpPr>
          <a:xfrm>
            <a:off x="4607518" y="571500"/>
            <a:ext cx="9025510" cy="1030616"/>
            <a:chOff x="0" y="0"/>
            <a:chExt cx="1666785" cy="310147"/>
          </a:xfrm>
        </p:grpSpPr>
        <p:sp>
          <p:nvSpPr>
            <p:cNvPr id="5" name="Freeform 23">
              <a:extLst>
                <a:ext uri="{FF2B5EF4-FFF2-40B4-BE49-F238E27FC236}">
                  <a16:creationId xmlns:a16="http://schemas.microsoft.com/office/drawing/2014/main" id="{5E7B867A-03E2-8A7C-77BD-88842ECEE2C7}"/>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txBody>
            <a:bodyPr/>
            <a:lstStyle/>
            <a:p>
              <a:endParaRPr lang="en-US" dirty="0"/>
            </a:p>
          </p:txBody>
        </p:sp>
        <p:sp>
          <p:nvSpPr>
            <p:cNvPr id="6" name="TextBox 24">
              <a:extLst>
                <a:ext uri="{FF2B5EF4-FFF2-40B4-BE49-F238E27FC236}">
                  <a16:creationId xmlns:a16="http://schemas.microsoft.com/office/drawing/2014/main" id="{16005AC8-284C-AC10-1112-A3BAA8883C79}"/>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7" name="TextBox 25">
            <a:extLst>
              <a:ext uri="{FF2B5EF4-FFF2-40B4-BE49-F238E27FC236}">
                <a16:creationId xmlns:a16="http://schemas.microsoft.com/office/drawing/2014/main" id="{9D5A830A-B46A-40F4-5357-3F0F4625CE5C}"/>
              </a:ext>
            </a:extLst>
          </p:cNvPr>
          <p:cNvSpPr txBox="1"/>
          <p:nvPr/>
        </p:nvSpPr>
        <p:spPr>
          <a:xfrm>
            <a:off x="4843007" y="702792"/>
            <a:ext cx="8601987"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AIM AND OBJECTIVES</a:t>
            </a:r>
          </a:p>
        </p:txBody>
      </p:sp>
      <p:sp>
        <p:nvSpPr>
          <p:cNvPr id="8" name="TextBox 21">
            <a:extLst>
              <a:ext uri="{FF2B5EF4-FFF2-40B4-BE49-F238E27FC236}">
                <a16:creationId xmlns:a16="http://schemas.microsoft.com/office/drawing/2014/main" id="{EB130194-C1D1-EA13-1B21-9A58129C590C}"/>
              </a:ext>
            </a:extLst>
          </p:cNvPr>
          <p:cNvSpPr txBox="1"/>
          <p:nvPr/>
        </p:nvSpPr>
        <p:spPr>
          <a:xfrm>
            <a:off x="1524001" y="5442125"/>
            <a:ext cx="15468599" cy="4152932"/>
          </a:xfrm>
          <a:prstGeom prst="rect">
            <a:avLst/>
          </a:prstGeom>
        </p:spPr>
        <p:txBody>
          <a:bodyPr wrap="square" lIns="0" tIns="0" rIns="0" bIns="0" rtlCol="0" anchor="t">
            <a:spAutoFit/>
          </a:bodyPr>
          <a:lstStyle/>
          <a:p>
            <a:pPr marL="457200" indent="-457200">
              <a:lnSpc>
                <a:spcPct val="200000"/>
              </a:lnSpc>
              <a:buFont typeface="+mj-lt"/>
              <a:buAutoNum type="arabicParenR"/>
            </a:pPr>
            <a:r>
              <a:rPr lang="en-US" sz="2300" dirty="0">
                <a:latin typeface="Poppins" panose="020B0604020202020204" charset="0"/>
                <a:cs typeface="Poppins" panose="020B0604020202020204" charset="0"/>
              </a:rPr>
              <a:t>Define key metadata types: title, tags, description tailored to video content.</a:t>
            </a:r>
          </a:p>
          <a:p>
            <a:pPr marL="457200" indent="-457200">
              <a:lnSpc>
                <a:spcPct val="200000"/>
              </a:lnSpc>
              <a:buFont typeface="+mj-lt"/>
              <a:buAutoNum type="arabicParenR"/>
            </a:pPr>
            <a:r>
              <a:rPr lang="en-US" sz="2300" dirty="0">
                <a:latin typeface="Poppins" panose="020B0604020202020204" charset="0"/>
                <a:cs typeface="Poppins" panose="020B0604020202020204" charset="0"/>
              </a:rPr>
              <a:t>Create a custom multimodal dataset combining video, audio, text features from MSR-VTT annotations.</a:t>
            </a:r>
          </a:p>
          <a:p>
            <a:pPr marL="457200" indent="-457200">
              <a:lnSpc>
                <a:spcPct val="200000"/>
              </a:lnSpc>
              <a:buFont typeface="+mj-lt"/>
              <a:buAutoNum type="arabicParenR"/>
            </a:pPr>
            <a:r>
              <a:rPr lang="en-US" sz="2300" dirty="0">
                <a:latin typeface="Poppins" panose="020B0604020202020204" charset="0"/>
                <a:cs typeface="Poppins" panose="020B0604020202020204" charset="0"/>
              </a:rPr>
              <a:t>Integrate LLaMA3:7b via Ollama for metadata generation.</a:t>
            </a:r>
          </a:p>
          <a:p>
            <a:pPr marL="457200" indent="-457200">
              <a:lnSpc>
                <a:spcPct val="200000"/>
              </a:lnSpc>
              <a:buFont typeface="+mj-lt"/>
              <a:buAutoNum type="arabicParenR"/>
            </a:pPr>
            <a:r>
              <a:rPr lang="en-US" sz="2300" dirty="0">
                <a:latin typeface="Poppins" panose="020B0604020202020204" charset="0"/>
                <a:cs typeface="Poppins" panose="020B0604020202020204" charset="0"/>
              </a:rPr>
              <a:t>Transition from T5-based fine-tuning to Retrieval-Augmented Generation (RAG) architecture.</a:t>
            </a:r>
          </a:p>
          <a:p>
            <a:pPr marL="457200" indent="-457200">
              <a:lnSpc>
                <a:spcPct val="200000"/>
              </a:lnSpc>
              <a:buFont typeface="+mj-lt"/>
              <a:buAutoNum type="arabicParenR"/>
            </a:pPr>
            <a:r>
              <a:rPr lang="en-US" sz="2300" dirty="0">
                <a:latin typeface="Poppins" panose="020B0604020202020204" charset="0"/>
                <a:cs typeface="Poppins" panose="020B0604020202020204" charset="0"/>
              </a:rPr>
              <a:t>Develop a Chrome extension to automate metadata insertion during video upload.</a:t>
            </a:r>
          </a:p>
          <a:p>
            <a:pPr marL="457200" indent="-457200">
              <a:lnSpc>
                <a:spcPct val="200000"/>
              </a:lnSpc>
              <a:buFont typeface="+mj-lt"/>
              <a:buAutoNum type="arabicParenR"/>
            </a:pPr>
            <a:r>
              <a:rPr lang="en-US" sz="2300" dirty="0">
                <a:latin typeface="Poppins" panose="020B0604020202020204" charset="0"/>
                <a:cs typeface="Poppins" panose="020B0604020202020204" charset="0"/>
              </a:rPr>
              <a:t>Evaluate model performance with quantitative metrics (Content F1, BLEU, ROUGE).</a:t>
            </a:r>
          </a:p>
        </p:txBody>
      </p:sp>
      <p:grpSp>
        <p:nvGrpSpPr>
          <p:cNvPr id="9" name="Group 23">
            <a:extLst>
              <a:ext uri="{FF2B5EF4-FFF2-40B4-BE49-F238E27FC236}">
                <a16:creationId xmlns:a16="http://schemas.microsoft.com/office/drawing/2014/main" id="{5E6CBFAE-E58A-F78A-E6C5-64AF122836DE}"/>
              </a:ext>
            </a:extLst>
          </p:cNvPr>
          <p:cNvGrpSpPr/>
          <p:nvPr/>
        </p:nvGrpSpPr>
        <p:grpSpPr>
          <a:xfrm>
            <a:off x="1524001" y="1930710"/>
            <a:ext cx="2784040" cy="598197"/>
            <a:chOff x="0" y="0"/>
            <a:chExt cx="1628259" cy="349858"/>
          </a:xfrm>
        </p:grpSpPr>
        <p:sp>
          <p:nvSpPr>
            <p:cNvPr id="10" name="Freeform 24">
              <a:extLst>
                <a:ext uri="{FF2B5EF4-FFF2-40B4-BE49-F238E27FC236}">
                  <a16:creationId xmlns:a16="http://schemas.microsoft.com/office/drawing/2014/main" id="{04E5B102-675F-4411-9ADC-610E3365192A}"/>
                </a:ext>
              </a:extLst>
            </p:cNvPr>
            <p:cNvSpPr/>
            <p:nvPr/>
          </p:nvSpPr>
          <p:spPr>
            <a:xfrm>
              <a:off x="0" y="0"/>
              <a:ext cx="1628259" cy="349858"/>
            </a:xfrm>
            <a:custGeom>
              <a:avLst/>
              <a:gdLst/>
              <a:ahLst/>
              <a:cxnLst/>
              <a:rect l="l" t="t" r="r" b="b"/>
              <a:pathLst>
                <a:path w="1628259" h="349858">
                  <a:moveTo>
                    <a:pt x="0" y="0"/>
                  </a:moveTo>
                  <a:lnTo>
                    <a:pt x="1628259" y="0"/>
                  </a:lnTo>
                  <a:lnTo>
                    <a:pt x="1628259" y="349858"/>
                  </a:lnTo>
                  <a:lnTo>
                    <a:pt x="0" y="349858"/>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11" name="TextBox 25">
              <a:extLst>
                <a:ext uri="{FF2B5EF4-FFF2-40B4-BE49-F238E27FC236}">
                  <a16:creationId xmlns:a16="http://schemas.microsoft.com/office/drawing/2014/main" id="{510C9807-48E4-AD93-C052-F76B75FD50F4}"/>
                </a:ext>
              </a:extLst>
            </p:cNvPr>
            <p:cNvSpPr txBox="1"/>
            <p:nvPr/>
          </p:nvSpPr>
          <p:spPr>
            <a:xfrm>
              <a:off x="0" y="-57150"/>
              <a:ext cx="1628259" cy="407008"/>
            </a:xfrm>
            <a:prstGeom prst="rect">
              <a:avLst/>
            </a:prstGeom>
          </p:spPr>
          <p:txBody>
            <a:bodyPr lIns="50800" tIns="50800" rIns="50800" bIns="50800" rtlCol="0" anchor="ctr"/>
            <a:lstStyle/>
            <a:p>
              <a:pPr algn="ctr">
                <a:lnSpc>
                  <a:spcPts val="3223"/>
                </a:lnSpc>
              </a:pPr>
              <a:endParaRPr dirty="0"/>
            </a:p>
          </p:txBody>
        </p:sp>
      </p:grpSp>
      <p:sp>
        <p:nvSpPr>
          <p:cNvPr id="12" name="TextBox 29">
            <a:extLst>
              <a:ext uri="{FF2B5EF4-FFF2-40B4-BE49-F238E27FC236}">
                <a16:creationId xmlns:a16="http://schemas.microsoft.com/office/drawing/2014/main" id="{DF18E7C1-5EC6-66F0-2FA2-F845A14A4490}"/>
              </a:ext>
            </a:extLst>
          </p:cNvPr>
          <p:cNvSpPr txBox="1"/>
          <p:nvPr/>
        </p:nvSpPr>
        <p:spPr>
          <a:xfrm>
            <a:off x="1887995" y="2000178"/>
            <a:ext cx="2056052" cy="462434"/>
          </a:xfrm>
          <a:prstGeom prst="rect">
            <a:avLst/>
          </a:prstGeom>
        </p:spPr>
        <p:txBody>
          <a:bodyPr lIns="0" tIns="0" rIns="0" bIns="0" rtlCol="0" anchor="t">
            <a:spAutoFit/>
          </a:bodyPr>
          <a:lstStyle/>
          <a:p>
            <a:pPr marL="0" lvl="0" indent="0" algn="ctr">
              <a:lnSpc>
                <a:spcPts val="3779"/>
              </a:lnSpc>
              <a:spcBef>
                <a:spcPct val="0"/>
              </a:spcBef>
            </a:pPr>
            <a:r>
              <a:rPr lang="en-US" sz="2700" b="1" dirty="0">
                <a:solidFill>
                  <a:srgbClr val="FFFFFF"/>
                </a:solidFill>
                <a:latin typeface="Poppins Bold"/>
                <a:ea typeface="Poppins Bold"/>
                <a:cs typeface="Poppins Bold"/>
                <a:sym typeface="Poppins Bold"/>
              </a:rPr>
              <a:t>AIM</a:t>
            </a:r>
          </a:p>
        </p:txBody>
      </p:sp>
      <p:grpSp>
        <p:nvGrpSpPr>
          <p:cNvPr id="22" name="Group 23">
            <a:extLst>
              <a:ext uri="{FF2B5EF4-FFF2-40B4-BE49-F238E27FC236}">
                <a16:creationId xmlns:a16="http://schemas.microsoft.com/office/drawing/2014/main" id="{51C7F565-3EBE-21D3-6F67-5BA44083F1AA}"/>
              </a:ext>
            </a:extLst>
          </p:cNvPr>
          <p:cNvGrpSpPr/>
          <p:nvPr/>
        </p:nvGrpSpPr>
        <p:grpSpPr>
          <a:xfrm>
            <a:off x="1524001" y="4605577"/>
            <a:ext cx="2784040" cy="598197"/>
            <a:chOff x="0" y="0"/>
            <a:chExt cx="1628259" cy="349858"/>
          </a:xfrm>
        </p:grpSpPr>
        <p:sp>
          <p:nvSpPr>
            <p:cNvPr id="23" name="Freeform 24">
              <a:extLst>
                <a:ext uri="{FF2B5EF4-FFF2-40B4-BE49-F238E27FC236}">
                  <a16:creationId xmlns:a16="http://schemas.microsoft.com/office/drawing/2014/main" id="{DE7B4DBC-9881-C5A2-3B32-48FF073DA855}"/>
                </a:ext>
              </a:extLst>
            </p:cNvPr>
            <p:cNvSpPr/>
            <p:nvPr/>
          </p:nvSpPr>
          <p:spPr>
            <a:xfrm>
              <a:off x="0" y="0"/>
              <a:ext cx="1628259" cy="349858"/>
            </a:xfrm>
            <a:custGeom>
              <a:avLst/>
              <a:gdLst/>
              <a:ahLst/>
              <a:cxnLst/>
              <a:rect l="l" t="t" r="r" b="b"/>
              <a:pathLst>
                <a:path w="1628259" h="349858">
                  <a:moveTo>
                    <a:pt x="0" y="0"/>
                  </a:moveTo>
                  <a:lnTo>
                    <a:pt x="1628259" y="0"/>
                  </a:lnTo>
                  <a:lnTo>
                    <a:pt x="1628259" y="349858"/>
                  </a:lnTo>
                  <a:lnTo>
                    <a:pt x="0" y="349858"/>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24" name="TextBox 25">
              <a:extLst>
                <a:ext uri="{FF2B5EF4-FFF2-40B4-BE49-F238E27FC236}">
                  <a16:creationId xmlns:a16="http://schemas.microsoft.com/office/drawing/2014/main" id="{FAC0FD61-7C36-6136-CFBB-5753D14D405B}"/>
                </a:ext>
              </a:extLst>
            </p:cNvPr>
            <p:cNvSpPr txBox="1"/>
            <p:nvPr/>
          </p:nvSpPr>
          <p:spPr>
            <a:xfrm>
              <a:off x="0" y="-57150"/>
              <a:ext cx="1628259" cy="407008"/>
            </a:xfrm>
            <a:prstGeom prst="rect">
              <a:avLst/>
            </a:prstGeom>
          </p:spPr>
          <p:txBody>
            <a:bodyPr lIns="50800" tIns="50800" rIns="50800" bIns="50800" rtlCol="0" anchor="ctr"/>
            <a:lstStyle/>
            <a:p>
              <a:pPr algn="ctr">
                <a:lnSpc>
                  <a:spcPts val="3223"/>
                </a:lnSpc>
              </a:pPr>
              <a:endParaRPr dirty="0"/>
            </a:p>
          </p:txBody>
        </p:sp>
      </p:grpSp>
      <p:sp>
        <p:nvSpPr>
          <p:cNvPr id="26" name="TextBox 29">
            <a:extLst>
              <a:ext uri="{FF2B5EF4-FFF2-40B4-BE49-F238E27FC236}">
                <a16:creationId xmlns:a16="http://schemas.microsoft.com/office/drawing/2014/main" id="{FD9AA78B-461B-A0D3-4EC3-497BF24F2328}"/>
              </a:ext>
            </a:extLst>
          </p:cNvPr>
          <p:cNvSpPr txBox="1"/>
          <p:nvPr/>
        </p:nvSpPr>
        <p:spPr>
          <a:xfrm>
            <a:off x="1682270" y="4646862"/>
            <a:ext cx="2420046" cy="462434"/>
          </a:xfrm>
          <a:prstGeom prst="rect">
            <a:avLst/>
          </a:prstGeom>
        </p:spPr>
        <p:txBody>
          <a:bodyPr wrap="square" lIns="0" tIns="0" rIns="0" bIns="0" rtlCol="0" anchor="t">
            <a:spAutoFit/>
          </a:bodyPr>
          <a:lstStyle/>
          <a:p>
            <a:pPr marL="0" lvl="0" indent="0" algn="ctr">
              <a:lnSpc>
                <a:spcPts val="3779"/>
              </a:lnSpc>
              <a:spcBef>
                <a:spcPct val="0"/>
              </a:spcBef>
            </a:pPr>
            <a:r>
              <a:rPr lang="en-US" sz="2700" b="1" dirty="0">
                <a:solidFill>
                  <a:srgbClr val="FFFFFF"/>
                </a:solidFill>
                <a:latin typeface="Poppins Bold"/>
                <a:ea typeface="Poppins Bold"/>
                <a:cs typeface="Poppins Bold"/>
                <a:sym typeface="Poppins Bold"/>
              </a:rPr>
              <a:t>OBJECTIVES</a:t>
            </a:r>
          </a:p>
        </p:txBody>
      </p:sp>
    </p:spTree>
    <p:extLst>
      <p:ext uri="{BB962C8B-B14F-4D97-AF65-F5344CB8AC3E}">
        <p14:creationId xmlns:p14="http://schemas.microsoft.com/office/powerpoint/2010/main" val="282607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F7A1-EB4A-012D-4186-29AB6A94AE46}"/>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3727D05F-612B-7DF6-8C4D-88825EA7B2F3}"/>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E8F39C11-7F02-A61C-8F53-354CF8EC56F5}"/>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4</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grpSp>
        <p:nvGrpSpPr>
          <p:cNvPr id="3" name="Group 15">
            <a:extLst>
              <a:ext uri="{FF2B5EF4-FFF2-40B4-BE49-F238E27FC236}">
                <a16:creationId xmlns:a16="http://schemas.microsoft.com/office/drawing/2014/main" id="{455F5AC4-67A9-669B-7286-E94469727269}"/>
              </a:ext>
            </a:extLst>
          </p:cNvPr>
          <p:cNvGrpSpPr/>
          <p:nvPr/>
        </p:nvGrpSpPr>
        <p:grpSpPr>
          <a:xfrm>
            <a:off x="5562600" y="571500"/>
            <a:ext cx="6858000" cy="1030616"/>
            <a:chOff x="0" y="0"/>
            <a:chExt cx="1666785" cy="310147"/>
          </a:xfrm>
        </p:grpSpPr>
        <p:sp>
          <p:nvSpPr>
            <p:cNvPr id="4" name="Freeform 16">
              <a:extLst>
                <a:ext uri="{FF2B5EF4-FFF2-40B4-BE49-F238E27FC236}">
                  <a16:creationId xmlns:a16="http://schemas.microsoft.com/office/drawing/2014/main" id="{91569052-97FF-CCF1-6F2A-CDE6E0CB7120}"/>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5" name="TextBox 17">
              <a:extLst>
                <a:ext uri="{FF2B5EF4-FFF2-40B4-BE49-F238E27FC236}">
                  <a16:creationId xmlns:a16="http://schemas.microsoft.com/office/drawing/2014/main" id="{AD1919A5-792F-FFDB-E5D6-8BD083188000}"/>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6" name="TextBox 18">
            <a:extLst>
              <a:ext uri="{FF2B5EF4-FFF2-40B4-BE49-F238E27FC236}">
                <a16:creationId xmlns:a16="http://schemas.microsoft.com/office/drawing/2014/main" id="{8589E576-206B-ACB6-056C-A0F4326F5BF3}"/>
              </a:ext>
            </a:extLst>
          </p:cNvPr>
          <p:cNvSpPr txBox="1"/>
          <p:nvPr/>
        </p:nvSpPr>
        <p:spPr>
          <a:xfrm>
            <a:off x="6560546" y="702792"/>
            <a:ext cx="5151398" cy="768031"/>
          </a:xfrm>
          <a:prstGeom prst="rect">
            <a:avLst/>
          </a:prstGeom>
        </p:spPr>
        <p:txBody>
          <a:bodyPr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RESEARCH GAP</a:t>
            </a:r>
          </a:p>
        </p:txBody>
      </p:sp>
      <p:sp>
        <p:nvSpPr>
          <p:cNvPr id="36" name="TextBox 14">
            <a:extLst>
              <a:ext uri="{FF2B5EF4-FFF2-40B4-BE49-F238E27FC236}">
                <a16:creationId xmlns:a16="http://schemas.microsoft.com/office/drawing/2014/main" id="{CE683F64-4D21-C163-516C-FCFAAAC975D4}"/>
              </a:ext>
            </a:extLst>
          </p:cNvPr>
          <p:cNvSpPr txBox="1"/>
          <p:nvPr/>
        </p:nvSpPr>
        <p:spPr>
          <a:xfrm>
            <a:off x="838200" y="2488927"/>
            <a:ext cx="15124953" cy="6017032"/>
          </a:xfrm>
          <a:prstGeom prst="rect">
            <a:avLst/>
          </a:prstGeom>
        </p:spPr>
        <p:txBody>
          <a:bodyPr wrap="square" lIns="0" tIns="0" rIns="0" bIns="0" rtlCol="0" anchor="t">
            <a:spAutoFit/>
          </a:bodyPr>
          <a:lstStyle/>
          <a:p>
            <a:pPr marL="1257300" lvl="2" indent="-342900">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Existing YouTube metadata generation methods often rely on keyword-based or shallow semantic techniques, lacking deep multimodal contextual understanding.</a:t>
            </a:r>
          </a:p>
          <a:p>
            <a:pPr marL="1257300" lvl="2" indent="-342900">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1257300" lvl="2" indent="-342900">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Prior state of the art models like VATMAN use hierarchical multi-head attention but involve complex architectures not yet fully exploited.</a:t>
            </a:r>
          </a:p>
          <a:p>
            <a:pPr marL="1257300" lvl="2" indent="-342900">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1257300" lvl="2" indent="-342900">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Current fine-tuning approaches such as with T5 or LLaMA3:7b show limitations in fluency, effectivity, or require high resources, limiting scalability and adaptability.</a:t>
            </a:r>
          </a:p>
          <a:p>
            <a:pPr marL="1257300" lvl="2" indent="-342900">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1257300" lvl="2" indent="-342900">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There is a gap in practical, scalable methods combining large LLMs like LLaMA3:7b with vector-based retrieval (RAG) architectures for dynamic and accurate video metadata generation.</a:t>
            </a:r>
          </a:p>
          <a:p>
            <a:pPr marL="1257300" lvl="2" indent="-342900">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1257300" lvl="2" indent="-342900">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Existing datasets (MSR-VTT) provide a solid base but integrating and aligning multimodal features practically with LLMs for this task remains underexplored.</a:t>
            </a:r>
          </a:p>
          <a:p>
            <a:pPr marL="1257300" lvl="2" indent="-342900">
              <a:spcBef>
                <a:spcPct val="0"/>
              </a:spcBef>
              <a:buFont typeface="Wingdings" panose="05000000000000000000" pitchFamily="2" charset="2"/>
              <a:buChar char="Ø"/>
            </a:pPr>
            <a:endParaRPr lang="en-US" sz="2300" dirty="0">
              <a:solidFill>
                <a:srgbClr val="000000"/>
              </a:solidFill>
              <a:latin typeface="Poppins"/>
              <a:ea typeface="Poppins"/>
              <a:cs typeface="Poppins"/>
              <a:sym typeface="Poppins"/>
            </a:endParaRPr>
          </a:p>
          <a:p>
            <a:pPr marL="1257300" lvl="2" indent="-342900">
              <a:spcBef>
                <a:spcPct val="0"/>
              </a:spcBef>
              <a:buFont typeface="Wingdings" panose="05000000000000000000" pitchFamily="2" charset="2"/>
              <a:buChar char="Ø"/>
            </a:pPr>
            <a:r>
              <a:rPr lang="en-US" sz="2300" dirty="0">
                <a:solidFill>
                  <a:srgbClr val="000000"/>
                </a:solidFill>
                <a:latin typeface="Poppins"/>
                <a:ea typeface="Poppins"/>
                <a:cs typeface="Poppins"/>
                <a:sym typeface="Poppins"/>
              </a:rPr>
              <a:t>Chrome extension automation of metadata insertion during upload is novel but has not been fully realized or integrated with advanced retrieval-based models.</a:t>
            </a:r>
          </a:p>
        </p:txBody>
      </p:sp>
    </p:spTree>
    <p:extLst>
      <p:ext uri="{BB962C8B-B14F-4D97-AF65-F5344CB8AC3E}">
        <p14:creationId xmlns:p14="http://schemas.microsoft.com/office/powerpoint/2010/main" val="172216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D80E-A755-9756-8010-20C92CAE7772}"/>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B0F00B50-558E-4D1E-6FEB-82BF879DBCCD}"/>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1866EA74-EDCF-B01F-8638-F7731A752746}"/>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rPr>
              <a:t>5</a:t>
            </a:r>
          </a:p>
        </p:txBody>
      </p:sp>
      <p:grpSp>
        <p:nvGrpSpPr>
          <p:cNvPr id="2" name="Group 14">
            <a:extLst>
              <a:ext uri="{FF2B5EF4-FFF2-40B4-BE49-F238E27FC236}">
                <a16:creationId xmlns:a16="http://schemas.microsoft.com/office/drawing/2014/main" id="{8698A26D-46E9-E3C8-7336-019FC537B98D}"/>
              </a:ext>
            </a:extLst>
          </p:cNvPr>
          <p:cNvGrpSpPr/>
          <p:nvPr/>
        </p:nvGrpSpPr>
        <p:grpSpPr>
          <a:xfrm>
            <a:off x="4000500" y="266700"/>
            <a:ext cx="10287000" cy="1030616"/>
            <a:chOff x="0" y="0"/>
            <a:chExt cx="1666785" cy="310147"/>
          </a:xfrm>
        </p:grpSpPr>
        <p:sp>
          <p:nvSpPr>
            <p:cNvPr id="3" name="Freeform 15">
              <a:extLst>
                <a:ext uri="{FF2B5EF4-FFF2-40B4-BE49-F238E27FC236}">
                  <a16:creationId xmlns:a16="http://schemas.microsoft.com/office/drawing/2014/main" id="{12FDDC20-5D02-E650-D948-67CCA0CD8050}"/>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4" name="TextBox 16">
              <a:extLst>
                <a:ext uri="{FF2B5EF4-FFF2-40B4-BE49-F238E27FC236}">
                  <a16:creationId xmlns:a16="http://schemas.microsoft.com/office/drawing/2014/main" id="{2C54B4A8-8007-2869-785C-E484F6AF2D4D}"/>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5" name="TextBox 17">
            <a:extLst>
              <a:ext uri="{FF2B5EF4-FFF2-40B4-BE49-F238E27FC236}">
                <a16:creationId xmlns:a16="http://schemas.microsoft.com/office/drawing/2014/main" id="{6A8F2F0D-664A-1F98-75A6-B0FA69A6DDA2}"/>
              </a:ext>
            </a:extLst>
          </p:cNvPr>
          <p:cNvSpPr txBox="1"/>
          <p:nvPr/>
        </p:nvSpPr>
        <p:spPr>
          <a:xfrm>
            <a:off x="4610100" y="397992"/>
            <a:ext cx="9067800"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LITERATURE SURVEY SUMMARY</a:t>
            </a:r>
          </a:p>
        </p:txBody>
      </p:sp>
      <p:sp>
        <p:nvSpPr>
          <p:cNvPr id="6" name="TextBox 5">
            <a:extLst>
              <a:ext uri="{FF2B5EF4-FFF2-40B4-BE49-F238E27FC236}">
                <a16:creationId xmlns:a16="http://schemas.microsoft.com/office/drawing/2014/main" id="{33A4BB5E-ED80-05C3-CCA2-32716FA92969}"/>
              </a:ext>
            </a:extLst>
          </p:cNvPr>
          <p:cNvSpPr txBox="1"/>
          <p:nvPr/>
        </p:nvSpPr>
        <p:spPr>
          <a:xfrm>
            <a:off x="1143000" y="1606333"/>
            <a:ext cx="15240000" cy="765196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VATMAN Model: State-of-the-art trimodal hierarchical crossmodal attention for video, audio, and text fusion </a:t>
            </a:r>
            <a:r>
              <a:rPr lang="nl-NL" sz="2300" b="1" dirty="0">
                <a:latin typeface="Poppins" panose="020B0604020202020204" charset="0"/>
                <a:cs typeface="Poppins" panose="020B0604020202020204" charset="0"/>
                <a:hlinkClick r:id="rId4" action="ppaction://hlinksldjump">
                  <a:extLst>
                    <a:ext uri="{A12FA001-AC4F-418D-AE19-62706E023703}">
                      <ahyp:hlinkClr xmlns:ahyp="http://schemas.microsoft.com/office/drawing/2018/hyperlinkcolor" val="tx"/>
                    </a:ext>
                  </a:extLst>
                </a:hlinkClick>
              </a:rPr>
              <a:t>[1]</a:t>
            </a:r>
            <a:r>
              <a:rPr lang="nl-NL" sz="2300" b="1" dirty="0">
                <a:latin typeface="Poppins" panose="020B0604020202020204" charset="0"/>
                <a:cs typeface="Poppins" panose="020B0604020202020204" charset="0"/>
              </a:rPr>
              <a:t> </a:t>
            </a:r>
            <a:r>
              <a:rPr lang="en-US" sz="2300" b="1" dirty="0">
                <a:latin typeface="Poppins" panose="020B0604020202020204" charset="0"/>
                <a:cs typeface="Poppins" panose="020B0604020202020204" charset="0"/>
              </a:rPr>
              <a:t>:</a:t>
            </a:r>
          </a:p>
          <a:p>
            <a:pPr marL="800100" lvl="1"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Uses ResNeXt-101 (video), Kaldi MFCC (audio), BERT (text).</a:t>
            </a:r>
          </a:p>
          <a:p>
            <a:pPr marL="800100" lvl="1"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BART for abstractive summarization.</a:t>
            </a:r>
          </a:p>
          <a:p>
            <a:pPr lvl="1"/>
            <a:endParaRPr lang="en-US" sz="2300" b="1" dirty="0">
              <a:latin typeface="Poppins" panose="020B0604020202020204" charset="0"/>
              <a:cs typeface="Poppins" panose="020B0604020202020204" charset="0"/>
            </a:endParaRPr>
          </a:p>
          <a:p>
            <a:pPr marL="346075" lvl="1" indent="-346075">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Our adaptation :</a:t>
            </a:r>
          </a:p>
          <a:p>
            <a:pPr marL="800100" lvl="2"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Use of </a:t>
            </a:r>
            <a:r>
              <a:rPr lang="en-US" sz="2300" dirty="0" err="1">
                <a:latin typeface="Poppins" panose="020B0604020202020204" charset="0"/>
                <a:cs typeface="Poppins" panose="020B0604020202020204" charset="0"/>
              </a:rPr>
              <a:t>Librosa</a:t>
            </a:r>
            <a:r>
              <a:rPr lang="en-US" sz="2300" dirty="0">
                <a:latin typeface="Poppins" panose="020B0604020202020204" charset="0"/>
                <a:cs typeface="Poppins" panose="020B0604020202020204" charset="0"/>
              </a:rPr>
              <a:t> MFCC instead of Kaldi for audio feature extraction for public reproducibility.</a:t>
            </a:r>
          </a:p>
          <a:p>
            <a:pPr marL="800100" lvl="2"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Recognizing that hierarchical crossmodal attention is key to stronger fusion, we identified implementing this as a critical next step in our project.</a:t>
            </a:r>
          </a:p>
          <a:p>
            <a:pPr marL="457200" lvl="2"/>
            <a:endParaRPr lang="en-US" sz="2300" dirty="0">
              <a:latin typeface="Poppins" panose="020B0604020202020204" charset="0"/>
              <a:cs typeface="Poppins" panose="020B0604020202020204" charset="0"/>
            </a:endParaRPr>
          </a:p>
          <a:p>
            <a:pPr marL="395288" lvl="1" indent="-395288">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Relevance to Current Research :</a:t>
            </a:r>
          </a:p>
          <a:p>
            <a:pPr marL="800100" lvl="1"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VATMAN and our modifications lay the foundation for rigorous, context-aware metadata generation.</a:t>
            </a:r>
          </a:p>
          <a:p>
            <a:pPr marL="800100" lvl="1"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Highlights need for practical, scalable solutions—driving our focus on adaptable architectures for real-world deployment on platforms like YouTube.</a:t>
            </a:r>
          </a:p>
        </p:txBody>
      </p:sp>
    </p:spTree>
    <p:extLst>
      <p:ext uri="{BB962C8B-B14F-4D97-AF65-F5344CB8AC3E}">
        <p14:creationId xmlns:p14="http://schemas.microsoft.com/office/powerpoint/2010/main" val="85098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A2700-FB37-68D4-386F-D948FEF7FB16}"/>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DA2E7D72-7FA4-16A1-8EAD-96B20DBE7BBB}"/>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87D7B139-F09A-0417-65DD-6B63B3E3D9BB}"/>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6</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grpSp>
        <p:nvGrpSpPr>
          <p:cNvPr id="2" name="Group 14">
            <a:extLst>
              <a:ext uri="{FF2B5EF4-FFF2-40B4-BE49-F238E27FC236}">
                <a16:creationId xmlns:a16="http://schemas.microsoft.com/office/drawing/2014/main" id="{CAD51CE6-C4E2-325B-9920-EA71DBB30378}"/>
              </a:ext>
            </a:extLst>
          </p:cNvPr>
          <p:cNvGrpSpPr/>
          <p:nvPr/>
        </p:nvGrpSpPr>
        <p:grpSpPr>
          <a:xfrm>
            <a:off x="4000500" y="266700"/>
            <a:ext cx="10287000" cy="1030616"/>
            <a:chOff x="0" y="0"/>
            <a:chExt cx="1666785" cy="310147"/>
          </a:xfrm>
        </p:grpSpPr>
        <p:sp>
          <p:nvSpPr>
            <p:cNvPr id="3" name="Freeform 15">
              <a:extLst>
                <a:ext uri="{FF2B5EF4-FFF2-40B4-BE49-F238E27FC236}">
                  <a16:creationId xmlns:a16="http://schemas.microsoft.com/office/drawing/2014/main" id="{39634583-D7AE-DFB9-EBC9-B7F67795E578}"/>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4" name="TextBox 16">
              <a:extLst>
                <a:ext uri="{FF2B5EF4-FFF2-40B4-BE49-F238E27FC236}">
                  <a16:creationId xmlns:a16="http://schemas.microsoft.com/office/drawing/2014/main" id="{A8F435E3-B34B-B01D-9D63-3D0004150FB5}"/>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5" name="TextBox 17">
            <a:extLst>
              <a:ext uri="{FF2B5EF4-FFF2-40B4-BE49-F238E27FC236}">
                <a16:creationId xmlns:a16="http://schemas.microsoft.com/office/drawing/2014/main" id="{0673C917-5453-1A31-4A57-F1FEB5AABC5E}"/>
              </a:ext>
            </a:extLst>
          </p:cNvPr>
          <p:cNvSpPr txBox="1"/>
          <p:nvPr/>
        </p:nvSpPr>
        <p:spPr>
          <a:xfrm>
            <a:off x="4610100" y="397992"/>
            <a:ext cx="9067800"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LITERATURE SURVEY SUMMARY</a:t>
            </a:r>
          </a:p>
        </p:txBody>
      </p:sp>
      <p:sp>
        <p:nvSpPr>
          <p:cNvPr id="6" name="TextBox 5">
            <a:extLst>
              <a:ext uri="{FF2B5EF4-FFF2-40B4-BE49-F238E27FC236}">
                <a16:creationId xmlns:a16="http://schemas.microsoft.com/office/drawing/2014/main" id="{9F44E509-7060-7BD1-B894-F0B6E5820851}"/>
              </a:ext>
            </a:extLst>
          </p:cNvPr>
          <p:cNvSpPr txBox="1"/>
          <p:nvPr/>
        </p:nvSpPr>
        <p:spPr>
          <a:xfrm>
            <a:off x="1143000" y="1532619"/>
            <a:ext cx="16306800" cy="818288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LLaMA3 </a:t>
            </a:r>
            <a:r>
              <a:rPr lang="en-US" sz="2300" b="1" dirty="0">
                <a:latin typeface="Poppins" panose="020B0604020202020204" charset="0"/>
                <a:cs typeface="Poppins" panose="020B0604020202020204" charset="0"/>
                <a:hlinkClick r:id="rId4" action="ppaction://hlinksldjump">
                  <a:extLst>
                    <a:ext uri="{A12FA001-AC4F-418D-AE19-62706E023703}">
                      <ahyp:hlinkClr xmlns:ahyp="http://schemas.microsoft.com/office/drawing/2018/hyperlinkcolor" val="tx"/>
                    </a:ext>
                  </a:extLst>
                </a:hlinkClick>
              </a:rPr>
              <a:t>[7]</a:t>
            </a:r>
            <a:r>
              <a:rPr lang="en-US" sz="2300" b="1" dirty="0">
                <a:latin typeface="Poppins" panose="020B0604020202020204" charset="0"/>
                <a:cs typeface="Poppins" panose="020B0604020202020204" charset="0"/>
              </a:rPr>
              <a:t>: </a:t>
            </a:r>
            <a:r>
              <a:rPr lang="en-US" sz="2300" dirty="0">
                <a:latin typeface="Poppins" panose="020B0604020202020204" charset="0"/>
                <a:cs typeface="Poppins" panose="020B0604020202020204" charset="0"/>
              </a:rPr>
              <a:t>Advanced LLM with multilingual, code reasoning &amp; multimodal support; strong fine-tuning/alignment capabilities.</a:t>
            </a:r>
          </a:p>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Ollama : </a:t>
            </a:r>
            <a:r>
              <a:rPr lang="en-US" sz="2300" dirty="0">
                <a:latin typeface="Poppins" panose="020B0604020202020204" charset="0"/>
                <a:cs typeface="Poppins" panose="020B0604020202020204" charset="0"/>
              </a:rPr>
              <a:t>Local deployment framework ensuring privacy &amp; offline inference.</a:t>
            </a:r>
          </a:p>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RAG </a:t>
            </a:r>
            <a:r>
              <a:rPr lang="en-US" sz="2300" b="1" dirty="0">
                <a:latin typeface="Poppins" panose="020B0604020202020204" charset="0"/>
                <a:cs typeface="Poppins" panose="020B0604020202020204" charset="0"/>
                <a:hlinkClick r:id="rId4" action="ppaction://hlinksldjump">
                  <a:extLst>
                    <a:ext uri="{A12FA001-AC4F-418D-AE19-62706E023703}">
                      <ahyp:hlinkClr xmlns:ahyp="http://schemas.microsoft.com/office/drawing/2018/hyperlinkcolor" val="tx"/>
                    </a:ext>
                  </a:extLst>
                </a:hlinkClick>
              </a:rPr>
              <a:t>[9]</a:t>
            </a:r>
            <a:r>
              <a:rPr lang="en-US" sz="2300" b="1" dirty="0">
                <a:latin typeface="Poppins" panose="020B0604020202020204" charset="0"/>
                <a:cs typeface="Poppins" panose="020B0604020202020204" charset="0"/>
              </a:rPr>
              <a:t>: </a:t>
            </a:r>
            <a:r>
              <a:rPr lang="en-US" sz="2300" dirty="0">
                <a:latin typeface="Poppins" panose="020B0604020202020204" charset="0"/>
                <a:cs typeface="Poppins" panose="020B0604020202020204" charset="0"/>
              </a:rPr>
              <a:t>Enhances LLM output with real-time external context (via vector DBs) for freshness, scalability &amp; adaptability.</a:t>
            </a:r>
          </a:p>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Pinecone </a:t>
            </a:r>
            <a:r>
              <a:rPr lang="en-US" sz="2300" b="1" dirty="0">
                <a:latin typeface="Poppins" panose="020B0604020202020204" charset="0"/>
                <a:cs typeface="Poppins" panose="020B0604020202020204" charset="0"/>
                <a:hlinkClick r:id="rId4" action="ppaction://hlinksldjump">
                  <a:extLst>
                    <a:ext uri="{A12FA001-AC4F-418D-AE19-62706E023703}">
                      <ahyp:hlinkClr xmlns:ahyp="http://schemas.microsoft.com/office/drawing/2018/hyperlinkcolor" val="tx"/>
                    </a:ext>
                  </a:extLst>
                </a:hlinkClick>
              </a:rPr>
              <a:t>[6]</a:t>
            </a:r>
            <a:r>
              <a:rPr lang="en-US" sz="2300" b="1" dirty="0">
                <a:latin typeface="Poppins" panose="020B0604020202020204" charset="0"/>
                <a:cs typeface="Poppins" panose="020B0604020202020204" charset="0"/>
              </a:rPr>
              <a:t> </a:t>
            </a:r>
            <a:r>
              <a:rPr lang="en-US" sz="2300" b="1" dirty="0">
                <a:latin typeface="Poppins" panose="020B0604020202020204" charset="0"/>
                <a:cs typeface="Poppins" panose="020B0604020202020204" charset="0"/>
                <a:hlinkClick r:id="rId4" action="ppaction://hlinksldjump">
                  <a:extLst>
                    <a:ext uri="{A12FA001-AC4F-418D-AE19-62706E023703}">
                      <ahyp:hlinkClr xmlns:ahyp="http://schemas.microsoft.com/office/drawing/2018/hyperlinkcolor" val="tx"/>
                    </a:ext>
                  </a:extLst>
                </a:hlinkClick>
              </a:rPr>
              <a:t>[8]</a:t>
            </a:r>
            <a:r>
              <a:rPr lang="en-US" sz="2300" b="1" dirty="0">
                <a:latin typeface="Poppins" panose="020B0604020202020204" charset="0"/>
                <a:cs typeface="Poppins" panose="020B0604020202020204" charset="0"/>
              </a:rPr>
              <a:t> </a:t>
            </a:r>
            <a:r>
              <a:rPr lang="en-US" sz="2300" b="1" dirty="0">
                <a:latin typeface="Poppins" panose="020B0604020202020204" charset="0"/>
                <a:cs typeface="Poppins" panose="020B0604020202020204" charset="0"/>
                <a:hlinkClick r:id="rId4" action="ppaction://hlinksldjump">
                  <a:extLst>
                    <a:ext uri="{A12FA001-AC4F-418D-AE19-62706E023703}">
                      <ahyp:hlinkClr xmlns:ahyp="http://schemas.microsoft.com/office/drawing/2018/hyperlinkcolor" val="tx"/>
                    </a:ext>
                  </a:extLst>
                </a:hlinkClick>
              </a:rPr>
              <a:t>[10]: </a:t>
            </a:r>
            <a:r>
              <a:rPr lang="en-US" sz="2300" dirty="0">
                <a:latin typeface="Poppins" panose="020B0604020202020204" charset="0"/>
                <a:cs typeface="Poppins" panose="020B0604020202020204" charset="0"/>
              </a:rPr>
              <a:t>High-performance vector DB for fast, scalable, metadata-aware retrieval.</a:t>
            </a:r>
          </a:p>
          <a:p>
            <a:pPr marL="342900" indent="-342900">
              <a:buFont typeface="Wingdings" panose="05000000000000000000" pitchFamily="2" charset="2"/>
              <a:buChar char="Ø"/>
            </a:pPr>
            <a:endParaRPr lang="en-US" sz="2300" dirty="0">
              <a:latin typeface="Poppins" panose="020B0604020202020204" charset="0"/>
              <a:cs typeface="Poppins" panose="020B0604020202020204" charset="0"/>
            </a:endParaRPr>
          </a:p>
          <a:p>
            <a:pPr marL="346075" lvl="1" indent="-346075">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Findings :</a:t>
            </a:r>
          </a:p>
          <a:p>
            <a:pPr marL="803275" lvl="2" indent="-346075">
              <a:lnSpc>
                <a:spcPct val="150000"/>
              </a:lnSpc>
              <a:buFont typeface="Arial" panose="020B0604020202020204" pitchFamily="34" charset="0"/>
              <a:buChar char="•"/>
            </a:pPr>
            <a:r>
              <a:rPr lang="en-US" sz="2300" dirty="0">
                <a:latin typeface="Poppins" panose="020B0604020202020204" charset="0"/>
                <a:cs typeface="Poppins" panose="020B0604020202020204" charset="0"/>
              </a:rPr>
              <a:t>Strong LLMs, dynamic context updates, privacy (Ollama), scalable retrieval (Pinecone).</a:t>
            </a:r>
          </a:p>
          <a:p>
            <a:pPr marL="803275" lvl="2" indent="-346075">
              <a:lnSpc>
                <a:spcPct val="150000"/>
              </a:lnSpc>
              <a:buFont typeface="Arial" panose="020B0604020202020204" pitchFamily="34" charset="0"/>
              <a:buChar char="•"/>
            </a:pPr>
            <a:r>
              <a:rPr lang="en-US" sz="2300" dirty="0">
                <a:latin typeface="Poppins" panose="020B0604020202020204" charset="0"/>
                <a:cs typeface="Poppins" panose="020B0604020202020204" charset="0"/>
              </a:rPr>
              <a:t>High resource use; retrieval/generation balance needed; cloud cost/latency concerns.</a:t>
            </a:r>
          </a:p>
          <a:p>
            <a:pPr marL="803275" lvl="2" indent="-346075">
              <a:lnSpc>
                <a:spcPct val="150000"/>
              </a:lnSpc>
              <a:buFont typeface="Arial" panose="020B0604020202020204" pitchFamily="34" charset="0"/>
              <a:buChar char="•"/>
            </a:pPr>
            <a:r>
              <a:rPr lang="en-US" sz="2300" dirty="0">
                <a:latin typeface="Poppins" panose="020B0604020202020204" charset="0"/>
                <a:cs typeface="Poppins" panose="020B0604020202020204" charset="0"/>
              </a:rPr>
              <a:t>Hierarchical/graph-based retrieval and chain-of-thought fusion enhance reasoning and contextual accuracy.</a:t>
            </a:r>
          </a:p>
          <a:p>
            <a:pPr marL="457200" lvl="2"/>
            <a:endParaRPr lang="en-US" sz="2300" dirty="0">
              <a:latin typeface="Poppins" panose="020B0604020202020204" charset="0"/>
              <a:cs typeface="Poppins" panose="020B0604020202020204" charset="0"/>
            </a:endParaRPr>
          </a:p>
          <a:p>
            <a:pPr marL="346075" lvl="1" indent="-346075">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Relevance to Our Work :</a:t>
            </a:r>
          </a:p>
          <a:p>
            <a:pPr marL="803275" lvl="2" indent="-346075">
              <a:lnSpc>
                <a:spcPct val="150000"/>
              </a:lnSpc>
              <a:buFont typeface="Arial" panose="020B0604020202020204" pitchFamily="34" charset="0"/>
              <a:buChar char="•"/>
            </a:pPr>
            <a:r>
              <a:rPr lang="en-US" sz="2300" dirty="0">
                <a:latin typeface="Poppins" panose="020B0604020202020204" charset="0"/>
                <a:cs typeface="Poppins" panose="020B0604020202020204" charset="0"/>
              </a:rPr>
              <a:t>Migration from fine-tuning to RAG + LLaMA3 + Pinecone boosts scalability, adaptability &amp; accuracy for YouTube metadata generation, matching the latest research trends.</a:t>
            </a:r>
          </a:p>
        </p:txBody>
      </p:sp>
    </p:spTree>
    <p:extLst>
      <p:ext uri="{BB962C8B-B14F-4D97-AF65-F5344CB8AC3E}">
        <p14:creationId xmlns:p14="http://schemas.microsoft.com/office/powerpoint/2010/main" val="165659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BA950-5722-961B-B311-1D5466541BB0}"/>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B4373505-72E7-C4AD-0C84-1B0AD43323C9}"/>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D973C714-A1D0-F62C-3D2B-22A51DF1C313}"/>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7</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grpSp>
        <p:nvGrpSpPr>
          <p:cNvPr id="2" name="Group 14">
            <a:extLst>
              <a:ext uri="{FF2B5EF4-FFF2-40B4-BE49-F238E27FC236}">
                <a16:creationId xmlns:a16="http://schemas.microsoft.com/office/drawing/2014/main" id="{97B703F0-86CC-290B-D6C5-E95D26D2629F}"/>
              </a:ext>
            </a:extLst>
          </p:cNvPr>
          <p:cNvGrpSpPr/>
          <p:nvPr/>
        </p:nvGrpSpPr>
        <p:grpSpPr>
          <a:xfrm>
            <a:off x="761997" y="342900"/>
            <a:ext cx="16764001" cy="1030616"/>
            <a:chOff x="0" y="0"/>
            <a:chExt cx="1666785" cy="310147"/>
          </a:xfrm>
        </p:grpSpPr>
        <p:sp>
          <p:nvSpPr>
            <p:cNvPr id="3" name="Freeform 15">
              <a:extLst>
                <a:ext uri="{FF2B5EF4-FFF2-40B4-BE49-F238E27FC236}">
                  <a16:creationId xmlns:a16="http://schemas.microsoft.com/office/drawing/2014/main" id="{07C1453C-F033-4C2A-9217-11E2296720F1}"/>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4" name="TextBox 16">
              <a:extLst>
                <a:ext uri="{FF2B5EF4-FFF2-40B4-BE49-F238E27FC236}">
                  <a16:creationId xmlns:a16="http://schemas.microsoft.com/office/drawing/2014/main" id="{D965B687-A86D-85A1-1A70-740253BA88AD}"/>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5" name="TextBox 17">
            <a:extLst>
              <a:ext uri="{FF2B5EF4-FFF2-40B4-BE49-F238E27FC236}">
                <a16:creationId xmlns:a16="http://schemas.microsoft.com/office/drawing/2014/main" id="{EAF25DEA-3F08-2E0B-AF49-3AB62D37DD39}"/>
              </a:ext>
            </a:extLst>
          </p:cNvPr>
          <p:cNvSpPr txBox="1"/>
          <p:nvPr/>
        </p:nvSpPr>
        <p:spPr>
          <a:xfrm>
            <a:off x="761999" y="490607"/>
            <a:ext cx="16764000" cy="735201"/>
          </a:xfrm>
          <a:prstGeom prst="rect">
            <a:avLst/>
          </a:prstGeom>
        </p:spPr>
        <p:txBody>
          <a:bodyPr wrap="square" lIns="0" tIns="0" rIns="0" bIns="0" rtlCol="0" anchor="t">
            <a:spAutoFit/>
          </a:bodyPr>
          <a:lstStyle/>
          <a:p>
            <a:pPr algn="ctr">
              <a:lnSpc>
                <a:spcPts val="6320"/>
              </a:lnSpc>
              <a:spcBef>
                <a:spcPct val="0"/>
              </a:spcBef>
            </a:pPr>
            <a:r>
              <a:rPr lang="en-US" sz="3600" b="1" dirty="0">
                <a:solidFill>
                  <a:srgbClr val="FFFFFF"/>
                </a:solidFill>
                <a:latin typeface="Poppins Bold"/>
                <a:ea typeface="Poppins Bold"/>
                <a:cs typeface="Poppins Bold"/>
                <a:sym typeface="Poppins Bold"/>
              </a:rPr>
              <a:t>DATA COLLECTION, ARCHITECTURE SELECTION AND QUALITY CHECKING</a:t>
            </a:r>
          </a:p>
        </p:txBody>
      </p:sp>
      <p:sp>
        <p:nvSpPr>
          <p:cNvPr id="6" name="TextBox 5">
            <a:extLst>
              <a:ext uri="{FF2B5EF4-FFF2-40B4-BE49-F238E27FC236}">
                <a16:creationId xmlns:a16="http://schemas.microsoft.com/office/drawing/2014/main" id="{568A8DE3-3C5F-42FD-6AA6-789A69C72B80}"/>
              </a:ext>
            </a:extLst>
          </p:cNvPr>
          <p:cNvSpPr txBox="1"/>
          <p:nvPr/>
        </p:nvSpPr>
        <p:spPr>
          <a:xfrm>
            <a:off x="1371597" y="1638300"/>
            <a:ext cx="15468603" cy="552830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Custom dataset from MSR-VTT : </a:t>
            </a:r>
            <a:r>
              <a:rPr lang="en-US" sz="2300" dirty="0">
                <a:latin typeface="Poppins" panose="020B0604020202020204" charset="0"/>
                <a:cs typeface="Poppins" panose="020B0604020202020204" charset="0"/>
              </a:rPr>
              <a:t>8,811 videos selected with video, audio, text modalities.</a:t>
            </a:r>
          </a:p>
          <a:p>
            <a:pPr marL="342900" indent="-342900">
              <a:buFont typeface="Wingdings" panose="05000000000000000000" pitchFamily="2" charset="2"/>
              <a:buChar char="Ø"/>
            </a:pPr>
            <a:endParaRPr lang="en-US" sz="2300" b="1" dirty="0">
              <a:latin typeface="Poppins" panose="020B0604020202020204" charset="0"/>
              <a:cs typeface="Poppins" panose="020B0604020202020204" charset="0"/>
            </a:endParaRPr>
          </a:p>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Metadata created using original MSR-VTT annotations (2 human-annotated sentence pairs per video).</a:t>
            </a:r>
          </a:p>
          <a:p>
            <a:pPr marL="342900" indent="-342900">
              <a:buFont typeface="Wingdings" panose="05000000000000000000" pitchFamily="2" charset="2"/>
              <a:buChar char="Ø"/>
            </a:pPr>
            <a:endParaRPr lang="en-US" sz="2300" b="1" dirty="0">
              <a:latin typeface="Poppins" panose="020B0604020202020204" charset="0"/>
              <a:cs typeface="Poppins" panose="020B0604020202020204" charset="0"/>
            </a:endParaRPr>
          </a:p>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Multimodal features : </a:t>
            </a:r>
            <a:r>
              <a:rPr lang="en-US" sz="2300" dirty="0">
                <a:latin typeface="Poppins" panose="020B0604020202020204" charset="0"/>
                <a:cs typeface="Poppins" panose="020B0604020202020204" charset="0"/>
              </a:rPr>
              <a:t>ResNeXt-101 (video), </a:t>
            </a:r>
            <a:r>
              <a:rPr lang="en-US" sz="2300" dirty="0" err="1">
                <a:latin typeface="Poppins" panose="020B0604020202020204" charset="0"/>
                <a:cs typeface="Poppins" panose="020B0604020202020204" charset="0"/>
              </a:rPr>
              <a:t>Librosa</a:t>
            </a:r>
            <a:r>
              <a:rPr lang="en-US" sz="2300" dirty="0">
                <a:latin typeface="Poppins" panose="020B0604020202020204" charset="0"/>
                <a:cs typeface="Poppins" panose="020B0604020202020204" charset="0"/>
              </a:rPr>
              <a:t> MFCC (audio), Whisper transcripts (text).</a:t>
            </a:r>
          </a:p>
          <a:p>
            <a:pPr marL="342900" indent="-342900">
              <a:buFont typeface="Wingdings" panose="05000000000000000000" pitchFamily="2" charset="2"/>
              <a:buChar char="Ø"/>
            </a:pPr>
            <a:endParaRPr lang="en-US" sz="2300" b="1" dirty="0">
              <a:latin typeface="Poppins" panose="020B0604020202020204" charset="0"/>
              <a:cs typeface="Poppins" panose="020B0604020202020204" charset="0"/>
            </a:endParaRPr>
          </a:p>
          <a:p>
            <a:pPr marL="342900" indent="-342900">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Quality checks ensured completeness and valid feature shapes.</a:t>
            </a:r>
          </a:p>
          <a:p>
            <a:pPr marL="800100" lvl="1"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From T5 encoder-decoder to LLaMA3:7b for improved language modeling.</a:t>
            </a:r>
          </a:p>
          <a:p>
            <a:pPr marL="800100" lvl="1"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Local deployment via Ollama for control.</a:t>
            </a:r>
          </a:p>
          <a:p>
            <a:pPr marL="800100" lvl="1" indent="-342900">
              <a:lnSpc>
                <a:spcPct val="150000"/>
              </a:lnSpc>
              <a:buFont typeface="Arial" panose="020B0604020202020204" pitchFamily="34" charset="0"/>
              <a:buChar char="•"/>
            </a:pPr>
            <a:r>
              <a:rPr lang="en-US" sz="2300" dirty="0">
                <a:latin typeface="Poppins" panose="020B0604020202020204" charset="0"/>
                <a:cs typeface="Poppins" panose="020B0604020202020204" charset="0"/>
              </a:rPr>
              <a:t>Final shift to RAG architecture with Pinecone vector database for dynamic retrieval and generation.</a:t>
            </a:r>
          </a:p>
        </p:txBody>
      </p:sp>
      <p:pic>
        <p:nvPicPr>
          <p:cNvPr id="7" name="Picture 6">
            <a:extLst>
              <a:ext uri="{FF2B5EF4-FFF2-40B4-BE49-F238E27FC236}">
                <a16:creationId xmlns:a16="http://schemas.microsoft.com/office/drawing/2014/main" id="{75E488B9-45C9-C2F0-6165-C94DF7F51E0D}"/>
              </a:ext>
            </a:extLst>
          </p:cNvPr>
          <p:cNvPicPr>
            <a:picLocks noChangeAspect="1"/>
          </p:cNvPicPr>
          <p:nvPr/>
        </p:nvPicPr>
        <p:blipFill>
          <a:blip r:embed="rId4"/>
          <a:stretch>
            <a:fillRect/>
          </a:stretch>
        </p:blipFill>
        <p:spPr>
          <a:xfrm>
            <a:off x="1371597" y="7427928"/>
            <a:ext cx="7670117" cy="2362200"/>
          </a:xfrm>
          <a:prstGeom prst="rect">
            <a:avLst/>
          </a:prstGeom>
        </p:spPr>
      </p:pic>
    </p:spTree>
    <p:extLst>
      <p:ext uri="{BB962C8B-B14F-4D97-AF65-F5344CB8AC3E}">
        <p14:creationId xmlns:p14="http://schemas.microsoft.com/office/powerpoint/2010/main" val="403148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0EA8C-8A08-A266-AFC0-5E05BBD3015C}"/>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6871A924-54C4-87FA-54C3-74346CB1C64C}"/>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63221BE1-6B29-1B8D-BC39-FFD016D09DE4}"/>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lang="en-US" sz="2500" b="1" dirty="0">
                <a:solidFill>
                  <a:prstClr val="white"/>
                </a:solidFill>
                <a:latin typeface="Poppins"/>
                <a:ea typeface="Poppins"/>
                <a:cs typeface="Poppins"/>
                <a:sym typeface="Poppins"/>
              </a:rPr>
              <a:t>8</a:t>
            </a:r>
            <a:endPar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endParaRPr>
          </a:p>
        </p:txBody>
      </p:sp>
      <p:grpSp>
        <p:nvGrpSpPr>
          <p:cNvPr id="2" name="Group 14">
            <a:extLst>
              <a:ext uri="{FF2B5EF4-FFF2-40B4-BE49-F238E27FC236}">
                <a16:creationId xmlns:a16="http://schemas.microsoft.com/office/drawing/2014/main" id="{74562DB9-2DA5-788B-57D3-2DFF570826DA}"/>
              </a:ext>
            </a:extLst>
          </p:cNvPr>
          <p:cNvGrpSpPr/>
          <p:nvPr/>
        </p:nvGrpSpPr>
        <p:grpSpPr>
          <a:xfrm>
            <a:off x="1666443" y="531484"/>
            <a:ext cx="14945157" cy="1030616"/>
            <a:chOff x="0" y="0"/>
            <a:chExt cx="1666785" cy="310147"/>
          </a:xfrm>
        </p:grpSpPr>
        <p:sp>
          <p:nvSpPr>
            <p:cNvPr id="3" name="Freeform 15">
              <a:extLst>
                <a:ext uri="{FF2B5EF4-FFF2-40B4-BE49-F238E27FC236}">
                  <a16:creationId xmlns:a16="http://schemas.microsoft.com/office/drawing/2014/main" id="{C217F4DC-7C06-60AC-62EA-B90BA03867FD}"/>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4" name="TextBox 16">
              <a:extLst>
                <a:ext uri="{FF2B5EF4-FFF2-40B4-BE49-F238E27FC236}">
                  <a16:creationId xmlns:a16="http://schemas.microsoft.com/office/drawing/2014/main" id="{9DC59C26-F7D4-1263-A6FF-BA3DE25D7928}"/>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5" name="TextBox 17">
            <a:extLst>
              <a:ext uri="{FF2B5EF4-FFF2-40B4-BE49-F238E27FC236}">
                <a16:creationId xmlns:a16="http://schemas.microsoft.com/office/drawing/2014/main" id="{CBAE8BFB-6D43-3113-0845-5ECCF752C29E}"/>
              </a:ext>
            </a:extLst>
          </p:cNvPr>
          <p:cNvSpPr txBox="1"/>
          <p:nvPr/>
        </p:nvSpPr>
        <p:spPr>
          <a:xfrm>
            <a:off x="1380826" y="662776"/>
            <a:ext cx="15516389"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RESEARCH METHODOLOGY AND JUSTIFICATION</a:t>
            </a:r>
          </a:p>
        </p:txBody>
      </p:sp>
      <p:sp>
        <p:nvSpPr>
          <p:cNvPr id="6" name="TextBox 5">
            <a:extLst>
              <a:ext uri="{FF2B5EF4-FFF2-40B4-BE49-F238E27FC236}">
                <a16:creationId xmlns:a16="http://schemas.microsoft.com/office/drawing/2014/main" id="{97A0B0FB-A2CB-63BC-CB8A-F5CD84BB5ADF}"/>
              </a:ext>
            </a:extLst>
          </p:cNvPr>
          <p:cNvSpPr txBox="1"/>
          <p:nvPr/>
        </p:nvSpPr>
        <p:spPr>
          <a:xfrm>
            <a:off x="990601" y="1943100"/>
            <a:ext cx="16049790" cy="765196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Method choice :</a:t>
            </a:r>
          </a:p>
          <a:p>
            <a:pPr marL="800100" lvl="1"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Fine-tuning LLaMA3:7b on Google </a:t>
            </a:r>
            <a:r>
              <a:rPr lang="en-US" sz="2300" dirty="0" err="1">
                <a:latin typeface="Poppins" panose="020B0604020202020204" charset="0"/>
                <a:cs typeface="Poppins" panose="020B0604020202020204" charset="0"/>
              </a:rPr>
              <a:t>Colab</a:t>
            </a:r>
            <a:r>
              <a:rPr lang="en-US" sz="2300" dirty="0">
                <a:latin typeface="Poppins" panose="020B0604020202020204" charset="0"/>
                <a:cs typeface="Poppins" panose="020B0604020202020204" charset="0"/>
              </a:rPr>
              <a:t> was resource-intensive and impractical for dynamic YouTube metadata, so Retrieval-Augmented Generation (RAG) with Pinecone vector database was adopted for scalable, flexible, and real-time metadata updates without modifying model weights.</a:t>
            </a:r>
          </a:p>
          <a:p>
            <a:pPr marL="800100" lvl="1" indent="-342900" algn="just">
              <a:buFont typeface="Arial" panose="020B0604020202020204" pitchFamily="34" charset="0"/>
              <a:buChar char="•"/>
            </a:pPr>
            <a:endParaRPr lang="en-US" sz="2300" dirty="0">
              <a:latin typeface="Poppins" panose="020B0604020202020204" charset="0"/>
              <a:cs typeface="Poppins" panose="020B0604020202020204" charset="0"/>
            </a:endParaRPr>
          </a:p>
          <a:p>
            <a:pPr marL="342900" indent="-342900" algn="just">
              <a:lnSpc>
                <a:spcPct val="150000"/>
              </a:lnSpc>
              <a:buFont typeface="Wingdings" panose="05000000000000000000" pitchFamily="2" charset="2"/>
              <a:buChar char="Ø"/>
            </a:pPr>
            <a:r>
              <a:rPr lang="en-US" sz="2300" b="1" dirty="0">
                <a:latin typeface="Poppins" panose="020B0604020202020204" charset="0"/>
                <a:cs typeface="Poppins" panose="020B0604020202020204" charset="0"/>
              </a:rPr>
              <a:t>Metadata Generation Pipeline:</a:t>
            </a:r>
          </a:p>
          <a:p>
            <a:pPr marL="800100" lvl="1"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Extract video, audio, and text features</a:t>
            </a:r>
          </a:p>
          <a:p>
            <a:pPr marL="800100" lvl="1"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Fuse multimodal embeddings</a:t>
            </a:r>
          </a:p>
          <a:p>
            <a:pPr marL="800100" lvl="1"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Retrieve relevant context via Pinecone RAG</a:t>
            </a:r>
          </a:p>
          <a:p>
            <a:pPr marL="800100" lvl="1" indent="-342900" algn="just">
              <a:lnSpc>
                <a:spcPct val="150000"/>
              </a:lnSpc>
              <a:buFont typeface="Arial" panose="020B0604020202020204" pitchFamily="34" charset="0"/>
              <a:buChar char="•"/>
            </a:pPr>
            <a:r>
              <a:rPr lang="en-US" sz="2300" dirty="0">
                <a:latin typeface="Poppins" panose="020B0604020202020204" charset="0"/>
                <a:cs typeface="Poppins" panose="020B0604020202020204" charset="0"/>
              </a:rPr>
              <a:t>Generate metadata (titles, tags, descriptions) with LLaMA3:7b</a:t>
            </a:r>
          </a:p>
          <a:p>
            <a:pPr marL="800100" lvl="1" indent="-342900" algn="just">
              <a:buFont typeface="Arial" panose="020B0604020202020204" pitchFamily="34" charset="0"/>
              <a:buChar char="•"/>
            </a:pPr>
            <a:endParaRPr lang="en-US" sz="2300" dirty="0">
              <a:latin typeface="Poppins" panose="020B0604020202020204" charset="0"/>
              <a:cs typeface="Poppins" panose="020B0604020202020204"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300" b="1" i="0" u="none" strike="noStrike" kern="1200" cap="none" spc="0" normalizeH="0" baseline="0" noProof="0" dirty="0">
                <a:ln>
                  <a:noFill/>
                </a:ln>
                <a:solidFill>
                  <a:prstClr val="black"/>
                </a:solidFill>
                <a:effectLst/>
                <a:uLnTx/>
                <a:uFillTx/>
                <a:latin typeface="Poppins" panose="020B0604020202020204" charset="0"/>
                <a:ea typeface="+mn-ea"/>
                <a:cs typeface="Poppins" panose="020B0604020202020204" charset="0"/>
              </a:rPr>
              <a:t>Alternative Methods Considered:</a:t>
            </a:r>
          </a:p>
          <a:p>
            <a:pPr marL="800100" lvl="1" indent="-342900" algn="just">
              <a:lnSpc>
                <a:spcPct val="150000"/>
              </a:lnSpc>
              <a:buFont typeface="Wingdings" panose="05000000000000000000" pitchFamily="2" charset="2"/>
              <a:buChar char="Ø"/>
              <a:defRPr/>
            </a:pPr>
            <a:r>
              <a:rPr kumimoji="0" lang="en-US" sz="2300" b="0" i="0" u="none" strike="noStrike" kern="1200" cap="none" spc="0" normalizeH="0" baseline="0" noProof="0" dirty="0">
                <a:ln>
                  <a:noFill/>
                </a:ln>
                <a:solidFill>
                  <a:prstClr val="black"/>
                </a:solidFill>
                <a:effectLst/>
                <a:uLnTx/>
                <a:uFillTx/>
                <a:latin typeface="Poppins" panose="020B0604020202020204" charset="0"/>
                <a:ea typeface="+mn-ea"/>
                <a:cs typeface="Poppins" panose="020B0604020202020204" charset="0"/>
              </a:rPr>
              <a:t>T5 Fine-tuning – BLEU 0.21, repetition, corrupted info → excluded.</a:t>
            </a:r>
          </a:p>
          <a:p>
            <a:pPr marL="800100" lvl="1" indent="-342900" algn="just">
              <a:lnSpc>
                <a:spcPct val="150000"/>
              </a:lnSpc>
              <a:buFont typeface="Wingdings" panose="05000000000000000000" pitchFamily="2" charset="2"/>
              <a:buChar char="Ø"/>
              <a:defRPr/>
            </a:pPr>
            <a:r>
              <a:rPr kumimoji="0" lang="en-US" sz="2300" b="0" i="0" u="none" strike="noStrike" kern="1200" cap="none" spc="0" normalizeH="0" baseline="0" noProof="0" dirty="0">
                <a:ln>
                  <a:noFill/>
                </a:ln>
                <a:solidFill>
                  <a:prstClr val="black"/>
                </a:solidFill>
                <a:effectLst/>
                <a:uLnTx/>
                <a:uFillTx/>
                <a:latin typeface="Poppins" panose="020B0604020202020204" charset="0"/>
                <a:ea typeface="+mn-ea"/>
                <a:cs typeface="Poppins" panose="020B0604020202020204" charset="0"/>
              </a:rPr>
              <a:t>LLaMA3:7b Fine-tuning – Better quality but static &amp; costly to update.</a:t>
            </a:r>
          </a:p>
          <a:p>
            <a:pPr marL="800100" lvl="1" indent="-342900" algn="just">
              <a:lnSpc>
                <a:spcPct val="150000"/>
              </a:lnSpc>
              <a:buFont typeface="Wingdings" panose="05000000000000000000" pitchFamily="2" charset="2"/>
              <a:buChar char="Ø"/>
              <a:defRPr/>
            </a:pPr>
            <a:r>
              <a:rPr kumimoji="0" lang="en-US" sz="2300" b="0" i="0" u="none" strike="noStrike" kern="1200" cap="none" spc="0" normalizeH="0" baseline="0" noProof="0" dirty="0">
                <a:ln>
                  <a:noFill/>
                </a:ln>
                <a:solidFill>
                  <a:prstClr val="black"/>
                </a:solidFill>
                <a:effectLst/>
                <a:uLnTx/>
                <a:uFillTx/>
                <a:latin typeface="Poppins" panose="020B0604020202020204" charset="0"/>
                <a:ea typeface="+mn-ea"/>
                <a:cs typeface="Poppins" panose="020B0604020202020204" charset="0"/>
              </a:rPr>
              <a:t>RAG Chosen – Proven in literature for knowledge-intensive tasks; dynamic integration of context.</a:t>
            </a:r>
          </a:p>
        </p:txBody>
      </p:sp>
    </p:spTree>
    <p:extLst>
      <p:ext uri="{BB962C8B-B14F-4D97-AF65-F5344CB8AC3E}">
        <p14:creationId xmlns:p14="http://schemas.microsoft.com/office/powerpoint/2010/main" val="260453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F4E68-4735-2E4B-CE22-32F2BEB47B70}"/>
            </a:ext>
          </a:extLst>
        </p:cNvPr>
        <p:cNvGrpSpPr/>
        <p:nvPr/>
      </p:nvGrpSpPr>
      <p:grpSpPr>
        <a:xfrm>
          <a:off x="0" y="0"/>
          <a:ext cx="0" cy="0"/>
          <a:chOff x="0" y="0"/>
          <a:chExt cx="0" cy="0"/>
        </a:xfrm>
      </p:grpSpPr>
      <p:sp>
        <p:nvSpPr>
          <p:cNvPr id="29" name="Freeform 4">
            <a:extLst>
              <a:ext uri="{FF2B5EF4-FFF2-40B4-BE49-F238E27FC236}">
                <a16:creationId xmlns:a16="http://schemas.microsoft.com/office/drawing/2014/main" id="{FF51A5D6-0C97-BF9D-5E23-CDA4C91AEEDB}"/>
              </a:ext>
            </a:extLst>
          </p:cNvPr>
          <p:cNvSpPr/>
          <p:nvPr/>
        </p:nvSpPr>
        <p:spPr>
          <a:xfrm>
            <a:off x="17040390" y="8987749"/>
            <a:ext cx="1247610" cy="1299251"/>
          </a:xfrm>
          <a:custGeom>
            <a:avLst/>
            <a:gdLst/>
            <a:ahLst/>
            <a:cxnLst/>
            <a:rect l="l" t="t" r="r" b="b"/>
            <a:pathLst>
              <a:path w="2450523" h="2450523">
                <a:moveTo>
                  <a:pt x="0" y="0"/>
                </a:moveTo>
                <a:lnTo>
                  <a:pt x="2450523" y="0"/>
                </a:lnTo>
                <a:lnTo>
                  <a:pt x="2450523" y="2450523"/>
                </a:lnTo>
                <a:lnTo>
                  <a:pt x="0" y="2450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TextBox 16">
            <a:extLst>
              <a:ext uri="{FF2B5EF4-FFF2-40B4-BE49-F238E27FC236}">
                <a16:creationId xmlns:a16="http://schemas.microsoft.com/office/drawing/2014/main" id="{00218882-B43E-CA4F-0321-295CE89FB38C}"/>
              </a:ext>
            </a:extLst>
          </p:cNvPr>
          <p:cNvSpPr txBox="1"/>
          <p:nvPr/>
        </p:nvSpPr>
        <p:spPr>
          <a:xfrm>
            <a:off x="17449800" y="9546555"/>
            <a:ext cx="577562" cy="397545"/>
          </a:xfrm>
          <a:prstGeom prst="rect">
            <a:avLst/>
          </a:prstGeom>
        </p:spPr>
        <p:txBody>
          <a:bodyPr wrap="square" lIns="0" tIns="0" rIns="0" bIns="0" rtlCol="0" anchor="t">
            <a:spAutoFit/>
          </a:bodyPr>
          <a:lstStyle/>
          <a:p>
            <a:pPr marL="0" marR="0" lvl="0" indent="0" algn="ctr" defTabSz="914400" rtl="0" eaLnBrk="1" fontAlgn="auto" latinLnBrk="0" hangingPunct="1">
              <a:lnSpc>
                <a:spcPts val="3223"/>
              </a:lnSpc>
              <a:spcBef>
                <a:spcPct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Poppins"/>
                <a:ea typeface="Poppins"/>
                <a:cs typeface="Poppins"/>
                <a:sym typeface="Poppins"/>
              </a:rPr>
              <a:t>9</a:t>
            </a:r>
          </a:p>
        </p:txBody>
      </p:sp>
      <p:grpSp>
        <p:nvGrpSpPr>
          <p:cNvPr id="2" name="Group 14">
            <a:extLst>
              <a:ext uri="{FF2B5EF4-FFF2-40B4-BE49-F238E27FC236}">
                <a16:creationId xmlns:a16="http://schemas.microsoft.com/office/drawing/2014/main" id="{AC251FA4-CE32-D1F2-E054-9AE9C871D173}"/>
              </a:ext>
            </a:extLst>
          </p:cNvPr>
          <p:cNvGrpSpPr/>
          <p:nvPr/>
        </p:nvGrpSpPr>
        <p:grpSpPr>
          <a:xfrm>
            <a:off x="5029200" y="266700"/>
            <a:ext cx="8077200" cy="1030616"/>
            <a:chOff x="0" y="0"/>
            <a:chExt cx="1666785" cy="310147"/>
          </a:xfrm>
        </p:grpSpPr>
        <p:sp>
          <p:nvSpPr>
            <p:cNvPr id="3" name="Freeform 15">
              <a:extLst>
                <a:ext uri="{FF2B5EF4-FFF2-40B4-BE49-F238E27FC236}">
                  <a16:creationId xmlns:a16="http://schemas.microsoft.com/office/drawing/2014/main" id="{02AB5B9E-2EA6-6411-1512-9CF5490D6D5F}"/>
                </a:ext>
              </a:extLst>
            </p:cNvPr>
            <p:cNvSpPr/>
            <p:nvPr/>
          </p:nvSpPr>
          <p:spPr>
            <a:xfrm>
              <a:off x="0" y="0"/>
              <a:ext cx="1666785" cy="310147"/>
            </a:xfrm>
            <a:custGeom>
              <a:avLst/>
              <a:gdLst/>
              <a:ahLst/>
              <a:cxnLst/>
              <a:rect l="l" t="t" r="r" b="b"/>
              <a:pathLst>
                <a:path w="1666785" h="310147">
                  <a:moveTo>
                    <a:pt x="0" y="0"/>
                  </a:moveTo>
                  <a:lnTo>
                    <a:pt x="1666785" y="0"/>
                  </a:lnTo>
                  <a:lnTo>
                    <a:pt x="1666785" y="310147"/>
                  </a:lnTo>
                  <a:lnTo>
                    <a:pt x="0" y="310147"/>
                  </a:lnTo>
                  <a:close/>
                </a:path>
              </a:pathLst>
            </a:custGeom>
            <a:gradFill rotWithShape="1">
              <a:gsLst>
                <a:gs pos="0">
                  <a:srgbClr val="000000">
                    <a:alpha val="100000"/>
                  </a:srgbClr>
                </a:gs>
                <a:gs pos="100000">
                  <a:srgbClr val="555555">
                    <a:alpha val="100000"/>
                  </a:srgbClr>
                </a:gs>
              </a:gsLst>
              <a:path path="circle">
                <a:fillToRect r="100000" b="100000"/>
              </a:path>
              <a:tileRect l="-100000" t="-100000"/>
            </a:gradFill>
          </p:spPr>
        </p:sp>
        <p:sp>
          <p:nvSpPr>
            <p:cNvPr id="4" name="TextBox 16">
              <a:extLst>
                <a:ext uri="{FF2B5EF4-FFF2-40B4-BE49-F238E27FC236}">
                  <a16:creationId xmlns:a16="http://schemas.microsoft.com/office/drawing/2014/main" id="{39EB780C-E125-A865-0AA9-A284BC71FCE0}"/>
                </a:ext>
              </a:extLst>
            </p:cNvPr>
            <p:cNvSpPr txBox="1"/>
            <p:nvPr/>
          </p:nvSpPr>
          <p:spPr>
            <a:xfrm>
              <a:off x="0" y="-57150"/>
              <a:ext cx="1666785" cy="367297"/>
            </a:xfrm>
            <a:prstGeom prst="rect">
              <a:avLst/>
            </a:prstGeom>
          </p:spPr>
          <p:txBody>
            <a:bodyPr lIns="50800" tIns="50800" rIns="50800" bIns="50800" rtlCol="0" anchor="ctr"/>
            <a:lstStyle/>
            <a:p>
              <a:pPr algn="ctr">
                <a:lnSpc>
                  <a:spcPts val="3223"/>
                </a:lnSpc>
              </a:pPr>
              <a:endParaRPr dirty="0"/>
            </a:p>
          </p:txBody>
        </p:sp>
      </p:grpSp>
      <p:sp>
        <p:nvSpPr>
          <p:cNvPr id="5" name="TextBox 17">
            <a:extLst>
              <a:ext uri="{FF2B5EF4-FFF2-40B4-BE49-F238E27FC236}">
                <a16:creationId xmlns:a16="http://schemas.microsoft.com/office/drawing/2014/main" id="{96628BA4-79AE-0D66-07A5-D774113A660E}"/>
              </a:ext>
            </a:extLst>
          </p:cNvPr>
          <p:cNvSpPr txBox="1"/>
          <p:nvPr/>
        </p:nvSpPr>
        <p:spPr>
          <a:xfrm>
            <a:off x="5883307" y="397992"/>
            <a:ext cx="6816227" cy="768031"/>
          </a:xfrm>
          <a:prstGeom prst="rect">
            <a:avLst/>
          </a:prstGeom>
        </p:spPr>
        <p:txBody>
          <a:bodyPr wrap="square" lIns="0" tIns="0" rIns="0" bIns="0" rtlCol="0" anchor="t">
            <a:spAutoFit/>
          </a:bodyPr>
          <a:lstStyle/>
          <a:p>
            <a:pPr algn="ctr">
              <a:lnSpc>
                <a:spcPts val="6320"/>
              </a:lnSpc>
              <a:spcBef>
                <a:spcPct val="0"/>
              </a:spcBef>
            </a:pPr>
            <a:r>
              <a:rPr lang="en-US" sz="4514" b="1" dirty="0">
                <a:solidFill>
                  <a:srgbClr val="FFFFFF"/>
                </a:solidFill>
                <a:latin typeface="Poppins Bold"/>
                <a:ea typeface="Poppins Bold"/>
                <a:cs typeface="Poppins Bold"/>
                <a:sym typeface="Poppins Bold"/>
              </a:rPr>
              <a:t>PROGRESS SO FAR</a:t>
            </a:r>
          </a:p>
        </p:txBody>
      </p:sp>
      <p:sp>
        <p:nvSpPr>
          <p:cNvPr id="6" name="TextBox 5">
            <a:extLst>
              <a:ext uri="{FF2B5EF4-FFF2-40B4-BE49-F238E27FC236}">
                <a16:creationId xmlns:a16="http://schemas.microsoft.com/office/drawing/2014/main" id="{F51B202C-D541-EE67-D6DB-05C64A67ADEB}"/>
              </a:ext>
            </a:extLst>
          </p:cNvPr>
          <p:cNvSpPr txBox="1"/>
          <p:nvPr/>
        </p:nvSpPr>
        <p:spPr>
          <a:xfrm>
            <a:off x="685800" y="1333500"/>
            <a:ext cx="16354590" cy="5661037"/>
          </a:xfrm>
          <a:prstGeom prst="rect">
            <a:avLst/>
          </a:prstGeom>
          <a:noFill/>
        </p:spPr>
        <p:txBody>
          <a:bodyPr wrap="square" rtlCol="0">
            <a:spAutoFit/>
          </a:bodyPr>
          <a:lstStyle/>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Custom multimodal dataset (metadata via LLaMA3:7b) created, validated, and complete.</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No missing data after quality checks.</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Tested all alternatives (T5, LLaMA3:7b fine-tuning) and T5 rejected due to low quality.</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Chrome extension + FastAPI backend built for seamless metadata generation and YouTube upload integration.</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Transitioned to Retrieval-Augmented Generation (RAG) architecture, decision based on experimental findings and quality benchmarks</a:t>
            </a:r>
          </a:p>
          <a:p>
            <a:pPr marL="800100" lvl="1" indent="-342900" algn="just">
              <a:lnSpc>
                <a:spcPct val="200000"/>
              </a:lnSpc>
              <a:buFont typeface="Wingdings" panose="05000000000000000000" pitchFamily="2" charset="2"/>
              <a:buChar char="Ø"/>
            </a:pPr>
            <a:r>
              <a:rPr lang="en-US" sz="2300" dirty="0">
                <a:latin typeface="Poppins" panose="020B0604020202020204" charset="0"/>
                <a:cs typeface="Poppins" panose="020B0604020202020204" charset="0"/>
              </a:rPr>
              <a:t>Generated and evaluated metadata for 2 sample videos using RAG (see following slides for screenshots)</a:t>
            </a:r>
          </a:p>
        </p:txBody>
      </p:sp>
      <p:pic>
        <p:nvPicPr>
          <p:cNvPr id="10" name="Picture 9">
            <a:extLst>
              <a:ext uri="{FF2B5EF4-FFF2-40B4-BE49-F238E27FC236}">
                <a16:creationId xmlns:a16="http://schemas.microsoft.com/office/drawing/2014/main" id="{4362AE7A-25ED-6516-6D2C-C2CCD7BD15E9}"/>
              </a:ext>
            </a:extLst>
          </p:cNvPr>
          <p:cNvPicPr>
            <a:picLocks noChangeAspect="1"/>
          </p:cNvPicPr>
          <p:nvPr/>
        </p:nvPicPr>
        <p:blipFill>
          <a:blip r:embed="rId4">
            <a:extLst>
              <a:ext uri="{28A0092B-C50C-407E-A947-70E740481C1C}">
                <a14:useLocalDpi xmlns:a14="http://schemas.microsoft.com/office/drawing/2010/main" val="0"/>
              </a:ext>
            </a:extLst>
          </a:blip>
          <a:srcRect t="29383" r="21624"/>
          <a:stretch>
            <a:fillRect/>
          </a:stretch>
        </p:blipFill>
        <p:spPr>
          <a:xfrm>
            <a:off x="1219200" y="7307655"/>
            <a:ext cx="10970645" cy="2591357"/>
          </a:xfrm>
          <a:prstGeom prst="rect">
            <a:avLst/>
          </a:prstGeom>
        </p:spPr>
      </p:pic>
    </p:spTree>
    <p:extLst>
      <p:ext uri="{BB962C8B-B14F-4D97-AF65-F5344CB8AC3E}">
        <p14:creationId xmlns:p14="http://schemas.microsoft.com/office/powerpoint/2010/main" val="3590195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2068</TotalTime>
  <Words>1956</Words>
  <Application>Microsoft Office PowerPoint</Application>
  <PresentationFormat>Custom</PresentationFormat>
  <Paragraphs>157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Poppins Bold</vt:lpstr>
      <vt:lpstr>Arial</vt:lpstr>
      <vt:lpstr>Wingdings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Gray and White Geometric Minimalist Thesis Defense Presentation</dc:title>
  <dc:creator>Pramuda Kulathunga</dc:creator>
  <cp:lastModifiedBy>CHANDRASIRI P.G.P.M.</cp:lastModifiedBy>
  <cp:revision>126</cp:revision>
  <dcterms:created xsi:type="dcterms:W3CDTF">2006-08-16T00:00:00Z</dcterms:created>
  <dcterms:modified xsi:type="dcterms:W3CDTF">2025-08-10T15:25:00Z</dcterms:modified>
  <dc:identifier>DAGevCU_FKc</dc:identifier>
</cp:coreProperties>
</file>