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79" r:id="rId6"/>
    <p:sldId id="260" r:id="rId7"/>
    <p:sldId id="258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1840E-84B4-4701-B355-6BB60155DA37}" v="17" dt="2022-05-17T17:43:0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9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5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9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D36F9-7324-4800-BEA9-1A2EACE45C52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8EF34-1101-4958-9EFF-6F9133AC3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urseweb.sliit.lk/mod/forum/discuss.php?d=1792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amp/s/slideplayer.com/amp/3827326/" TargetMode="External"/><Relationship Id="rId7" Type="http://schemas.openxmlformats.org/officeDocument/2006/relationships/hyperlink" Target="http://sufianalogy.blogspot.com/2012/12/chrome-os-and-system-architecture.html?m=1" TargetMode="External"/><Relationship Id="rId2" Type="http://schemas.openxmlformats.org/officeDocument/2006/relationships/hyperlink" Target="https://www.chromium.org/chromium-os/chromiumos-design-docs/boot-desig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opic/arc" TargetMode="External"/><Relationship Id="rId5" Type="http://schemas.openxmlformats.org/officeDocument/2006/relationships/hyperlink" Target="https://www.chromium.org/chromium-os/chromiumos-design-docs/software-architecture/#:~:text=Chromium%20OS%20consists%20of%20three,Firmware" TargetMode="External"/><Relationship Id="rId4" Type="http://schemas.openxmlformats.org/officeDocument/2006/relationships/hyperlink" Target="https://www.google.com/amp/s/www.geeksforgeeks.org/what-is-google-chrome-operating-system/am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00350"/>
          </a:xfrm>
        </p:spPr>
        <p:txBody>
          <a:bodyPr>
            <a:noAutofit/>
          </a:bodyPr>
          <a:lstStyle/>
          <a:p>
            <a:r>
              <a:rPr lang="en-US" sz="2800" b="1" i="0" u="none" strike="noStrike" dirty="0"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Three-tier architecture used by ChromeOS for mobile devices and its performance and security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50541"/>
              </p:ext>
            </p:extLst>
          </p:nvPr>
        </p:nvGraphicFramePr>
        <p:xfrm>
          <a:off x="5473148" y="4081673"/>
          <a:ext cx="5543719" cy="17003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78250">
                  <a:extLst>
                    <a:ext uri="{9D8B030D-6E8A-4147-A177-3AD203B41FA5}">
                      <a16:colId xmlns:a16="http://schemas.microsoft.com/office/drawing/2014/main" val="2582641705"/>
                    </a:ext>
                  </a:extLst>
                </a:gridCol>
                <a:gridCol w="3265469">
                  <a:extLst>
                    <a:ext uri="{9D8B030D-6E8A-4147-A177-3AD203B41FA5}">
                      <a16:colId xmlns:a16="http://schemas.microsoft.com/office/drawing/2014/main" val="1931994600"/>
                    </a:ext>
                  </a:extLst>
                </a:gridCol>
              </a:tblGrid>
              <a:tr h="3927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1032526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IT20243258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s-ES" sz="1400" dirty="0">
                          <a:effectLst/>
                        </a:rPr>
                        <a:t>Ekanayake E. M. U. 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9484681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IT20214784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Jayasena R. C. 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791150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IT20004118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pt-BR" sz="1400" dirty="0">
                          <a:effectLst/>
                        </a:rPr>
                        <a:t>Bandara G. K. A. 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510031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IT20152864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r>
                        <a:rPr lang="en-US" sz="1400" dirty="0" err="1">
                          <a:effectLst/>
                        </a:rPr>
                        <a:t>Perera</a:t>
                      </a:r>
                      <a:r>
                        <a:rPr lang="en-US" sz="1400" dirty="0">
                          <a:effectLst/>
                        </a:rPr>
                        <a:t> K. A. P. 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9144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6976" y="4081673"/>
            <a:ext cx="3320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      : </a:t>
            </a:r>
            <a:r>
              <a:rPr lang="en-US" dirty="0"/>
              <a:t>SE3030_WE_22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System	      : </a:t>
            </a:r>
            <a:r>
              <a:rPr lang="en-US" dirty="0"/>
              <a:t>ChromeOS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Architecture : </a:t>
            </a:r>
            <a:r>
              <a:rPr lang="en-US" dirty="0"/>
              <a:t>Three-tier architecture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dirty="0"/>
              <a:t>2022-05-08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26974" y="5495456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Qualities: </a:t>
            </a:r>
            <a:r>
              <a:rPr lang="en-US" dirty="0"/>
              <a:t>Performance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82401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ChromeOS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Userland software is trimmed to a minimum</a:t>
            </a:r>
          </a:p>
          <a:p>
            <a:r>
              <a:rPr lang="en-US" dirty="0"/>
              <a:t>Additional apps can be downloaded from the store</a:t>
            </a:r>
          </a:p>
          <a:p>
            <a:r>
              <a:rPr lang="en-US" dirty="0"/>
              <a:t>This helps to keep the system snappy and fast</a:t>
            </a:r>
          </a:p>
          <a:p>
            <a:r>
              <a:rPr lang="en-US" dirty="0"/>
              <a:t>User interface is handled by the </a:t>
            </a:r>
            <a:r>
              <a:rPr lang="en-US" dirty="0">
                <a:solidFill>
                  <a:schemeClr val="accent1"/>
                </a:solidFill>
              </a:rPr>
              <a:t>Chrome browser </a:t>
            </a:r>
            <a:r>
              <a:rPr lang="en-US" dirty="0"/>
              <a:t>which is very fast</a:t>
            </a:r>
          </a:p>
          <a:p>
            <a:r>
              <a:rPr lang="en-US" dirty="0"/>
              <a:t>Chrome browser windows are main UI components</a:t>
            </a:r>
          </a:p>
          <a:p>
            <a:r>
              <a:rPr lang="en-US" dirty="0"/>
              <a:t>Supports </a:t>
            </a:r>
            <a:r>
              <a:rPr lang="en-US" dirty="0">
                <a:solidFill>
                  <a:schemeClr val="accent1"/>
                </a:solidFill>
              </a:rPr>
              <a:t>HTML5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JavaScript</a:t>
            </a:r>
            <a:r>
              <a:rPr lang="en-US" dirty="0"/>
              <a:t> with additional APIs</a:t>
            </a:r>
          </a:p>
          <a:p>
            <a:r>
              <a:rPr lang="fr-FR" dirty="0">
                <a:solidFill>
                  <a:schemeClr val="accent1"/>
                </a:solidFill>
              </a:rPr>
              <a:t>Google services</a:t>
            </a:r>
            <a:r>
              <a:rPr lang="fr-FR" dirty="0"/>
              <a:t> are </a:t>
            </a:r>
            <a:r>
              <a:rPr lang="fr-FR" dirty="0" err="1"/>
              <a:t>optimized</a:t>
            </a:r>
            <a:r>
              <a:rPr lang="fr-FR" dirty="0"/>
              <a:t> to run </a:t>
            </a:r>
            <a:r>
              <a:rPr lang="fr-FR" dirty="0" err="1"/>
              <a:t>faster</a:t>
            </a:r>
            <a:r>
              <a:rPr lang="fr-FR" dirty="0"/>
              <a:t> on Chrome browser</a:t>
            </a:r>
          </a:p>
          <a:p>
            <a:r>
              <a:rPr lang="fr-FR" dirty="0">
                <a:solidFill>
                  <a:schemeClr val="accent1"/>
                </a:solidFill>
              </a:rPr>
              <a:t>Web interface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managers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IT20243258</a:t>
            </a:r>
          </a:p>
        </p:txBody>
      </p:sp>
    </p:spTree>
    <p:extLst>
      <p:ext uri="{BB962C8B-B14F-4D97-AF65-F5344CB8AC3E}">
        <p14:creationId xmlns:p14="http://schemas.microsoft.com/office/powerpoint/2010/main" val="383582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Three-Tier Architecture on ChromeOS-Security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Considering the performance and security it seems that </a:t>
            </a:r>
            <a:r>
              <a:rPr lang="en-US" dirty="0">
                <a:solidFill>
                  <a:schemeClr val="accent1"/>
                </a:solidFill>
              </a:rPr>
              <a:t>Three-Tier architecture</a:t>
            </a:r>
            <a:r>
              <a:rPr lang="en-US" dirty="0"/>
              <a:t> has impacted very </a:t>
            </a:r>
            <a:r>
              <a:rPr lang="en-US" dirty="0">
                <a:solidFill>
                  <a:schemeClr val="accent1"/>
                </a:solidFill>
              </a:rPr>
              <a:t>positively</a:t>
            </a:r>
            <a:r>
              <a:rPr lang="en-US" dirty="0"/>
              <a:t> on ChromeOS</a:t>
            </a:r>
          </a:p>
          <a:p>
            <a:r>
              <a:rPr lang="en-US" dirty="0">
                <a:solidFill>
                  <a:schemeClr val="accent1"/>
                </a:solidFill>
              </a:rPr>
              <a:t>Layer-wise separation </a:t>
            </a:r>
            <a:r>
              <a:rPr lang="en-US" dirty="0"/>
              <a:t>has provided layers to hide complexity and separate concerns</a:t>
            </a:r>
          </a:p>
          <a:p>
            <a:r>
              <a:rPr lang="en-US" dirty="0">
                <a:solidFill>
                  <a:schemeClr val="accent1"/>
                </a:solidFill>
              </a:rPr>
              <a:t>Firmware layer </a:t>
            </a:r>
            <a:r>
              <a:rPr lang="en-US" dirty="0"/>
              <a:t>can handle system security using verified boot, read-only firmware and A/B read write firmware </a:t>
            </a:r>
            <a:r>
              <a:rPr lang="en-US" dirty="0">
                <a:solidFill>
                  <a:schemeClr val="accent1"/>
                </a:solidFill>
              </a:rPr>
              <a:t>without affecting other layers</a:t>
            </a:r>
          </a:p>
          <a:p>
            <a:r>
              <a:rPr lang="en-US" dirty="0"/>
              <a:t>If any update error occurs in the </a:t>
            </a:r>
            <a:r>
              <a:rPr lang="en-US" dirty="0">
                <a:solidFill>
                  <a:schemeClr val="accent1"/>
                </a:solidFill>
              </a:rPr>
              <a:t>firmware layer </a:t>
            </a:r>
            <a:r>
              <a:rPr lang="en-US" dirty="0"/>
              <a:t>it does not propagate to other layers. Revert to a trusted version quickly.</a:t>
            </a:r>
          </a:p>
          <a:p>
            <a:r>
              <a:rPr lang="en-US" dirty="0"/>
              <a:t>Sandboxing in Chrome Browser and </a:t>
            </a:r>
            <a:r>
              <a:rPr lang="en-US" dirty="0">
                <a:solidFill>
                  <a:schemeClr val="accent1"/>
                </a:solidFill>
              </a:rPr>
              <a:t>User Land Software layer </a:t>
            </a:r>
            <a:r>
              <a:rPr lang="en-US" dirty="0"/>
              <a:t>allows to keep the other layers secure from third party apps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IT20243258</a:t>
            </a:r>
          </a:p>
        </p:txBody>
      </p:sp>
    </p:spTree>
    <p:extLst>
      <p:ext uri="{BB962C8B-B14F-4D97-AF65-F5344CB8AC3E}">
        <p14:creationId xmlns:p14="http://schemas.microsoft.com/office/powerpoint/2010/main" val="95022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Three-Tier Architecture on ChromeOS-Performance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ChromeOS performance is increased by optimizing </a:t>
            </a:r>
            <a:r>
              <a:rPr lang="en-US" dirty="0">
                <a:solidFill>
                  <a:schemeClr val="accent1"/>
                </a:solidFill>
              </a:rPr>
              <a:t>each layer individually</a:t>
            </a:r>
          </a:p>
          <a:p>
            <a:r>
              <a:rPr lang="en-US" dirty="0">
                <a:solidFill>
                  <a:schemeClr val="accent1"/>
                </a:solidFill>
              </a:rPr>
              <a:t>Layer-wise separation </a:t>
            </a:r>
            <a:r>
              <a:rPr lang="en-US" dirty="0"/>
              <a:t>has allowed to configure each layer to be faster without affecting the performance of other layers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loosely coupled </a:t>
            </a:r>
            <a:r>
              <a:rPr lang="en-US" dirty="0"/>
              <a:t>system – Improves fault tolerance and performance</a:t>
            </a:r>
          </a:p>
          <a:p>
            <a:r>
              <a:rPr lang="en-US" dirty="0"/>
              <a:t>Minimizing the software in </a:t>
            </a:r>
            <a:r>
              <a:rPr lang="en-US" dirty="0">
                <a:solidFill>
                  <a:schemeClr val="accent4"/>
                </a:solidFill>
              </a:rPr>
              <a:t>User Land Software Layer </a:t>
            </a:r>
            <a:r>
              <a:rPr lang="en-US" dirty="0"/>
              <a:t>has improved performance</a:t>
            </a:r>
          </a:p>
          <a:p>
            <a:r>
              <a:rPr lang="en-US" dirty="0"/>
              <a:t>Linux kernel and Linux distro-based </a:t>
            </a:r>
            <a:r>
              <a:rPr lang="en-US" dirty="0">
                <a:solidFill>
                  <a:schemeClr val="accent4"/>
                </a:solidFill>
              </a:rPr>
              <a:t>User Land Software layer </a:t>
            </a:r>
            <a:r>
              <a:rPr lang="en-US" dirty="0"/>
              <a:t>increases performance</a:t>
            </a:r>
          </a:p>
          <a:p>
            <a:r>
              <a:rPr lang="en-US" dirty="0"/>
              <a:t>Customized firmware in </a:t>
            </a:r>
            <a:r>
              <a:rPr lang="en-US" dirty="0">
                <a:solidFill>
                  <a:schemeClr val="accent4"/>
                </a:solidFill>
              </a:rPr>
              <a:t>Firmware layer </a:t>
            </a:r>
            <a:r>
              <a:rPr lang="en-US" dirty="0"/>
              <a:t>boots ChromeOS faster</a:t>
            </a:r>
          </a:p>
          <a:p>
            <a:r>
              <a:rPr lang="en-US" dirty="0"/>
              <a:t>Chrome browser in the </a:t>
            </a:r>
            <a:r>
              <a:rPr lang="en-US" dirty="0">
                <a:solidFill>
                  <a:schemeClr val="accent4"/>
                </a:solidFill>
              </a:rPr>
              <a:t>Browser and Window Manager layer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make the UI faster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IT20243258</a:t>
            </a:r>
          </a:p>
        </p:txBody>
      </p:sp>
    </p:spTree>
    <p:extLst>
      <p:ext uri="{BB962C8B-B14F-4D97-AF65-F5344CB8AC3E}">
        <p14:creationId xmlns:p14="http://schemas.microsoft.com/office/powerpoint/2010/main" val="223363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Three-Tier Architecture on ChromeOS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Improvements in Security and Performance with the use of </a:t>
            </a:r>
            <a:r>
              <a:rPr lang="en-US" dirty="0">
                <a:solidFill>
                  <a:schemeClr val="accent1"/>
                </a:solidFill>
              </a:rPr>
              <a:t>layer wise separation</a:t>
            </a:r>
            <a:r>
              <a:rPr lang="en-US" dirty="0"/>
              <a:t> shows the effect of 3 Tier Architecture</a:t>
            </a:r>
          </a:p>
          <a:p>
            <a:r>
              <a:rPr lang="en-US" dirty="0"/>
              <a:t>Developers have been able to optimize </a:t>
            </a:r>
            <a:r>
              <a:rPr lang="en-US" dirty="0">
                <a:solidFill>
                  <a:schemeClr val="accent1"/>
                </a:solidFill>
              </a:rPr>
              <a:t>each layer individually</a:t>
            </a:r>
          </a:p>
          <a:p>
            <a:r>
              <a:rPr lang="en-US" dirty="0"/>
              <a:t>Security mostly handled in </a:t>
            </a:r>
            <a:r>
              <a:rPr lang="en-US" dirty="0">
                <a:solidFill>
                  <a:schemeClr val="accent4"/>
                </a:solidFill>
              </a:rPr>
              <a:t>Firmware layer </a:t>
            </a:r>
            <a:r>
              <a:rPr lang="en-US" dirty="0"/>
              <a:t>– Fault tolerance</a:t>
            </a:r>
          </a:p>
          <a:p>
            <a:r>
              <a:rPr lang="en-US" dirty="0"/>
              <a:t>Optimized Kernel improves performance in the </a:t>
            </a:r>
            <a:r>
              <a:rPr lang="en-US" dirty="0">
                <a:solidFill>
                  <a:schemeClr val="accent4"/>
                </a:solidFill>
              </a:rPr>
              <a:t>Userland Software Layer</a:t>
            </a:r>
          </a:p>
          <a:p>
            <a:r>
              <a:rPr lang="en-US" dirty="0"/>
              <a:t>Chrome Browser in the </a:t>
            </a:r>
            <a:r>
              <a:rPr lang="en-US" dirty="0">
                <a:solidFill>
                  <a:schemeClr val="accent4"/>
                </a:solidFill>
              </a:rPr>
              <a:t>window manager layer </a:t>
            </a:r>
            <a:r>
              <a:rPr lang="en-US" dirty="0"/>
              <a:t>makes the UI faster</a:t>
            </a:r>
          </a:p>
          <a:p>
            <a:r>
              <a:rPr lang="en-US" dirty="0"/>
              <a:t>Each layer is working individually to make the whole system faster and secure collectively</a:t>
            </a:r>
          </a:p>
          <a:p>
            <a:r>
              <a:rPr lang="en-US" dirty="0"/>
              <a:t>3 Tier Architecture has supported for a well-structured system</a:t>
            </a:r>
          </a:p>
          <a:p>
            <a:r>
              <a:rPr lang="en-US" dirty="0"/>
              <a:t>Principle of </a:t>
            </a:r>
            <a:r>
              <a:rPr lang="en-US" dirty="0">
                <a:solidFill>
                  <a:schemeClr val="accent1"/>
                </a:solidFill>
              </a:rPr>
              <a:t>separation of concern </a:t>
            </a:r>
            <a:r>
              <a:rPr lang="en-US" dirty="0"/>
              <a:t>has been used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IT20152864</a:t>
            </a:r>
          </a:p>
        </p:txBody>
      </p:sp>
    </p:spTree>
    <p:extLst>
      <p:ext uri="{BB962C8B-B14F-4D97-AF65-F5344CB8AC3E}">
        <p14:creationId xmlns:p14="http://schemas.microsoft.com/office/powerpoint/2010/main" val="369290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ChromeOS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Faster boot time – 8 Seconds</a:t>
            </a:r>
          </a:p>
          <a:p>
            <a:pPr lvl="1"/>
            <a:r>
              <a:rPr lang="en-US" dirty="0"/>
              <a:t>Faster UI – Chrome Browser</a:t>
            </a:r>
          </a:p>
          <a:p>
            <a:pPr lvl="1"/>
            <a:r>
              <a:rPr lang="en-US" dirty="0"/>
              <a:t>Sync user data through email</a:t>
            </a:r>
          </a:p>
          <a:p>
            <a:pPr lvl="1"/>
            <a:r>
              <a:rPr lang="en-US" dirty="0"/>
              <a:t>High security</a:t>
            </a:r>
          </a:p>
          <a:p>
            <a:pPr lvl="1"/>
            <a:r>
              <a:rPr lang="en-US" dirty="0"/>
              <a:t>Lightweight and fast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Limited apps – Chrome web store</a:t>
            </a:r>
          </a:p>
          <a:p>
            <a:pPr lvl="1"/>
            <a:r>
              <a:rPr lang="en-US" dirty="0"/>
              <a:t>Not suited for performance intensive tasks</a:t>
            </a:r>
          </a:p>
          <a:p>
            <a:pPr lvl="1"/>
            <a:r>
              <a:rPr lang="en-US" dirty="0"/>
              <a:t>Needs an internet connection for most tasks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IT20152864</a:t>
            </a:r>
          </a:p>
        </p:txBody>
      </p:sp>
    </p:spTree>
    <p:extLst>
      <p:ext uri="{BB962C8B-B14F-4D97-AF65-F5344CB8AC3E}">
        <p14:creationId xmlns:p14="http://schemas.microsoft.com/office/powerpoint/2010/main" val="13474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can be concluded that the use of 3-Tier Architecture has many advantages on ChromeOS</a:t>
            </a:r>
          </a:p>
          <a:p>
            <a:r>
              <a:rPr lang="en-US" dirty="0"/>
              <a:t>It can be observed that there is further separation of layers inside the main 3 layers</a:t>
            </a:r>
          </a:p>
          <a:p>
            <a:r>
              <a:rPr lang="en-US" dirty="0"/>
              <a:t>Different layers are optimized individually without affecting other layers</a:t>
            </a:r>
          </a:p>
          <a:p>
            <a:r>
              <a:rPr lang="en-US" dirty="0"/>
              <a:t>Security and performance of </a:t>
            </a:r>
            <a:r>
              <a:rPr lang="en-US" dirty="0" err="1"/>
              <a:t>ChromeOS</a:t>
            </a:r>
            <a:r>
              <a:rPr lang="en-US" dirty="0"/>
              <a:t> has been increased with the use of 3 Tier Architecture</a:t>
            </a:r>
          </a:p>
          <a:p>
            <a:r>
              <a:rPr lang="en-US" dirty="0"/>
              <a:t>Support for Android apps can be increased further to have a large pool of apps</a:t>
            </a:r>
          </a:p>
          <a:p>
            <a:r>
              <a:rPr lang="en-US" dirty="0"/>
              <a:t>N-Tier architecture can be used to further separate the layers</a:t>
            </a:r>
          </a:p>
          <a:p>
            <a:r>
              <a:rPr lang="en-US" dirty="0" err="1"/>
              <a:t>ChromeOS</a:t>
            </a:r>
            <a:r>
              <a:rPr lang="en-US" dirty="0"/>
              <a:t> hardware can be improved to support performance intensive tasks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IT20152864</a:t>
            </a:r>
          </a:p>
        </p:txBody>
      </p:sp>
    </p:spTree>
    <p:extLst>
      <p:ext uri="{BB962C8B-B14F-4D97-AF65-F5344CB8AC3E}">
        <p14:creationId xmlns:p14="http://schemas.microsoft.com/office/powerpoint/2010/main" val="177326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https://www.chromium.org/chromium-os/chromiumos-design-docs/boot-design/</a:t>
            </a:r>
            <a:endParaRPr lang="en-US" dirty="0"/>
          </a:p>
          <a:p>
            <a:r>
              <a:rPr lang="en-US" dirty="0">
                <a:hlinkClick r:id="rId3"/>
              </a:rPr>
              <a:t>https://www.google.com/amp/s/slideplayer.com/amp/3827326/</a:t>
            </a:r>
            <a:endParaRPr lang="en-US" dirty="0"/>
          </a:p>
          <a:p>
            <a:r>
              <a:rPr lang="en-US" dirty="0">
                <a:hlinkClick r:id="rId4"/>
              </a:rPr>
              <a:t>https://www.google.com/amp/s/www.geeksforgeeks.org/what-is-google-chrome-operating-system/amp/</a:t>
            </a:r>
            <a:endParaRPr lang="en-US" dirty="0"/>
          </a:p>
          <a:p>
            <a:r>
              <a:rPr lang="en-US" dirty="0">
                <a:hlinkClick r:id="rId5"/>
              </a:rPr>
              <a:t>https://www.chromium.org/chromium-os/chromiumos-design-docs/software-architecture/#:~:text=Chromium%20OS%20consists%20of%20three,Firmware</a:t>
            </a:r>
            <a:endParaRPr lang="en-US" dirty="0"/>
          </a:p>
          <a:p>
            <a:r>
              <a:rPr lang="en-US" dirty="0">
                <a:hlinkClick r:id="rId6"/>
              </a:rPr>
              <a:t>https://developer.android.com/topic/arc</a:t>
            </a:r>
            <a:endParaRPr lang="en-US" dirty="0"/>
          </a:p>
          <a:p>
            <a:r>
              <a:rPr lang="en-US" dirty="0">
                <a:hlinkClick r:id="rId7"/>
              </a:rPr>
              <a:t>http://sufianalogy.blogspot.com/2012/12/chrome-os-and-system-architecture.html?m=1</a:t>
            </a:r>
            <a:endParaRPr lang="en-US" dirty="0"/>
          </a:p>
          <a:p>
            <a:r>
              <a:rPr lang="en-US" dirty="0"/>
              <a:t>Google Chrome Operating System Gunjan Bansal, </a:t>
            </a:r>
            <a:r>
              <a:rPr lang="en-US" dirty="0" err="1"/>
              <a:t>Madhulika</a:t>
            </a:r>
            <a:r>
              <a:rPr lang="en-US" dirty="0"/>
              <a:t> Sharma, Sarita Yadav, Usha Yadav MCA final year, AIM&amp;ACT </a:t>
            </a:r>
            <a:r>
              <a:rPr lang="en-US" dirty="0" err="1"/>
              <a:t>Banasthali</a:t>
            </a:r>
            <a:r>
              <a:rPr lang="en-US" dirty="0"/>
              <a:t> Vidyapeeth, </a:t>
            </a:r>
            <a:r>
              <a:rPr lang="en-US" dirty="0" err="1"/>
              <a:t>Tonk</a:t>
            </a:r>
            <a:r>
              <a:rPr lang="en-US" dirty="0"/>
              <a:t> Rajasthan -304022</a:t>
            </a:r>
          </a:p>
          <a:p>
            <a:r>
              <a:rPr lang="en-US" dirty="0"/>
              <a:t>Security Evaluation of Google Chrome Operating System, </a:t>
            </a:r>
            <a:r>
              <a:rPr lang="en-US" dirty="0" err="1"/>
              <a:t>Ogbuabor</a:t>
            </a:r>
            <a:r>
              <a:rPr lang="en-US" dirty="0"/>
              <a:t> Godwin </a:t>
            </a:r>
            <a:r>
              <a:rPr lang="en-US" dirty="0" err="1"/>
              <a:t>Okechukwu</a:t>
            </a:r>
            <a:r>
              <a:rPr lang="en-US" dirty="0"/>
              <a:t> Department Of Computer Science, Michael Okpara University of Agriculture, </a:t>
            </a:r>
            <a:r>
              <a:rPr lang="en-US" dirty="0" err="1"/>
              <a:t>Umudike</a:t>
            </a:r>
            <a:r>
              <a:rPr lang="en-US" dirty="0"/>
              <a:t>, IOSR Journal of Computer Engineering (IOSR-JCE</a:t>
            </a:r>
          </a:p>
          <a:p>
            <a:r>
              <a:rPr lang="en-US" dirty="0"/>
              <a:t>Chrome OS Internals, Josh Triplett, josh@joshtriplett.org, </a:t>
            </a:r>
            <a:r>
              <a:rPr lang="en-US" dirty="0" err="1"/>
              <a:t>LinuxCon</a:t>
            </a:r>
            <a:r>
              <a:rPr lang="en-US" dirty="0"/>
              <a:t> Europe 2014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IT20152864</a:t>
            </a:r>
          </a:p>
        </p:txBody>
      </p:sp>
    </p:spTree>
    <p:extLst>
      <p:ext uri="{BB962C8B-B14F-4D97-AF65-F5344CB8AC3E}">
        <p14:creationId xmlns:p14="http://schemas.microsoft.com/office/powerpoint/2010/main" val="329160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22D7-9EB9-569C-71BB-367C12D68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461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ChromeOS?</a:t>
            </a:r>
          </a:p>
          <a:p>
            <a:r>
              <a:rPr lang="en-US" dirty="0"/>
              <a:t>What is Three-Tier Architecture?</a:t>
            </a:r>
          </a:p>
          <a:p>
            <a:r>
              <a:rPr lang="en-US" dirty="0"/>
              <a:t>Three-Tier Architecture in ChromeOS</a:t>
            </a:r>
          </a:p>
          <a:p>
            <a:r>
              <a:rPr lang="en-US" dirty="0"/>
              <a:t>Security of ChromeOS</a:t>
            </a:r>
          </a:p>
          <a:p>
            <a:r>
              <a:rPr lang="en-US" dirty="0"/>
              <a:t>Performance of ChromeOS</a:t>
            </a:r>
          </a:p>
          <a:p>
            <a:r>
              <a:rPr lang="en-US" dirty="0"/>
              <a:t>Impact of Three-Tier Architecture on ChromeOS</a:t>
            </a:r>
          </a:p>
          <a:p>
            <a:r>
              <a:rPr lang="en-US" dirty="0"/>
              <a:t>Pros and cons of ChromeOS</a:t>
            </a:r>
          </a:p>
          <a:p>
            <a:r>
              <a:rPr lang="en-US" dirty="0"/>
              <a:t>Recommendations and Conclusion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IT20214784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E70CC04-CCA0-4DF6-3097-1BFD89658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49" y="1579686"/>
            <a:ext cx="5151687" cy="25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4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ChromeOS?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ChromeOS is a </a:t>
            </a:r>
            <a:r>
              <a:rPr lang="en-US" dirty="0">
                <a:solidFill>
                  <a:schemeClr val="accent1"/>
                </a:solidFill>
              </a:rPr>
              <a:t>lightweight</a:t>
            </a:r>
            <a:r>
              <a:rPr lang="en-US" dirty="0"/>
              <a:t>, Linux based operating system designed by Google</a:t>
            </a:r>
          </a:p>
          <a:p>
            <a:r>
              <a:rPr lang="en-US" dirty="0"/>
              <a:t>ChromeOS in its core is the Google Chrome browser</a:t>
            </a:r>
          </a:p>
          <a:p>
            <a:r>
              <a:rPr lang="en-US" dirty="0"/>
              <a:t>Developed from the open-source Chromium project</a:t>
            </a:r>
          </a:p>
          <a:p>
            <a:r>
              <a:rPr lang="en-US" dirty="0"/>
              <a:t>Designed around </a:t>
            </a:r>
            <a:r>
              <a:rPr lang="en-US" dirty="0">
                <a:solidFill>
                  <a:schemeClr val="accent1"/>
                </a:solidFill>
              </a:rPr>
              <a:t>web applications</a:t>
            </a:r>
          </a:p>
          <a:p>
            <a:r>
              <a:rPr lang="en-US" dirty="0"/>
              <a:t>Web applications in Google ecosystem are available</a:t>
            </a:r>
          </a:p>
          <a:p>
            <a:r>
              <a:rPr lang="en-US" dirty="0"/>
              <a:t>Primary devices are Chromebooks(laptops), </a:t>
            </a:r>
            <a:r>
              <a:rPr lang="en-US" dirty="0" err="1"/>
              <a:t>Chromeboxes</a:t>
            </a:r>
            <a:r>
              <a:rPr lang="en-US" dirty="0"/>
              <a:t> and Tablets</a:t>
            </a:r>
          </a:p>
          <a:p>
            <a:r>
              <a:rPr lang="en-US" dirty="0"/>
              <a:t>Built on the </a:t>
            </a:r>
            <a:r>
              <a:rPr lang="en-US" dirty="0">
                <a:solidFill>
                  <a:schemeClr val="accent1"/>
                </a:solidFill>
              </a:rPr>
              <a:t>Three-Tier Architecture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IT20214784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7E3EE08-78C0-105C-D4DF-64796A3B7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16" y="549791"/>
            <a:ext cx="3235287" cy="88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4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Three-Tier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971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client-server architecture which is modular</a:t>
            </a:r>
          </a:p>
          <a:p>
            <a:r>
              <a:rPr lang="en-US" dirty="0"/>
              <a:t>Composed of three logical tiers</a:t>
            </a:r>
          </a:p>
          <a:p>
            <a:pPr lvl="1"/>
            <a:r>
              <a:rPr lang="en-US" dirty="0"/>
              <a:t>Presentation tier</a:t>
            </a:r>
          </a:p>
          <a:p>
            <a:pPr lvl="1"/>
            <a:r>
              <a:rPr lang="en-US" dirty="0"/>
              <a:t>Application tier</a:t>
            </a:r>
          </a:p>
          <a:p>
            <a:pPr lvl="1"/>
            <a:r>
              <a:rPr lang="en-US" dirty="0"/>
              <a:t>Data tier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client-server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modular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tier- User interface</a:t>
            </a:r>
          </a:p>
          <a:p>
            <a:pPr lvl="1">
              <a:spcBef>
                <a:spcPts val="1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Application tier- Handles logic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tier- Handles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layers can be present in the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or different physical servers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IT20214784</a:t>
            </a:r>
          </a:p>
        </p:txBody>
      </p:sp>
      <p:pic>
        <p:nvPicPr>
          <p:cNvPr id="5" name="Picture 4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E7D5CF1E-9E4F-CC8C-95CE-519BE43D6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486" y="1255292"/>
            <a:ext cx="2893635" cy="523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9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Three-Tier Architecture used for ChromeOS?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Tier-Architecture allows separation of layers for security</a:t>
            </a:r>
          </a:p>
          <a:p>
            <a:r>
              <a:rPr lang="en-US" dirty="0"/>
              <a:t>Makes the development easier by allowing to develop layers separately and concurrently</a:t>
            </a:r>
          </a:p>
          <a:p>
            <a:r>
              <a:rPr lang="en-US" dirty="0"/>
              <a:t>Allows to change and update one tier without affecting others</a:t>
            </a:r>
          </a:p>
          <a:p>
            <a:r>
              <a:rPr lang="en-US" dirty="0"/>
              <a:t>Provides scalability by separating the data tier</a:t>
            </a:r>
          </a:p>
          <a:p>
            <a:r>
              <a:rPr lang="en-US" dirty="0"/>
              <a:t>Separation of layers makes load balancing easier and improves performance</a:t>
            </a:r>
          </a:p>
          <a:p>
            <a:r>
              <a:rPr lang="en-US" dirty="0"/>
              <a:t>Makes the system lightweight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IT20214784</a:t>
            </a:r>
          </a:p>
        </p:txBody>
      </p:sp>
    </p:spTree>
    <p:extLst>
      <p:ext uri="{BB962C8B-B14F-4D97-AF65-F5344CB8AC3E}">
        <p14:creationId xmlns:p14="http://schemas.microsoft.com/office/powerpoint/2010/main" val="41139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Three-Tier Architecture in ChromeOS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888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 of ChromeOS</a:t>
            </a:r>
          </a:p>
          <a:p>
            <a:pPr lvl="1"/>
            <a:r>
              <a:rPr lang="en-US" dirty="0"/>
              <a:t>Built on Three-Tier Architecture</a:t>
            </a:r>
          </a:p>
          <a:p>
            <a:pPr lvl="1"/>
            <a:r>
              <a:rPr lang="en-US" dirty="0"/>
              <a:t>Tiers</a:t>
            </a:r>
          </a:p>
          <a:p>
            <a:pPr lvl="2"/>
            <a:r>
              <a:rPr lang="en-US" dirty="0"/>
              <a:t>Firmware</a:t>
            </a:r>
          </a:p>
          <a:p>
            <a:pPr lvl="2"/>
            <a:r>
              <a:rPr lang="en-US" dirty="0"/>
              <a:t>System level software and user land services</a:t>
            </a:r>
          </a:p>
          <a:p>
            <a:pPr lvl="2"/>
            <a:r>
              <a:rPr lang="en-US" dirty="0"/>
              <a:t>Browser and window manager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firmware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‘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coreboot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’ and ‘u-boot’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is used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alibri" panose="020F0502020204030204"/>
              </a:rPr>
              <a:t>System level software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alibri" panose="020F0502020204030204"/>
              </a:rPr>
              <a:t>user services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are minimum. Only essentials.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alibri" panose="020F0502020204030204"/>
              </a:rPr>
              <a:t>Window manager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handles user interface and user interactions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IT20004118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67CA0E-DA2C-4F2B-EF5F-557D79B45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6112" y="1875354"/>
            <a:ext cx="4713610" cy="39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2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602"/>
          </a:xfrm>
        </p:spPr>
        <p:txBody>
          <a:bodyPr/>
          <a:lstStyle/>
          <a:p>
            <a:r>
              <a:rPr lang="en-US" dirty="0"/>
              <a:t>ChromeOS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754"/>
            <a:ext cx="5650735" cy="503120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Read-only firmware </a:t>
            </a:r>
            <a:r>
              <a:rPr lang="en-US" dirty="0"/>
              <a:t>for root of trust</a:t>
            </a:r>
          </a:p>
          <a:p>
            <a:r>
              <a:rPr lang="en-US" dirty="0">
                <a:solidFill>
                  <a:schemeClr val="accent1"/>
                </a:solidFill>
              </a:rPr>
              <a:t>A/B read-write firmware- </a:t>
            </a:r>
            <a:r>
              <a:rPr lang="en-US" dirty="0"/>
              <a:t>allows to keep two copies of the OS and update one OS while other is working</a:t>
            </a:r>
          </a:p>
          <a:p>
            <a:r>
              <a:rPr lang="en-US" dirty="0"/>
              <a:t>Therefore, update failures can be minimized</a:t>
            </a:r>
          </a:p>
          <a:p>
            <a:r>
              <a:rPr lang="en-US" dirty="0">
                <a:solidFill>
                  <a:schemeClr val="accent1"/>
                </a:solidFill>
              </a:rPr>
              <a:t>Verified boot- </a:t>
            </a:r>
            <a:r>
              <a:rPr lang="en-US" dirty="0"/>
              <a:t>Self check the OS when booting to detect tampering, if detected reverts to a trusted version</a:t>
            </a:r>
          </a:p>
          <a:p>
            <a:r>
              <a:rPr lang="en-US" dirty="0">
                <a:solidFill>
                  <a:schemeClr val="accent1"/>
                </a:solidFill>
              </a:rPr>
              <a:t>Sandbox-</a:t>
            </a:r>
            <a:r>
              <a:rPr lang="en-US" dirty="0"/>
              <a:t> All third-party code runs in a sandbox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IT20004118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05C201C-2EFF-6D32-34AA-8CA3A500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24" y="1062727"/>
            <a:ext cx="5211298" cy="4277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4D32D8-3D46-2096-F18B-DDFAA107C7A3}"/>
              </a:ext>
            </a:extLst>
          </p:cNvPr>
          <p:cNvSpPr txBox="1"/>
          <p:nvPr/>
        </p:nvSpPr>
        <p:spPr>
          <a:xfrm>
            <a:off x="7453070" y="5340049"/>
            <a:ext cx="392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Verified boot and read-only firmware</a:t>
            </a:r>
          </a:p>
        </p:txBody>
      </p:sp>
    </p:spTree>
    <p:extLst>
      <p:ext uri="{BB962C8B-B14F-4D97-AF65-F5344CB8AC3E}">
        <p14:creationId xmlns:p14="http://schemas.microsoft.com/office/powerpoint/2010/main" val="149018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ChromeOS Security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ChromeOS downloads and installs only </a:t>
            </a:r>
            <a:r>
              <a:rPr lang="en-US" dirty="0">
                <a:solidFill>
                  <a:schemeClr val="accent1"/>
                </a:solidFill>
              </a:rPr>
              <a:t>signed updates from Google</a:t>
            </a:r>
          </a:p>
          <a:p>
            <a:r>
              <a:rPr lang="en-US" dirty="0"/>
              <a:t>It flags un-booted versions and falls back to previous successful version if newer version fails</a:t>
            </a:r>
          </a:p>
          <a:p>
            <a:r>
              <a:rPr lang="en-US" dirty="0"/>
              <a:t>These updates happen through </a:t>
            </a:r>
            <a:r>
              <a:rPr lang="en-US" dirty="0">
                <a:solidFill>
                  <a:schemeClr val="accent1"/>
                </a:solidFill>
              </a:rPr>
              <a:t>A/B partitions in firmware layer </a:t>
            </a:r>
            <a:r>
              <a:rPr lang="en-US" dirty="0"/>
              <a:t>and therefore creates redundancy and </a:t>
            </a:r>
            <a:r>
              <a:rPr lang="en-US" dirty="0">
                <a:solidFill>
                  <a:schemeClr val="accent1"/>
                </a:solidFill>
              </a:rPr>
              <a:t>does not affect other layers</a:t>
            </a:r>
          </a:p>
          <a:p>
            <a:r>
              <a:rPr lang="en-US" dirty="0"/>
              <a:t>Kernel is wrapped in a verified boot container</a:t>
            </a:r>
          </a:p>
          <a:p>
            <a:r>
              <a:rPr lang="en-US" dirty="0"/>
              <a:t>Chrome browser supports </a:t>
            </a:r>
            <a:r>
              <a:rPr lang="en-US" dirty="0">
                <a:solidFill>
                  <a:schemeClr val="accent1"/>
                </a:solidFill>
              </a:rPr>
              <a:t>JavaScript sandboxing</a:t>
            </a:r>
          </a:p>
          <a:p>
            <a:r>
              <a:rPr lang="en-US" dirty="0"/>
              <a:t>Different tabs run in separate locked down processes</a:t>
            </a:r>
          </a:p>
          <a:p>
            <a:r>
              <a:rPr lang="en-US" dirty="0"/>
              <a:t>Per-user and per-system encrypted partitions (uses TPM, </a:t>
            </a:r>
            <a:r>
              <a:rPr lang="en-US" dirty="0" err="1"/>
              <a:t>eCryptFS</a:t>
            </a:r>
            <a:r>
              <a:rPr lang="en-US" dirty="0"/>
              <a:t> encryption protocols)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IT20004118</a:t>
            </a:r>
          </a:p>
        </p:txBody>
      </p:sp>
    </p:spTree>
    <p:extLst>
      <p:ext uri="{BB962C8B-B14F-4D97-AF65-F5344CB8AC3E}">
        <p14:creationId xmlns:p14="http://schemas.microsoft.com/office/powerpoint/2010/main" val="309303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ChromeOS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12"/>
            <a:ext cx="4966649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ChromeOS uses an extensively patched </a:t>
            </a:r>
            <a:r>
              <a:rPr lang="en-US" dirty="0">
                <a:solidFill>
                  <a:schemeClr val="accent1"/>
                </a:solidFill>
              </a:rPr>
              <a:t>Linux kernel</a:t>
            </a:r>
          </a:p>
          <a:p>
            <a:r>
              <a:rPr lang="en-US" dirty="0">
                <a:solidFill>
                  <a:schemeClr val="accent1"/>
                </a:solidFill>
              </a:rPr>
              <a:t>User space layer </a:t>
            </a:r>
            <a:r>
              <a:rPr lang="en-US" dirty="0"/>
              <a:t>is also based on a </a:t>
            </a:r>
            <a:r>
              <a:rPr lang="en-US" dirty="0">
                <a:solidFill>
                  <a:schemeClr val="accent1"/>
                </a:solidFill>
              </a:rPr>
              <a:t>Linux distribution (Gentoo)</a:t>
            </a:r>
          </a:p>
          <a:p>
            <a:r>
              <a:rPr lang="en-US" dirty="0"/>
              <a:t>Therefore, it is </a:t>
            </a:r>
            <a:r>
              <a:rPr lang="en-US" dirty="0">
                <a:solidFill>
                  <a:schemeClr val="accent1"/>
                </a:solidFill>
              </a:rPr>
              <a:t>lightweight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fast</a:t>
            </a:r>
            <a:r>
              <a:rPr lang="en-US" dirty="0"/>
              <a:t>. Linux kernel improves the performance of the system</a:t>
            </a:r>
          </a:p>
          <a:p>
            <a:r>
              <a:rPr lang="en-US" dirty="0"/>
              <a:t>Google advertises a </a:t>
            </a:r>
            <a:r>
              <a:rPr lang="en-US" dirty="0">
                <a:solidFill>
                  <a:schemeClr val="accent1"/>
                </a:solidFill>
              </a:rPr>
              <a:t>boot time of only 8 seconds</a:t>
            </a:r>
            <a:r>
              <a:rPr lang="en-US" dirty="0"/>
              <a:t> in ChromeOS</a:t>
            </a:r>
          </a:p>
          <a:p>
            <a:r>
              <a:rPr lang="en-US" dirty="0" err="1"/>
              <a:t>Coreboot</a:t>
            </a:r>
            <a:r>
              <a:rPr lang="en-US" dirty="0"/>
              <a:t> and U-boot </a:t>
            </a:r>
            <a:r>
              <a:rPr lang="en-US" dirty="0">
                <a:solidFill>
                  <a:schemeClr val="accent1"/>
                </a:solidFill>
              </a:rPr>
              <a:t>customized firmware</a:t>
            </a:r>
            <a:r>
              <a:rPr lang="en-US" dirty="0"/>
              <a:t> speeds up the booting process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IT20243258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DAFB5A-7E4E-D79D-8F24-9909B5C7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56" y="1690688"/>
            <a:ext cx="5804848" cy="2703132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493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AEEC082EBA274EB675761CB6554C77" ma:contentTypeVersion="14" ma:contentTypeDescription="Create a new document." ma:contentTypeScope="" ma:versionID="a45b3c2dba7c723fbf957c3fbb9af697">
  <xsd:schema xmlns:xsd="http://www.w3.org/2001/XMLSchema" xmlns:xs="http://www.w3.org/2001/XMLSchema" xmlns:p="http://schemas.microsoft.com/office/2006/metadata/properties" xmlns:ns3="85233772-f37a-44b1-9815-a9ec0d67ce87" xmlns:ns4="6e3dab0c-d4d8-435f-aa7b-f0f1d11dc04f" targetNamespace="http://schemas.microsoft.com/office/2006/metadata/properties" ma:root="true" ma:fieldsID="4d8ead30761f1159038866861c14aadb" ns3:_="" ns4:_="">
    <xsd:import namespace="85233772-f37a-44b1-9815-a9ec0d67ce87"/>
    <xsd:import namespace="6e3dab0c-d4d8-435f-aa7b-f0f1d11dc0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233772-f37a-44b1-9815-a9ec0d67ce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ab0c-d4d8-435f-aa7b-f0f1d11dc0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80F3D1-1CE0-433A-8BD9-99A2545491CB}">
  <ds:schemaRefs>
    <ds:schemaRef ds:uri="http://purl.org/dc/elements/1.1/"/>
    <ds:schemaRef ds:uri="http://purl.org/dc/terms/"/>
    <ds:schemaRef ds:uri="http://schemas.openxmlformats.org/package/2006/metadata/core-properties"/>
    <ds:schemaRef ds:uri="85233772-f37a-44b1-9815-a9ec0d67ce87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www.w3.org/XML/1998/namespace"/>
    <ds:schemaRef ds:uri="6e3dab0c-d4d8-435f-aa7b-f0f1d11dc04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4AA7F0E-E1E9-4D01-B432-82E133F944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FEEB5-0818-4FBE-962A-5701CC82D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233772-f37a-44b1-9815-a9ec0d67ce87"/>
    <ds:schemaRef ds:uri="6e3dab0c-d4d8-435f-aa7b-f0f1d11dc0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1258</Words>
  <Application>Microsoft Office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Three-tier architecture used by ChromeOS for mobile devices and its performance and security</vt:lpstr>
      <vt:lpstr>Abstract</vt:lpstr>
      <vt:lpstr>What is ChromeOS?</vt:lpstr>
      <vt:lpstr>What is Three-Tier Architecture?</vt:lpstr>
      <vt:lpstr>Why is Three-Tier Architecture used for ChromeOS?</vt:lpstr>
      <vt:lpstr>Three-Tier Architecture in ChromeOS</vt:lpstr>
      <vt:lpstr>ChromeOS Security</vt:lpstr>
      <vt:lpstr>ChromeOS Security Contd.</vt:lpstr>
      <vt:lpstr>Performance of ChromeOS</vt:lpstr>
      <vt:lpstr>Performance of ChromeOS Contd.</vt:lpstr>
      <vt:lpstr>Impact of Three-Tier Architecture on ChromeOS-Security</vt:lpstr>
      <vt:lpstr>Impact of Three-Tier Architecture on ChromeOS-Performance</vt:lpstr>
      <vt:lpstr>Impact of Three-Tier Architecture on ChromeOS</vt:lpstr>
      <vt:lpstr>Pros and cons of ChromeOS</vt:lpstr>
      <vt:lpstr>Recommendations and 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&lt;Case Study Topic&gt;</dc:title>
  <dc:creator>Chathura De Silva</dc:creator>
  <cp:lastModifiedBy>Perera K.A.P.M it20152864</cp:lastModifiedBy>
  <cp:revision>14</cp:revision>
  <dcterms:created xsi:type="dcterms:W3CDTF">2017-04-27T08:56:39Z</dcterms:created>
  <dcterms:modified xsi:type="dcterms:W3CDTF">2022-05-22T08:56:22Z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0x01010082AEEC082EBA274EB675761CB6554C77</vt:lpwstr>
  </property>
</Properties>
</file>