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49" r:id="rId11"/>
    <p:sldId id="350" r:id="rId12"/>
    <p:sldId id="273" r:id="rId13"/>
    <p:sldId id="274" r:id="rId14"/>
    <p:sldId id="276" r:id="rId15"/>
    <p:sldId id="324" r:id="rId16"/>
    <p:sldId id="278" r:id="rId17"/>
    <p:sldId id="279" r:id="rId18"/>
    <p:sldId id="282" r:id="rId19"/>
    <p:sldId id="283" r:id="rId20"/>
    <p:sldId id="284" r:id="rId21"/>
    <p:sldId id="286" r:id="rId22"/>
    <p:sldId id="287" r:id="rId23"/>
    <p:sldId id="288" r:id="rId24"/>
    <p:sldId id="330" r:id="rId25"/>
    <p:sldId id="291" r:id="rId26"/>
    <p:sldId id="292" r:id="rId27"/>
    <p:sldId id="331" r:id="rId28"/>
    <p:sldId id="294" r:id="rId29"/>
    <p:sldId id="332" r:id="rId30"/>
    <p:sldId id="299" r:id="rId31"/>
    <p:sldId id="300" r:id="rId32"/>
    <p:sldId id="301" r:id="rId33"/>
    <p:sldId id="333" r:id="rId34"/>
    <p:sldId id="303" r:id="rId35"/>
    <p:sldId id="304" r:id="rId36"/>
    <p:sldId id="334" r:id="rId37"/>
    <p:sldId id="306" r:id="rId38"/>
    <p:sldId id="307" r:id="rId39"/>
    <p:sldId id="335" r:id="rId40"/>
    <p:sldId id="311" r:id="rId41"/>
    <p:sldId id="312" r:id="rId42"/>
    <p:sldId id="313" r:id="rId43"/>
    <p:sldId id="336" r:id="rId44"/>
    <p:sldId id="337" r:id="rId45"/>
    <p:sldId id="338" r:id="rId46"/>
    <p:sldId id="340" r:id="rId47"/>
    <p:sldId id="341" r:id="rId48"/>
    <p:sldId id="347" r:id="rId49"/>
    <p:sldId id="321" r:id="rId50"/>
    <p:sldId id="322" r:id="rId51"/>
    <p:sldId id="323" r:id="rId52"/>
    <p:sldId id="34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74" d="100"/>
          <a:sy n="74" d="100"/>
        </p:scale>
        <p:origin x="4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8FB36-1654-4A7E-9BB9-AE78FF537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D7A838E-C561-49EE-85DC-261B6DF1E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3E6C743-9488-418A-A180-A8FBF9884E8F}"/>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492242F3-4480-43CB-A8B1-DFA232A00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AB6745-C235-46FF-B6E5-D5356AB3E11E}"/>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327667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0FE6D7-7C8C-4083-960F-6DAC33E35C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CE6CF8B-5345-42AA-A118-52AC48C42F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E266DB7-2944-4B77-93C7-C1BBC21EC283}"/>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1E51398B-38DE-4014-B8FF-12A8A7C0F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D0319C-6D64-4C93-AF02-35F654251E5B}"/>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85165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3414C78-A16D-44A1-9C08-581FF7610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9D65441-CB2D-46CE-84FC-80B285AD2A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1C907EF-6424-4FCF-85BC-1C9C6B317877}"/>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8E88AAC1-3D99-4136-994D-51DCEA5C8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8BE001-4435-420B-AD28-9886583158A0}"/>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178856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D4B4D-5D0D-444C-B76B-AB73AEB70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85F4992-C934-417F-91CA-76CC5AD4AF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8D04ED-54AE-428C-9FEB-86BDD864D970}"/>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036E7449-B211-45DA-86FB-6B051D9C4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06A881E-AF22-4C49-8C9E-AB5FD397657F}"/>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16367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2A494-115A-4361-B5F8-A49A8376D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5FB1E8E-A2A3-4FFB-ADD5-B5C791806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3D4E9DB-1911-4154-B1F1-2170F3C0B40E}"/>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5DBBD85B-FD95-4035-882A-6F8BD03C4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9E5B5EB-D35E-4EF5-B3C8-4F09A4FE0371}"/>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418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646D37-51E0-41CC-BEDC-CBE6B5DBA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7EC10D9-0D44-4C06-9015-11876AEE02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9DCA404-2CA1-4339-8148-054B83BC34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CA31B9A-3312-4F31-BB79-740CB51DA717}"/>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6" name="Footer Placeholder 5">
            <a:extLst>
              <a:ext uri="{FF2B5EF4-FFF2-40B4-BE49-F238E27FC236}">
                <a16:creationId xmlns="" xmlns:a16="http://schemas.microsoft.com/office/drawing/2014/main" id="{B2AFF395-F2BD-42F5-9237-9A62C2DDA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8A0D19D-EB3F-48DA-8EBF-4BAEA1FA3825}"/>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85006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B6AE41-D956-4D36-8E24-3E169F689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42882EB-4172-4F21-94A3-273DD5B78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CFB8451-622D-4F0F-9217-97358DE18A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C642437-9D93-44CE-B921-5F4FE960E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A23B6B2-56A7-4D20-8F88-ED354B7091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491D9B4-D064-4DB7-8953-DA97353AE10A}"/>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8" name="Footer Placeholder 7">
            <a:extLst>
              <a:ext uri="{FF2B5EF4-FFF2-40B4-BE49-F238E27FC236}">
                <a16:creationId xmlns="" xmlns:a16="http://schemas.microsoft.com/office/drawing/2014/main" id="{D9D4BBC6-572E-4CAF-8894-66B8D21EE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008A43-A81A-48D9-B262-3C72B0E45305}"/>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90185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95EAA-5DF4-4FD3-BA0E-55FA66373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ABEBCAA-BC18-4865-9547-B7B77534BFE1}"/>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4" name="Footer Placeholder 3">
            <a:extLst>
              <a:ext uri="{FF2B5EF4-FFF2-40B4-BE49-F238E27FC236}">
                <a16:creationId xmlns="" xmlns:a16="http://schemas.microsoft.com/office/drawing/2014/main" id="{75332FA4-4395-4228-9EFB-47E1B6DEB6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A5BEB60-E084-4FEA-85FF-C4FEDB19A6B0}"/>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79750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E1B8790-AABE-490D-9716-0D54CF430FD1}"/>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3" name="Footer Placeholder 2">
            <a:extLst>
              <a:ext uri="{FF2B5EF4-FFF2-40B4-BE49-F238E27FC236}">
                <a16:creationId xmlns="" xmlns:a16="http://schemas.microsoft.com/office/drawing/2014/main" id="{D37A5D1D-F6DB-46F3-8E44-37EE37DCCB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16D80DE-2836-4048-8B91-BCE5F9145671}"/>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2223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FCED-56F9-4EF2-B603-18FC40250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CC048EA-93B4-46CD-B546-79C0A83B5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ADF5B36-AB41-4060-BF0A-A8605597F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C153C23-94C5-40C7-B76F-1D96AC8763E2}"/>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6" name="Footer Placeholder 5">
            <a:extLst>
              <a:ext uri="{FF2B5EF4-FFF2-40B4-BE49-F238E27FC236}">
                <a16:creationId xmlns="" xmlns:a16="http://schemas.microsoft.com/office/drawing/2014/main" id="{00982714-906D-4CF0-B426-83D5F91F2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298E36C-A823-41FE-8298-787095C7816A}"/>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98867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A6EB91-EE40-4119-9570-FB13B53C9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3A39143-4B2B-42D2-87BB-2D17FB41A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0DF27A8-BFF1-40EA-BE4B-2D948F6E5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4E8A681-D25E-4D98-BDDD-034D6CF53522}"/>
              </a:ext>
            </a:extLst>
          </p:cNvPr>
          <p:cNvSpPr>
            <a:spLocks noGrp="1"/>
          </p:cNvSpPr>
          <p:nvPr>
            <p:ph type="dt" sz="half" idx="10"/>
          </p:nvPr>
        </p:nvSpPr>
        <p:spPr/>
        <p:txBody>
          <a:bodyPr/>
          <a:lstStyle/>
          <a:p>
            <a:fld id="{BCA6E1A7-E8EB-4684-A747-03B176677626}" type="datetimeFigureOut">
              <a:rPr lang="en-US" smtClean="0"/>
              <a:t>8/29/2023</a:t>
            </a:fld>
            <a:endParaRPr lang="en-US"/>
          </a:p>
        </p:txBody>
      </p:sp>
      <p:sp>
        <p:nvSpPr>
          <p:cNvPr id="6" name="Footer Placeholder 5">
            <a:extLst>
              <a:ext uri="{FF2B5EF4-FFF2-40B4-BE49-F238E27FC236}">
                <a16:creationId xmlns="" xmlns:a16="http://schemas.microsoft.com/office/drawing/2014/main" id="{F2F4FDD1-91DA-43AA-BD97-64152D515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44FE9C-38C2-42ED-ACC5-D090DC14DB97}"/>
              </a:ext>
            </a:extLst>
          </p:cNvPr>
          <p:cNvSpPr>
            <a:spLocks noGrp="1"/>
          </p:cNvSpPr>
          <p:nvPr>
            <p:ph type="sldNum" sz="quarter" idx="12"/>
          </p:nvPr>
        </p:nvSpPr>
        <p:spPr/>
        <p:txBody>
          <a:bodyPr/>
          <a:lstStyle/>
          <a:p>
            <a:fld id="{01A4AC73-BC0E-4E71-9517-412B1804AC48}" type="slidenum">
              <a:rPr lang="en-US" smtClean="0"/>
              <a:t>‹#›</a:t>
            </a:fld>
            <a:endParaRPr lang="en-US"/>
          </a:p>
        </p:txBody>
      </p:sp>
    </p:spTree>
    <p:extLst>
      <p:ext uri="{BB962C8B-B14F-4D97-AF65-F5344CB8AC3E}">
        <p14:creationId xmlns:p14="http://schemas.microsoft.com/office/powerpoint/2010/main" val="36495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294F8BB-E305-4E10-8513-14517E0E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FCC2493-E9B8-4C19-B4B0-DD22BC686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3F72A4-E857-4D57-8E27-DFF57778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6E1A7-E8EB-4684-A747-03B176677626}" type="datetimeFigureOut">
              <a:rPr lang="en-US" smtClean="0"/>
              <a:t>8/29/2023</a:t>
            </a:fld>
            <a:endParaRPr lang="en-US"/>
          </a:p>
        </p:txBody>
      </p:sp>
      <p:sp>
        <p:nvSpPr>
          <p:cNvPr id="5" name="Footer Placeholder 4">
            <a:extLst>
              <a:ext uri="{FF2B5EF4-FFF2-40B4-BE49-F238E27FC236}">
                <a16:creationId xmlns="" xmlns:a16="http://schemas.microsoft.com/office/drawing/2014/main" id="{2B30DA40-EE9B-43C3-BEF8-43EDA00AA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393A567-488D-4935-9652-DF6999703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4AC73-BC0E-4E71-9517-412B1804AC48}" type="slidenum">
              <a:rPr lang="en-US" smtClean="0"/>
              <a:t>‹#›</a:t>
            </a:fld>
            <a:endParaRPr lang="en-US"/>
          </a:p>
        </p:txBody>
      </p:sp>
    </p:spTree>
    <p:extLst>
      <p:ext uri="{BB962C8B-B14F-4D97-AF65-F5344CB8AC3E}">
        <p14:creationId xmlns:p14="http://schemas.microsoft.com/office/powerpoint/2010/main" val="282881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journals.sagepub.com/doi/10.1177/16878140211002727"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1016/j.optlaseng.2017.07.004"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6A0F1F-1995-4101-B00A-CD235DDF27FC}"/>
              </a:ext>
            </a:extLst>
          </p:cNvPr>
          <p:cNvSpPr>
            <a:spLocks noGrp="1"/>
          </p:cNvSpPr>
          <p:nvPr>
            <p:ph type="ctrTitle"/>
          </p:nvPr>
        </p:nvSpPr>
        <p:spPr>
          <a:xfrm>
            <a:off x="1524000" y="166400"/>
            <a:ext cx="9144000" cy="2387600"/>
          </a:xfrm>
        </p:spPr>
        <p:txBody>
          <a:bodyPr>
            <a:normAutofit/>
          </a:bodyPr>
          <a:lstStyle/>
          <a:p>
            <a:r>
              <a:rPr lang="en-US" sz="66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“Motorbike Defect Checker and Predictor”</a:t>
            </a:r>
          </a:p>
        </p:txBody>
      </p:sp>
      <p:sp>
        <p:nvSpPr>
          <p:cNvPr id="3" name="Subtitle 2">
            <a:extLst>
              <a:ext uri="{FF2B5EF4-FFF2-40B4-BE49-F238E27FC236}">
                <a16:creationId xmlns="" xmlns:a16="http://schemas.microsoft.com/office/drawing/2014/main" id="{9AEC043C-5B97-4F5D-BC67-BDB75D9A6572}"/>
              </a:ext>
            </a:extLst>
          </p:cNvPr>
          <p:cNvSpPr>
            <a:spLocks noGrp="1"/>
          </p:cNvSpPr>
          <p:nvPr>
            <p:ph type="subTitle" idx="1"/>
          </p:nvPr>
        </p:nvSpPr>
        <p:spPr>
          <a:xfrm>
            <a:off x="1723506" y="2853893"/>
            <a:ext cx="9144000" cy="1655762"/>
          </a:xfrm>
        </p:spPr>
        <p:txBody>
          <a:bodyPr>
            <a:normAutofit/>
          </a:bodyPr>
          <a:lstStyle/>
          <a:p>
            <a:r>
              <a:rPr lang="en-US" sz="3200" b="1" dirty="0">
                <a:solidFill>
                  <a:schemeClr val="accent5">
                    <a:lumMod val="75000"/>
                  </a:schemeClr>
                </a:solidFill>
              </a:rPr>
              <a:t>Android App to identify vehicle auto parts altered and their usage prediction</a:t>
            </a:r>
          </a:p>
          <a:p>
            <a:endParaRPr lang="en-US" sz="3200" b="1" dirty="0">
              <a:solidFill>
                <a:schemeClr val="accent5">
                  <a:lumMod val="75000"/>
                </a:schemeClr>
              </a:solidFill>
            </a:endParaRPr>
          </a:p>
        </p:txBody>
      </p:sp>
      <p:sp>
        <p:nvSpPr>
          <p:cNvPr id="4" name="TextBox 3">
            <a:extLst>
              <a:ext uri="{FF2B5EF4-FFF2-40B4-BE49-F238E27FC236}">
                <a16:creationId xmlns="" xmlns:a16="http://schemas.microsoft.com/office/drawing/2014/main" id="{D1A323B2-AE1F-4B43-A6E1-6385A5A2E9EA}"/>
              </a:ext>
            </a:extLst>
          </p:cNvPr>
          <p:cNvSpPr txBox="1"/>
          <p:nvPr/>
        </p:nvSpPr>
        <p:spPr>
          <a:xfrm>
            <a:off x="615142" y="5593220"/>
            <a:ext cx="3848793" cy="800219"/>
          </a:xfrm>
          <a:prstGeom prst="rect">
            <a:avLst/>
          </a:prstGeom>
          <a:noFill/>
        </p:spPr>
        <p:txBody>
          <a:bodyPr wrap="square" rtlCol="0">
            <a:spAutoFit/>
          </a:bodyPr>
          <a:lstStyle/>
          <a:p>
            <a:r>
              <a:rPr lang="en-US" sz="2800" b="1" dirty="0"/>
              <a:t>Project ID: TMP 23 - 383</a:t>
            </a:r>
          </a:p>
          <a:p>
            <a:endParaRPr lang="en-US" dirty="0"/>
          </a:p>
        </p:txBody>
      </p:sp>
      <p:pic>
        <p:nvPicPr>
          <p:cNvPr id="5" name="Picture 4" descr="A picture containing application&#10;&#10;Description automatically generated">
            <a:extLst>
              <a:ext uri="{FF2B5EF4-FFF2-40B4-BE49-F238E27FC236}">
                <a16:creationId xmlns="" xmlns:a16="http://schemas.microsoft.com/office/drawing/2014/main" id="{193A3895-68EC-45BB-9F22-8F7837E4BD92}"/>
              </a:ext>
            </a:extLst>
          </p:cNvPr>
          <p:cNvPicPr>
            <a:picLocks noChangeAspect="1"/>
          </p:cNvPicPr>
          <p:nvPr/>
        </p:nvPicPr>
        <p:blipFill>
          <a:blip r:embed="rId2"/>
          <a:stretch>
            <a:fillRect/>
          </a:stretch>
        </p:blipFill>
        <p:spPr>
          <a:xfrm>
            <a:off x="66502" y="6393439"/>
            <a:ext cx="2568634" cy="439743"/>
          </a:xfrm>
          <a:prstGeom prst="rect">
            <a:avLst/>
          </a:prstGeom>
        </p:spPr>
      </p:pic>
    </p:spTree>
    <p:extLst>
      <p:ext uri="{BB962C8B-B14F-4D97-AF65-F5344CB8AC3E}">
        <p14:creationId xmlns:p14="http://schemas.microsoft.com/office/powerpoint/2010/main" val="419706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2F0B9-FAA8-4A34-8F76-71450AEAE889}"/>
              </a:ext>
            </a:extLst>
          </p:cNvPr>
          <p:cNvSpPr>
            <a:spLocks noGrp="1"/>
          </p:cNvSpPr>
          <p:nvPr>
            <p:ph type="title"/>
          </p:nvPr>
        </p:nvSpPr>
        <p:spPr>
          <a:xfrm>
            <a:off x="780010" y="797387"/>
            <a:ext cx="10515600" cy="1325563"/>
          </a:xfrm>
        </p:spPr>
        <p:txBody>
          <a:bodyPr>
            <a:normAutofit/>
          </a:bodyPr>
          <a:lstStyle/>
          <a:p>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05</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a:solidFill>
                  <a:schemeClr val="accent5">
                    <a:lumMod val="75000"/>
                  </a:schemeClr>
                </a:solidFill>
                <a:latin typeface="Times New Roman" panose="02020603050405020304" pitchFamily="18" charset="0"/>
                <a:cs typeface="Times New Roman" panose="02020603050405020304" pitchFamily="18" charset="0"/>
              </a:rPr>
              <a:t>Results and Discussions</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4800" dirty="0"/>
          </a:p>
        </p:txBody>
      </p:sp>
      <p:sp>
        <p:nvSpPr>
          <p:cNvPr id="3" name="Content Placeholder 2">
            <a:extLst>
              <a:ext uri="{FF2B5EF4-FFF2-40B4-BE49-F238E27FC236}">
                <a16:creationId xmlns="" xmlns:a16="http://schemas.microsoft.com/office/drawing/2014/main" id="{1D1E65B6-41BE-4301-951D-A552EEFF3832}"/>
              </a:ext>
            </a:extLst>
          </p:cNvPr>
          <p:cNvSpPr>
            <a:spLocks noGrp="1"/>
          </p:cNvSpPr>
          <p:nvPr>
            <p:ph idx="1"/>
          </p:nvPr>
        </p:nvSpPr>
        <p:spPr>
          <a:xfrm>
            <a:off x="650470" y="2087317"/>
            <a:ext cx="10325793" cy="3973296"/>
          </a:xfrm>
        </p:spPr>
        <p:txBody>
          <a:bodyPr>
            <a:normAutofit/>
          </a:bodyPr>
          <a:lstStyle/>
          <a:p>
            <a:endParaRPr lang="en-US" dirty="0"/>
          </a:p>
        </p:txBody>
      </p:sp>
      <p:sp>
        <p:nvSpPr>
          <p:cNvPr id="4" name="TextBox 3">
            <a:extLst>
              <a:ext uri="{FF2B5EF4-FFF2-40B4-BE49-F238E27FC236}">
                <a16:creationId xmlns="" xmlns:a16="http://schemas.microsoft.com/office/drawing/2014/main" id="{3F7FAD37-FA73-47BD-BF07-AB03BE1C4598}"/>
              </a:ext>
            </a:extLst>
          </p:cNvPr>
          <p:cNvSpPr txBox="1"/>
          <p:nvPr/>
        </p:nvSpPr>
        <p:spPr>
          <a:xfrm>
            <a:off x="5943600" y="315884"/>
            <a:ext cx="6068291"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D6C333E0-D369-43B1-BD1E-A1E82EBE8E38}"/>
              </a:ext>
            </a:extLst>
          </p:cNvPr>
          <p:cNvPicPr>
            <a:picLocks noChangeAspect="1"/>
          </p:cNvPicPr>
          <p:nvPr/>
        </p:nvPicPr>
        <p:blipFill>
          <a:blip r:embed="rId2"/>
          <a:stretch>
            <a:fillRect/>
          </a:stretch>
        </p:blipFill>
        <p:spPr>
          <a:xfrm>
            <a:off x="83128" y="6413415"/>
            <a:ext cx="2319251" cy="444585"/>
          </a:xfrm>
          <a:prstGeom prst="rect">
            <a:avLst/>
          </a:prstGeom>
        </p:spPr>
      </p:pic>
    </p:spTree>
    <p:extLst>
      <p:ext uri="{BB962C8B-B14F-4D97-AF65-F5344CB8AC3E}">
        <p14:creationId xmlns:p14="http://schemas.microsoft.com/office/powerpoint/2010/main" val="47593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2F0B9-FAA8-4A34-8F76-71450AEAE889}"/>
              </a:ext>
            </a:extLst>
          </p:cNvPr>
          <p:cNvSpPr>
            <a:spLocks noGrp="1"/>
          </p:cNvSpPr>
          <p:nvPr>
            <p:ph type="title"/>
          </p:nvPr>
        </p:nvSpPr>
        <p:spPr>
          <a:xfrm>
            <a:off x="780010" y="797387"/>
            <a:ext cx="10515600" cy="1325563"/>
          </a:xfrm>
        </p:spPr>
        <p:txBody>
          <a:bodyPr>
            <a:normAutofit/>
          </a:bodyPr>
          <a:lstStyle/>
          <a:p>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06</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.Conclusion.</a:t>
            </a:r>
            <a:endParaRPr lang="en-US" sz="4800" dirty="0"/>
          </a:p>
        </p:txBody>
      </p:sp>
      <p:sp>
        <p:nvSpPr>
          <p:cNvPr id="3" name="Content Placeholder 2">
            <a:extLst>
              <a:ext uri="{FF2B5EF4-FFF2-40B4-BE49-F238E27FC236}">
                <a16:creationId xmlns="" xmlns:a16="http://schemas.microsoft.com/office/drawing/2014/main" id="{1D1E65B6-41BE-4301-951D-A552EEFF3832}"/>
              </a:ext>
            </a:extLst>
          </p:cNvPr>
          <p:cNvSpPr>
            <a:spLocks noGrp="1"/>
          </p:cNvSpPr>
          <p:nvPr>
            <p:ph idx="1"/>
          </p:nvPr>
        </p:nvSpPr>
        <p:spPr>
          <a:xfrm>
            <a:off x="650470" y="2087317"/>
            <a:ext cx="10325793" cy="3973296"/>
          </a:xfrm>
        </p:spPr>
        <p:txBody>
          <a:bodyPr>
            <a:normAutofit/>
          </a:bodyPr>
          <a:lstStyle/>
          <a:p>
            <a:endParaRPr lang="en-US" dirty="0"/>
          </a:p>
        </p:txBody>
      </p:sp>
      <p:sp>
        <p:nvSpPr>
          <p:cNvPr id="4" name="TextBox 3">
            <a:extLst>
              <a:ext uri="{FF2B5EF4-FFF2-40B4-BE49-F238E27FC236}">
                <a16:creationId xmlns="" xmlns:a16="http://schemas.microsoft.com/office/drawing/2014/main" id="{3F7FAD37-FA73-47BD-BF07-AB03BE1C4598}"/>
              </a:ext>
            </a:extLst>
          </p:cNvPr>
          <p:cNvSpPr txBox="1"/>
          <p:nvPr/>
        </p:nvSpPr>
        <p:spPr>
          <a:xfrm>
            <a:off x="5943600" y="315884"/>
            <a:ext cx="6068291"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D6C333E0-D369-43B1-BD1E-A1E82EBE8E38}"/>
              </a:ext>
            </a:extLst>
          </p:cNvPr>
          <p:cNvPicPr>
            <a:picLocks noChangeAspect="1"/>
          </p:cNvPicPr>
          <p:nvPr/>
        </p:nvPicPr>
        <p:blipFill>
          <a:blip r:embed="rId2"/>
          <a:stretch>
            <a:fillRect/>
          </a:stretch>
        </p:blipFill>
        <p:spPr>
          <a:xfrm>
            <a:off x="83128" y="6413415"/>
            <a:ext cx="2319251" cy="444585"/>
          </a:xfrm>
          <a:prstGeom prst="rect">
            <a:avLst/>
          </a:prstGeom>
        </p:spPr>
      </p:pic>
    </p:spTree>
    <p:extLst>
      <p:ext uri="{BB962C8B-B14F-4D97-AF65-F5344CB8AC3E}">
        <p14:creationId xmlns:p14="http://schemas.microsoft.com/office/powerpoint/2010/main" val="333171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D9CC2-7125-4D1A-B614-517839533005}"/>
              </a:ext>
            </a:extLst>
          </p:cNvPr>
          <p:cNvSpPr>
            <a:spLocks noGrp="1"/>
          </p:cNvSpPr>
          <p:nvPr>
            <p:ph type="title"/>
          </p:nvPr>
        </p:nvSpPr>
        <p:spPr>
          <a:xfrm>
            <a:off x="2595478" y="2103437"/>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IT20219598 |Information Technology </a:t>
            </a:r>
          </a:p>
        </p:txBody>
      </p:sp>
      <p:sp>
        <p:nvSpPr>
          <p:cNvPr id="3" name="Content Placeholder 2">
            <a:extLst>
              <a:ext uri="{FF2B5EF4-FFF2-40B4-BE49-F238E27FC236}">
                <a16:creationId xmlns="" xmlns:a16="http://schemas.microsoft.com/office/drawing/2014/main" id="{6604EBD5-AEC8-433D-AE90-9461D8567F80}"/>
              </a:ext>
            </a:extLst>
          </p:cNvPr>
          <p:cNvSpPr>
            <a:spLocks noGrp="1"/>
          </p:cNvSpPr>
          <p:nvPr>
            <p:ph idx="1"/>
          </p:nvPr>
        </p:nvSpPr>
        <p:spPr>
          <a:xfrm>
            <a:off x="3518505" y="3429000"/>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S.L.D.P Pramodya</a:t>
            </a:r>
          </a:p>
        </p:txBody>
      </p:sp>
      <p:sp>
        <p:nvSpPr>
          <p:cNvPr id="4" name="TextBox 3">
            <a:extLst>
              <a:ext uri="{FF2B5EF4-FFF2-40B4-BE49-F238E27FC236}">
                <a16:creationId xmlns="" xmlns:a16="http://schemas.microsoft.com/office/drawing/2014/main"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 xmlns:a16="http://schemas.microsoft.com/office/drawing/2014/main" id="{342B65FA-AC65-4C6E-964A-9382639CF4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06" t="32432" r="21621"/>
          <a:stretch/>
        </p:blipFill>
        <p:spPr>
          <a:xfrm>
            <a:off x="522962" y="2103437"/>
            <a:ext cx="1545606" cy="1929268"/>
          </a:xfrm>
          <a:prstGeom prst="rect">
            <a:avLst/>
          </a:prstGeom>
        </p:spPr>
      </p:pic>
    </p:spTree>
    <p:extLst>
      <p:ext uri="{BB962C8B-B14F-4D97-AF65-F5344CB8AC3E}">
        <p14:creationId xmlns:p14="http://schemas.microsoft.com/office/powerpoint/2010/main" val="44171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EA309-DFFC-4F00-B745-C644CD765E7F}"/>
              </a:ext>
            </a:extLst>
          </p:cNvPr>
          <p:cNvSpPr>
            <a:spLocks noGrp="1"/>
          </p:cNvSpPr>
          <p:nvPr>
            <p:ph type="title"/>
          </p:nvPr>
        </p:nvSpPr>
        <p:spPr>
          <a:xfrm>
            <a:off x="722515" y="1379278"/>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 xmlns:a16="http://schemas.microsoft.com/office/drawing/2014/main" id="{0DBEFC2C-8AC3-44EC-939B-636A05B1DB79}"/>
              </a:ext>
            </a:extLst>
          </p:cNvPr>
          <p:cNvSpPr>
            <a:spLocks noGrp="1"/>
          </p:cNvSpPr>
          <p:nvPr>
            <p:ph idx="1"/>
          </p:nvPr>
        </p:nvSpPr>
        <p:spPr>
          <a:xfrm>
            <a:off x="1295400" y="3080515"/>
            <a:ext cx="8787938" cy="1325563"/>
          </a:xfrm>
        </p:spPr>
        <p:txBody>
          <a:bodyPr/>
          <a:lstStyle/>
          <a:p>
            <a:pPr marL="0" indent="0">
              <a:buNone/>
            </a:pPr>
            <a:r>
              <a:rPr lang="en-US" sz="3200" b="1" dirty="0"/>
              <a:t>How to identify altered parts in a motorbike fixed except original parts?</a:t>
            </a:r>
          </a:p>
          <a:p>
            <a:endParaRPr lang="en-US" dirty="0">
              <a:highlight>
                <a:srgbClr val="FFFF00"/>
              </a:highlight>
            </a:endParaRPr>
          </a:p>
          <a:p>
            <a:endParaRPr lang="en-US" dirty="0"/>
          </a:p>
        </p:txBody>
      </p:sp>
      <p:sp>
        <p:nvSpPr>
          <p:cNvPr id="6" name="TextBox 5">
            <a:extLst>
              <a:ext uri="{FF2B5EF4-FFF2-40B4-BE49-F238E27FC236}">
                <a16:creationId xmlns="" xmlns:a16="http://schemas.microsoft.com/office/drawing/2014/main"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8" name="Picture 7" descr="Icon&#10;&#10;Description automatically generated">
            <a:extLst>
              <a:ext uri="{FF2B5EF4-FFF2-40B4-BE49-F238E27FC236}">
                <a16:creationId xmlns="" xmlns:a16="http://schemas.microsoft.com/office/drawing/2014/main" id="{ADA1DE41-6F9C-43DC-ADD8-F528CC74A7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744989" y="3520440"/>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 xmlns:a16="http://schemas.microsoft.com/office/drawing/2014/main" id="{9FFCFEB2-BF4F-4EA8-84C3-2AD1980EEDF1}"/>
              </a:ext>
            </a:extLst>
          </p:cNvPr>
          <p:cNvSpPr/>
          <p:nvPr/>
        </p:nvSpPr>
        <p:spPr>
          <a:xfrm>
            <a:off x="2780021" y="6488668"/>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261156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 xmlns:a16="http://schemas.microsoft.com/office/drawing/2014/main" id="{D2F38D5C-E3E2-4467-A560-EF1659321C20}"/>
              </a:ext>
            </a:extLst>
          </p:cNvPr>
          <p:cNvSpPr/>
          <p:nvPr/>
        </p:nvSpPr>
        <p:spPr>
          <a:xfrm>
            <a:off x="1381644" y="2878850"/>
            <a:ext cx="9428712" cy="2893100"/>
          </a:xfrm>
          <a:prstGeom prst="rect">
            <a:avLst/>
          </a:prstGeom>
        </p:spPr>
        <p:txBody>
          <a:bodyPr wrap="square">
            <a:spAutoFit/>
          </a:bodyPr>
          <a:lstStyle/>
          <a:p>
            <a:pPr marL="285750" indent="-285750">
              <a:buFont typeface="Arial" panose="020B0604020202020204" pitchFamily="34" charset="0"/>
              <a:buChar char="•"/>
            </a:pPr>
            <a:r>
              <a:rPr lang="en-US" sz="2600" dirty="0"/>
              <a:t>Capture images of the original parts and altered versions.</a:t>
            </a:r>
          </a:p>
          <a:p>
            <a:pPr marL="285750" indent="-285750">
              <a:buFont typeface="Arial" panose="020B0604020202020204" pitchFamily="34" charset="0"/>
              <a:buChar char="•"/>
            </a:pPr>
            <a:r>
              <a:rPr lang="en-US" sz="2600" dirty="0"/>
              <a:t>Train the ML model using the data set</a:t>
            </a:r>
          </a:p>
          <a:p>
            <a:pPr marL="285750" indent="-285750">
              <a:buFont typeface="Arial" panose="020B0604020202020204" pitchFamily="34" charset="0"/>
              <a:buChar char="•"/>
            </a:pPr>
            <a:r>
              <a:rPr lang="en-US" sz="2600" dirty="0"/>
              <a:t>Compare the images captured with the images in our trained models.</a:t>
            </a:r>
          </a:p>
          <a:p>
            <a:pPr lvl="1"/>
            <a:r>
              <a:rPr lang="en-US" sz="2600" dirty="0"/>
              <a:t>Color pre-processing</a:t>
            </a:r>
          </a:p>
          <a:p>
            <a:pPr lvl="1"/>
            <a:r>
              <a:rPr lang="en-US" sz="2600" dirty="0"/>
              <a:t>Conversion to binary image</a:t>
            </a:r>
          </a:p>
          <a:p>
            <a:pPr marL="285750" indent="-285750">
              <a:buFont typeface="Arial" panose="020B0604020202020204" pitchFamily="34" charset="0"/>
              <a:buChar char="•"/>
            </a:pPr>
            <a:r>
              <a:rPr lang="en-US" sz="2600" dirty="0"/>
              <a:t>Provide an output regarding the alternation</a:t>
            </a:r>
          </a:p>
        </p:txBody>
      </p:sp>
      <p:pic>
        <p:nvPicPr>
          <p:cNvPr id="8" name="Picture 7">
            <a:extLst>
              <a:ext uri="{FF2B5EF4-FFF2-40B4-BE49-F238E27FC236}">
                <a16:creationId xmlns="" xmlns:a16="http://schemas.microsoft.com/office/drawing/2014/main"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0587" y="4124874"/>
            <a:ext cx="2796489" cy="2547912"/>
          </a:xfrm>
          <a:prstGeom prst="rect">
            <a:avLst/>
          </a:prstGeom>
        </p:spPr>
      </p:pic>
      <p:sp>
        <p:nvSpPr>
          <p:cNvPr id="9" name="Rectangle 8">
            <a:extLst>
              <a:ext uri="{FF2B5EF4-FFF2-40B4-BE49-F238E27FC236}">
                <a16:creationId xmlns="" xmlns:a16="http://schemas.microsoft.com/office/drawing/2014/main" id="{A9BAF43B-F89F-48F7-A674-6E0554F281B8}"/>
              </a:ext>
            </a:extLst>
          </p:cNvPr>
          <p:cNvSpPr/>
          <p:nvPr/>
        </p:nvSpPr>
        <p:spPr>
          <a:xfrm>
            <a:off x="3145781" y="6488120"/>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36568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211975" y="1071253"/>
            <a:ext cx="10515600" cy="1325563"/>
          </a:xfrm>
        </p:spPr>
        <p:txBody>
          <a:bodyPr>
            <a:normAutofit/>
          </a:bodyPr>
          <a:lstStyle/>
          <a:p>
            <a:r>
              <a:rPr lang="en-US" sz="52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2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Picture 4">
            <a:extLst>
              <a:ext uri="{FF2B5EF4-FFF2-40B4-BE49-F238E27FC236}">
                <a16:creationId xmlns="" xmlns:a16="http://schemas.microsoft.com/office/drawing/2014/main" id="{3B8D7BD9-ABC4-4C33-8BF3-A9299032B117}"/>
              </a:ext>
            </a:extLst>
          </p:cNvPr>
          <p:cNvPicPr>
            <a:picLocks noChangeAspect="1"/>
          </p:cNvPicPr>
          <p:nvPr/>
        </p:nvPicPr>
        <p:blipFill>
          <a:blip r:embed="rId2"/>
          <a:stretch>
            <a:fillRect/>
          </a:stretch>
        </p:blipFill>
        <p:spPr>
          <a:xfrm>
            <a:off x="1895302" y="2512571"/>
            <a:ext cx="7597833" cy="3417249"/>
          </a:xfrm>
          <a:prstGeom prst="rect">
            <a:avLst/>
          </a:prstGeom>
        </p:spPr>
      </p:pic>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3"/>
          <a:stretch>
            <a:fillRect/>
          </a:stretch>
        </p:blipFill>
        <p:spPr>
          <a:xfrm>
            <a:off x="69272" y="6355225"/>
            <a:ext cx="2319251" cy="444585"/>
          </a:xfrm>
          <a:prstGeom prst="rect">
            <a:avLst/>
          </a:prstGeom>
        </p:spPr>
      </p:pic>
      <p:sp>
        <p:nvSpPr>
          <p:cNvPr id="3" name="Rectangle 2">
            <a:extLst>
              <a:ext uri="{FF2B5EF4-FFF2-40B4-BE49-F238E27FC236}">
                <a16:creationId xmlns="" xmlns:a16="http://schemas.microsoft.com/office/drawing/2014/main" id="{8C09A041-A82A-4076-856C-2788B67064A7}"/>
              </a:ext>
            </a:extLst>
          </p:cNvPr>
          <p:cNvSpPr/>
          <p:nvPr/>
        </p:nvSpPr>
        <p:spPr>
          <a:xfrm>
            <a:off x="3442268" y="6488668"/>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377799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 xmlns:a16="http://schemas.microsoft.com/office/drawing/2014/main" id="{96C05C98-DDA8-46A0-8B16-5B6D44373D5E}"/>
              </a:ext>
            </a:extLst>
          </p:cNvPr>
          <p:cNvSpPr/>
          <p:nvPr/>
        </p:nvSpPr>
        <p:spPr>
          <a:xfrm>
            <a:off x="440574" y="510306"/>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CDBA6D14-A824-4F33-AB3E-5D175EB413BA}"/>
              </a:ext>
            </a:extLst>
          </p:cNvPr>
          <p:cNvSpPr txBox="1"/>
          <p:nvPr/>
        </p:nvSpPr>
        <p:spPr>
          <a:xfrm>
            <a:off x="548640" y="1257695"/>
            <a:ext cx="2784764" cy="1015663"/>
          </a:xfrm>
          <a:prstGeom prst="rect">
            <a:avLst/>
          </a:prstGeom>
          <a:noFill/>
        </p:spPr>
        <p:txBody>
          <a:bodyPr wrap="square" rtlCol="0">
            <a:spAutoFit/>
          </a:bodyPr>
          <a:lstStyle/>
          <a:p>
            <a:r>
              <a:rPr lang="en-GB" sz="3000" b="1" dirty="0">
                <a:solidFill>
                  <a:schemeClr val="bg1"/>
                </a:solidFill>
              </a:rPr>
              <a:t>Completion</a:t>
            </a:r>
            <a:r>
              <a:rPr lang="en-US" sz="3000" b="1" dirty="0">
                <a:solidFill>
                  <a:schemeClr val="bg1"/>
                </a:solidFill>
              </a:rPr>
              <a:t> of the System</a:t>
            </a:r>
            <a:endParaRPr lang="en-US" sz="3000" dirty="0">
              <a:solidFill>
                <a:schemeClr val="bg1"/>
              </a:solidFill>
            </a:endParaRPr>
          </a:p>
        </p:txBody>
      </p:sp>
      <p:graphicFrame>
        <p:nvGraphicFramePr>
          <p:cNvPr id="8" name="Table 8">
            <a:extLst>
              <a:ext uri="{FF2B5EF4-FFF2-40B4-BE49-F238E27FC236}">
                <a16:creationId xmlns="" xmlns:a16="http://schemas.microsoft.com/office/drawing/2014/main" id="{951D7765-E025-49B1-AB3E-1B5EFA940B7E}"/>
              </a:ext>
            </a:extLst>
          </p:cNvPr>
          <p:cNvGraphicFramePr>
            <a:graphicFrameLocks noGrp="1"/>
          </p:cNvGraphicFramePr>
          <p:nvPr>
            <p:extLst>
              <p:ext uri="{D42A27DB-BD31-4B8C-83A1-F6EECF244321}">
                <p14:modId xmlns:p14="http://schemas.microsoft.com/office/powerpoint/2010/main" val="935078856"/>
              </p:ext>
            </p:extLst>
          </p:nvPr>
        </p:nvGraphicFramePr>
        <p:xfrm>
          <a:off x="4405744" y="2643447"/>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 xmlns:a16="http://schemas.microsoft.com/office/drawing/2014/main" val="2677227409"/>
                    </a:ext>
                  </a:extLst>
                </a:gridCol>
                <a:gridCol w="3514898">
                  <a:extLst>
                    <a:ext uri="{9D8B030D-6E8A-4147-A177-3AD203B41FA5}">
                      <a16:colId xmlns="" xmlns:a16="http://schemas.microsoft.com/office/drawing/2014/main"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 xmlns:a16="http://schemas.microsoft.com/office/drawing/2014/main" val="817923331"/>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Object Recognition Models</a:t>
                      </a:r>
                    </a:p>
                    <a:p>
                      <a:endParaRPr lang="en-US" dirty="0"/>
                    </a:p>
                  </a:txBody>
                  <a:tcPr/>
                </a:tc>
                <a:tc>
                  <a:txBody>
                    <a:bodyPr/>
                    <a:lstStyle/>
                    <a:p>
                      <a:endParaRPr lang="en-US" dirty="0"/>
                    </a:p>
                  </a:txBody>
                  <a:tcPr/>
                </a:tc>
                <a:extLst>
                  <a:ext uri="{0D108BD9-81ED-4DB2-BD59-A6C34878D82A}">
                    <a16:rowId xmlns="" xmlns:a16="http://schemas.microsoft.com/office/drawing/2014/main"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Image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457639268"/>
                  </a:ext>
                </a:extLst>
              </a:tr>
            </a:tbl>
          </a:graphicData>
        </a:graphic>
      </p:graphicFrame>
      <p:sp>
        <p:nvSpPr>
          <p:cNvPr id="10" name="Rectangle 9">
            <a:extLst>
              <a:ext uri="{FF2B5EF4-FFF2-40B4-BE49-F238E27FC236}">
                <a16:creationId xmlns="" xmlns:a16="http://schemas.microsoft.com/office/drawing/2014/main" id="{095B3506-90B7-4C3F-A7D6-A30A1036DA8A}"/>
              </a:ext>
            </a:extLst>
          </p:cNvPr>
          <p:cNvSpPr/>
          <p:nvPr/>
        </p:nvSpPr>
        <p:spPr>
          <a:xfrm>
            <a:off x="3686109" y="6492603"/>
            <a:ext cx="4819781" cy="369332"/>
          </a:xfrm>
          <a:prstGeom prst="rect">
            <a:avLst/>
          </a:prstGeom>
        </p:spPr>
        <p:txBody>
          <a:bodyPr wrap="none">
            <a:spAutoFit/>
          </a:bodyPr>
          <a:lstStyle/>
          <a:p>
            <a:r>
              <a:rPr lang="en-US" b="1" dirty="0"/>
              <a:t>IT20219598</a:t>
            </a:r>
            <a:r>
              <a:rPr lang="en-US" dirty="0"/>
              <a:t>   |   S.L.D.P Pramodya |   TMP-23-383</a:t>
            </a:r>
          </a:p>
        </p:txBody>
      </p:sp>
      <p:pic>
        <p:nvPicPr>
          <p:cNvPr id="14" name="Picture 13">
            <a:extLst>
              <a:ext uri="{FF2B5EF4-FFF2-40B4-BE49-F238E27FC236}">
                <a16:creationId xmlns="" xmlns:a16="http://schemas.microsoft.com/office/drawing/2014/main" id="{545DD29E-E0D0-4978-B446-6F246918D9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396394" y="3880967"/>
            <a:ext cx="2152903" cy="2482998"/>
          </a:xfrm>
          <a:prstGeom prst="rect">
            <a:avLst/>
          </a:prstGeom>
        </p:spPr>
      </p:pic>
    </p:spTree>
    <p:extLst>
      <p:ext uri="{BB962C8B-B14F-4D97-AF65-F5344CB8AC3E}">
        <p14:creationId xmlns:p14="http://schemas.microsoft.com/office/powerpoint/2010/main" val="156948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 xmlns:a16="http://schemas.microsoft.com/office/drawing/2014/main" id="{48FE1D11-5E9B-4478-B815-1CF6012A8A10}"/>
              </a:ext>
            </a:extLst>
          </p:cNvPr>
          <p:cNvSpPr/>
          <p:nvPr/>
        </p:nvSpPr>
        <p:spPr>
          <a:xfrm>
            <a:off x="3686109" y="6488668"/>
            <a:ext cx="4819781" cy="369332"/>
          </a:xfrm>
          <a:prstGeom prst="rect">
            <a:avLst/>
          </a:prstGeom>
        </p:spPr>
        <p:txBody>
          <a:bodyPr wrap="none">
            <a:spAutoFit/>
          </a:bodyPr>
          <a:lstStyle/>
          <a:p>
            <a:r>
              <a:rPr lang="en-US" b="1" dirty="0"/>
              <a:t>IT20219598</a:t>
            </a:r>
            <a:r>
              <a:rPr lang="en-US" dirty="0"/>
              <a:t>   |   S.L.D.P Pramodya |   TMP-23-383</a:t>
            </a:r>
          </a:p>
        </p:txBody>
      </p:sp>
      <p:pic>
        <p:nvPicPr>
          <p:cNvPr id="10" name="Picture 9">
            <a:extLst>
              <a:ext uri="{FF2B5EF4-FFF2-40B4-BE49-F238E27FC236}">
                <a16:creationId xmlns="" xmlns:a16="http://schemas.microsoft.com/office/drawing/2014/main"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 xmlns:a16="http://schemas.microsoft.com/office/drawing/2014/main"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 xmlns:a16="http://schemas.microsoft.com/office/drawing/2014/main"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 xmlns:a16="http://schemas.microsoft.com/office/drawing/2014/main"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 xmlns:a16="http://schemas.microsoft.com/office/drawing/2014/main"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 xmlns:a16="http://schemas.microsoft.com/office/drawing/2014/main"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 xmlns:a16="http://schemas.microsoft.com/office/drawing/2014/main"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 xmlns:a16="http://schemas.microsoft.com/office/drawing/2014/main"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 xmlns:a16="http://schemas.microsoft.com/office/drawing/2014/main"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 xmlns:a16="http://schemas.microsoft.com/office/drawing/2014/main"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 xmlns:a16="http://schemas.microsoft.com/office/drawing/2014/main"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 xmlns:a16="http://schemas.microsoft.com/office/drawing/2014/main"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 xmlns:a16="http://schemas.microsoft.com/office/drawing/2014/main"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 xmlns:a16="http://schemas.microsoft.com/office/drawing/2014/main"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 xmlns:a16="http://schemas.microsoft.com/office/drawing/2014/main"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 xmlns:a16="http://schemas.microsoft.com/office/drawing/2014/main"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 xmlns:a16="http://schemas.microsoft.com/office/drawing/2014/main"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 xmlns:a16="http://schemas.microsoft.com/office/drawing/2014/main"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 xmlns:a16="http://schemas.microsoft.com/office/drawing/2014/main"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 xmlns:a16="http://schemas.microsoft.com/office/drawing/2014/main"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 xmlns:a16="http://schemas.microsoft.com/office/drawing/2014/main"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 xmlns:a16="http://schemas.microsoft.com/office/drawing/2014/main"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 xmlns:a16="http://schemas.microsoft.com/office/drawing/2014/main"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 xmlns:a16="http://schemas.microsoft.com/office/drawing/2014/main"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 xmlns:a16="http://schemas.microsoft.com/office/drawing/2014/main"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 xmlns:a16="http://schemas.microsoft.com/office/drawing/2014/main"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 xmlns:a16="http://schemas.microsoft.com/office/drawing/2014/main"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 xmlns:a16="http://schemas.microsoft.com/office/drawing/2014/main"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 xmlns:a16="http://schemas.microsoft.com/office/drawing/2014/main"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 xmlns:a16="http://schemas.microsoft.com/office/drawing/2014/main"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 xmlns:a16="http://schemas.microsoft.com/office/drawing/2014/main"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05980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 xmlns:a16="http://schemas.microsoft.com/office/drawing/2014/main" id="{AC58CBF6-B483-4607-876A-708750C3F1CA}"/>
              </a:ext>
            </a:extLst>
          </p:cNvPr>
          <p:cNvSpPr/>
          <p:nvPr/>
        </p:nvSpPr>
        <p:spPr>
          <a:xfrm>
            <a:off x="3586357" y="6355225"/>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403147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 xmlns:a16="http://schemas.microsoft.com/office/drawing/2014/main" id="{520A7437-8E50-4153-B836-2F62DA6C1E28}"/>
              </a:ext>
            </a:extLst>
          </p:cNvPr>
          <p:cNvSpPr/>
          <p:nvPr/>
        </p:nvSpPr>
        <p:spPr>
          <a:xfrm>
            <a:off x="3627920" y="6488668"/>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391417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8FFB3-EC49-4B4E-B1F5-133E7D96ACA7}"/>
              </a:ext>
            </a:extLst>
          </p:cNvPr>
          <p:cNvSpPr>
            <a:spLocks noGrp="1"/>
          </p:cNvSpPr>
          <p:nvPr>
            <p:ph type="ctrTitle"/>
          </p:nvPr>
        </p:nvSpPr>
        <p:spPr>
          <a:xfrm>
            <a:off x="0" y="1076979"/>
            <a:ext cx="9144000" cy="1132523"/>
          </a:xfrm>
        </p:spPr>
        <p:txBody>
          <a:bodyPr/>
          <a:lstStyle/>
          <a:p>
            <a:r>
              <a:rPr lang="en" b="1" dirty="0">
                <a:solidFill>
                  <a:schemeClr val="accent5">
                    <a:lumMod val="75000"/>
                  </a:schemeClr>
                </a:solidFill>
                <a:latin typeface="Times New Roman" panose="02020603050405020304" pitchFamily="18" charset="0"/>
                <a:cs typeface="Times New Roman" panose="02020603050405020304" pitchFamily="18" charset="0"/>
              </a:rPr>
              <a:t>Supervision Personalities</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 xmlns:a16="http://schemas.microsoft.com/office/drawing/2014/main" id="{EBF080A9-3F1A-4DD1-BF55-86C643B2BE8F}"/>
              </a:ext>
            </a:extLst>
          </p:cNvPr>
          <p:cNvSpPr/>
          <p:nvPr/>
        </p:nvSpPr>
        <p:spPr>
          <a:xfrm>
            <a:off x="1629294" y="3213879"/>
            <a:ext cx="1752600" cy="188277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 xmlns:a16="http://schemas.microsoft.com/office/drawing/2014/main" id="{B1FC42C6-4ED7-4B01-A7A0-DC8DD2AB2EE9}"/>
              </a:ext>
            </a:extLst>
          </p:cNvPr>
          <p:cNvSpPr txBox="1"/>
          <p:nvPr/>
        </p:nvSpPr>
        <p:spPr>
          <a:xfrm>
            <a:off x="405938" y="5390182"/>
            <a:ext cx="4318462" cy="1138773"/>
          </a:xfrm>
          <a:prstGeom prst="rect">
            <a:avLst/>
          </a:prstGeom>
          <a:noFill/>
        </p:spPr>
        <p:txBody>
          <a:bodyPr wrap="square" rtlCol="0">
            <a:spAutoFit/>
          </a:bodyPr>
          <a:lstStyle/>
          <a:p>
            <a:pPr algn="ctr" fontAlgn="base"/>
            <a:r>
              <a:rPr lang="en-US" dirty="0"/>
              <a:t>Dr. Amithalal Caldera</a:t>
            </a:r>
          </a:p>
          <a:p>
            <a:pPr algn="ctr" fontAlgn="base"/>
            <a:r>
              <a:rPr lang="en-US" sz="1600" dirty="0"/>
              <a:t>Senior Lecturer (Higher Grade)</a:t>
            </a:r>
          </a:p>
          <a:p>
            <a:pPr algn="ctr" fontAlgn="base"/>
            <a:r>
              <a:rPr lang="en-US" sz="1600" dirty="0"/>
              <a:t>Faculty of Computing | Information Technology</a:t>
            </a:r>
          </a:p>
          <a:p>
            <a:endParaRPr lang="en-US" dirty="0"/>
          </a:p>
        </p:txBody>
      </p:sp>
      <p:sp>
        <p:nvSpPr>
          <p:cNvPr id="7" name="TextBox 6">
            <a:extLst>
              <a:ext uri="{FF2B5EF4-FFF2-40B4-BE49-F238E27FC236}">
                <a16:creationId xmlns="" xmlns:a16="http://schemas.microsoft.com/office/drawing/2014/main" id="{E13FB87C-DB98-4369-B01E-3060EF34761E}"/>
              </a:ext>
            </a:extLst>
          </p:cNvPr>
          <p:cNvSpPr txBox="1"/>
          <p:nvPr/>
        </p:nvSpPr>
        <p:spPr>
          <a:xfrm>
            <a:off x="581891" y="2520482"/>
            <a:ext cx="1828800" cy="461665"/>
          </a:xfrm>
          <a:prstGeom prst="rect">
            <a:avLst/>
          </a:prstGeom>
          <a:noFill/>
        </p:spPr>
        <p:txBody>
          <a:bodyPr wrap="square" rtlCol="0">
            <a:spAutoFit/>
          </a:bodyPr>
          <a:lstStyle/>
          <a:p>
            <a:r>
              <a:rPr lang="en-US" sz="2400" b="1" dirty="0"/>
              <a:t>Supervisor :</a:t>
            </a:r>
          </a:p>
        </p:txBody>
      </p:sp>
      <p:sp>
        <p:nvSpPr>
          <p:cNvPr id="8" name="TextBox 7">
            <a:extLst>
              <a:ext uri="{FF2B5EF4-FFF2-40B4-BE49-F238E27FC236}">
                <a16:creationId xmlns="" xmlns:a16="http://schemas.microsoft.com/office/drawing/2014/main" id="{51FDBD36-4999-4424-9D6C-29B6FF7AB630}"/>
              </a:ext>
            </a:extLst>
          </p:cNvPr>
          <p:cNvSpPr txBox="1"/>
          <p:nvPr/>
        </p:nvSpPr>
        <p:spPr>
          <a:xfrm>
            <a:off x="6533803" y="2538859"/>
            <a:ext cx="2643447" cy="738664"/>
          </a:xfrm>
          <a:prstGeom prst="rect">
            <a:avLst/>
          </a:prstGeom>
          <a:noFill/>
        </p:spPr>
        <p:txBody>
          <a:bodyPr wrap="square" rtlCol="0">
            <a:spAutoFit/>
          </a:bodyPr>
          <a:lstStyle/>
          <a:p>
            <a:r>
              <a:rPr lang="en-US" sz="2400" b="1" dirty="0"/>
              <a:t>Co - Supervisor :</a:t>
            </a:r>
          </a:p>
          <a:p>
            <a:endParaRPr lang="en-US" dirty="0"/>
          </a:p>
        </p:txBody>
      </p:sp>
      <p:sp>
        <p:nvSpPr>
          <p:cNvPr id="10" name="TextBox 9">
            <a:extLst>
              <a:ext uri="{FF2B5EF4-FFF2-40B4-BE49-F238E27FC236}">
                <a16:creationId xmlns="" xmlns:a16="http://schemas.microsoft.com/office/drawing/2014/main" id="{2240F09D-2336-4F2A-8779-B45805DA422E}"/>
              </a:ext>
            </a:extLst>
          </p:cNvPr>
          <p:cNvSpPr txBox="1"/>
          <p:nvPr/>
        </p:nvSpPr>
        <p:spPr>
          <a:xfrm>
            <a:off x="6251170" y="5390182"/>
            <a:ext cx="4865717" cy="1138773"/>
          </a:xfrm>
          <a:prstGeom prst="rect">
            <a:avLst/>
          </a:prstGeom>
          <a:noFill/>
        </p:spPr>
        <p:txBody>
          <a:bodyPr wrap="square" rtlCol="0">
            <a:spAutoFit/>
          </a:bodyPr>
          <a:lstStyle/>
          <a:p>
            <a:pPr algn="ctr" fontAlgn="base"/>
            <a:r>
              <a:rPr lang="en-US" dirty="0"/>
              <a:t>Ms. Supipi Karunathilaka</a:t>
            </a:r>
          </a:p>
          <a:p>
            <a:pPr algn="ctr" fontAlgn="base"/>
            <a:r>
              <a:rPr lang="en-US" sz="1600" dirty="0"/>
              <a:t>Instructor</a:t>
            </a:r>
          </a:p>
          <a:p>
            <a:pPr algn="ctr" fontAlgn="base"/>
            <a:r>
              <a:rPr lang="en-US" sz="1600" dirty="0"/>
              <a:t>Faculty of Computing | Information Technology</a:t>
            </a:r>
          </a:p>
          <a:p>
            <a:endParaRPr lang="en-US" dirty="0"/>
          </a:p>
        </p:txBody>
      </p:sp>
      <p:sp>
        <p:nvSpPr>
          <p:cNvPr id="11" name="TextBox 10">
            <a:extLst>
              <a:ext uri="{FF2B5EF4-FFF2-40B4-BE49-F238E27FC236}">
                <a16:creationId xmlns="" xmlns:a16="http://schemas.microsoft.com/office/drawing/2014/main" id="{00B8E6FC-3115-47A7-8F1E-50D7C6D23243}"/>
              </a:ext>
            </a:extLst>
          </p:cNvPr>
          <p:cNvSpPr txBox="1"/>
          <p:nvPr/>
        </p:nvSpPr>
        <p:spPr>
          <a:xfrm>
            <a:off x="5104014" y="270568"/>
            <a:ext cx="7780714" cy="954107"/>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p:txBody>
      </p:sp>
      <p:pic>
        <p:nvPicPr>
          <p:cNvPr id="12" name="Picture 11" descr="A picture containing application&#10;&#10;Description automatically generated">
            <a:extLst>
              <a:ext uri="{FF2B5EF4-FFF2-40B4-BE49-F238E27FC236}">
                <a16:creationId xmlns="" xmlns:a16="http://schemas.microsoft.com/office/drawing/2014/main" id="{A3DC4997-B6F6-4BE4-85ED-F6E994E3F958}"/>
              </a:ext>
            </a:extLst>
          </p:cNvPr>
          <p:cNvPicPr>
            <a:picLocks noChangeAspect="1"/>
          </p:cNvPicPr>
          <p:nvPr/>
        </p:nvPicPr>
        <p:blipFill>
          <a:blip r:embed="rId3"/>
          <a:stretch>
            <a:fillRect/>
          </a:stretch>
        </p:blipFill>
        <p:spPr>
          <a:xfrm>
            <a:off x="114595" y="6434051"/>
            <a:ext cx="2211597" cy="423949"/>
          </a:xfrm>
          <a:prstGeom prst="rect">
            <a:avLst/>
          </a:prstGeom>
        </p:spPr>
      </p:pic>
      <p:sp>
        <p:nvSpPr>
          <p:cNvPr id="13" name="Oval 12">
            <a:extLst>
              <a:ext uri="{FF2B5EF4-FFF2-40B4-BE49-F238E27FC236}">
                <a16:creationId xmlns="" xmlns:a16="http://schemas.microsoft.com/office/drawing/2014/main" id="{F7E04D58-30FC-40BE-8939-B50FB6645F7A}"/>
              </a:ext>
            </a:extLst>
          </p:cNvPr>
          <p:cNvSpPr/>
          <p:nvPr/>
        </p:nvSpPr>
        <p:spPr>
          <a:xfrm>
            <a:off x="7769628" y="3213879"/>
            <a:ext cx="1828800" cy="1828801"/>
          </a:xfrm>
          <a:prstGeom prst="ellipse">
            <a:avLst/>
          </a:prstGeom>
          <a:blipFill dpi="0" rotWithShape="1">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a:blip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885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 xmlns:a16="http://schemas.microsoft.com/office/drawing/2014/main"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 xmlns:a16="http://schemas.microsoft.com/office/drawing/2014/main" id="{DF0A3AD7-769E-42AD-AD13-6FEC9E84C28A}"/>
              </a:ext>
            </a:extLst>
          </p:cNvPr>
          <p:cNvSpPr txBox="1"/>
          <p:nvPr/>
        </p:nvSpPr>
        <p:spPr>
          <a:xfrm>
            <a:off x="1228897" y="1986026"/>
            <a:ext cx="86784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r>
              <a:rPr lang="en-US" sz="2600" dirty="0" smtClean="0"/>
              <a:t>.</a:t>
            </a:r>
            <a:endParaRPr lang="en-US" sz="2600" dirty="0"/>
          </a:p>
        </p:txBody>
      </p:sp>
      <p:pic>
        <p:nvPicPr>
          <p:cNvPr id="11" name="Picture 10">
            <a:extLst>
              <a:ext uri="{FF2B5EF4-FFF2-40B4-BE49-F238E27FC236}">
                <a16:creationId xmlns="" xmlns:a16="http://schemas.microsoft.com/office/drawing/2014/main"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 xmlns:a16="http://schemas.microsoft.com/office/drawing/2014/main"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13" name="Rectangle 12">
            <a:extLst>
              <a:ext uri="{FF2B5EF4-FFF2-40B4-BE49-F238E27FC236}">
                <a16:creationId xmlns="" xmlns:a16="http://schemas.microsoft.com/office/drawing/2014/main" id="{FEBC868D-A910-437A-AF16-A49F5259E5BE}"/>
              </a:ext>
            </a:extLst>
          </p:cNvPr>
          <p:cNvSpPr/>
          <p:nvPr/>
        </p:nvSpPr>
        <p:spPr>
          <a:xfrm>
            <a:off x="3295411" y="6392851"/>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101318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TextBox 2">
            <a:extLst>
              <a:ext uri="{FF2B5EF4-FFF2-40B4-BE49-F238E27FC236}">
                <a16:creationId xmlns="" xmlns:a16="http://schemas.microsoft.com/office/drawing/2014/main" id="{1A87E358-1183-4B65-A1F3-50FD269B5783}"/>
              </a:ext>
            </a:extLst>
          </p:cNvPr>
          <p:cNvSpPr txBox="1"/>
          <p:nvPr/>
        </p:nvSpPr>
        <p:spPr>
          <a:xfrm>
            <a:off x="1548937" y="2170084"/>
            <a:ext cx="9845040" cy="1754326"/>
          </a:xfrm>
          <a:prstGeom prst="rect">
            <a:avLst/>
          </a:prstGeom>
          <a:noFill/>
        </p:spPr>
        <p:txBody>
          <a:bodyPr wrap="square" rtlCol="0">
            <a:spAutoFit/>
          </a:bodyPr>
          <a:lstStyle/>
          <a:p>
            <a:pPr fontAlgn="t"/>
            <a:r>
              <a:rPr lang="en-GB" dirty="0"/>
              <a:t>[1]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5" name="TextBox 4">
            <a:extLst>
              <a:ext uri="{FF2B5EF4-FFF2-40B4-BE49-F238E27FC236}">
                <a16:creationId xmlns="" xmlns:a16="http://schemas.microsoft.com/office/drawing/2014/main" id="{5FC6D376-9593-497E-8858-62254711A2DE}"/>
              </a:ext>
            </a:extLst>
          </p:cNvPr>
          <p:cNvSpPr txBox="1"/>
          <p:nvPr/>
        </p:nvSpPr>
        <p:spPr>
          <a:xfrm>
            <a:off x="1548937" y="3837251"/>
            <a:ext cx="5777346" cy="923330"/>
          </a:xfrm>
          <a:prstGeom prst="rect">
            <a:avLst/>
          </a:prstGeom>
          <a:noFill/>
        </p:spPr>
        <p:txBody>
          <a:bodyPr wrap="square" rtlCol="0">
            <a:spAutoFit/>
          </a:bodyPr>
          <a:lstStyle/>
          <a:p>
            <a:pPr fontAlgn="t"/>
            <a:r>
              <a:rPr lang="en-GB" dirty="0"/>
              <a:t>[2] </a:t>
            </a:r>
            <a:endParaRPr lang="en-US" dirty="0"/>
          </a:p>
          <a:p>
            <a:pPr fontAlgn="t"/>
            <a:r>
              <a:rPr lang="en-GB" dirty="0"/>
              <a:t>https://www.autopartspro.co.uk/</a:t>
            </a:r>
            <a:endParaRPr lang="en-US" dirty="0"/>
          </a:p>
          <a:p>
            <a:endParaRPr lang="en-US" dirty="0"/>
          </a:p>
        </p:txBody>
      </p:sp>
      <p:sp>
        <p:nvSpPr>
          <p:cNvPr id="8" name="TextBox 7">
            <a:extLst>
              <a:ext uri="{FF2B5EF4-FFF2-40B4-BE49-F238E27FC236}">
                <a16:creationId xmlns="" xmlns:a16="http://schemas.microsoft.com/office/drawing/2014/main" id="{ADA465E7-36B1-4870-AE92-35054596AD8B}"/>
              </a:ext>
            </a:extLst>
          </p:cNvPr>
          <p:cNvSpPr txBox="1"/>
          <p:nvPr/>
        </p:nvSpPr>
        <p:spPr>
          <a:xfrm>
            <a:off x="1548937" y="4749613"/>
            <a:ext cx="8761615" cy="1477328"/>
          </a:xfrm>
          <a:prstGeom prst="rect">
            <a:avLst/>
          </a:prstGeom>
          <a:noFill/>
        </p:spPr>
        <p:txBody>
          <a:bodyPr wrap="square" rtlCol="0">
            <a:spAutoFit/>
          </a:bodyPr>
          <a:lstStyle/>
          <a:p>
            <a:pPr fontAlgn="t"/>
            <a:r>
              <a:rPr lang="en-GB" dirty="0"/>
              <a:t>[3] </a:t>
            </a:r>
            <a:endParaRPr lang="en-US" dirty="0"/>
          </a:p>
          <a:p>
            <a:pPr fontAlgn="t"/>
            <a:r>
              <a:rPr lang="en-GB" dirty="0"/>
              <a:t>“Toyota Accessories Augmented Reality [TAAR] App. (2021, November 17). Groove Jones. https://www.groovejones.com/toyota-accessories-augmented-reality-taar-app/</a:t>
            </a:r>
            <a:endParaRPr lang="en-US" dirty="0"/>
          </a:p>
          <a:p>
            <a:pPr fontAlgn="t"/>
            <a:r>
              <a:rPr lang="en-GB" dirty="0"/>
              <a:t>In-Text Citation: (Toyota Accessories Augmented Reality [TAAR] App, 2021)</a:t>
            </a:r>
            <a:endParaRPr lang="en-US" dirty="0"/>
          </a:p>
          <a:p>
            <a:endParaRPr lang="en-US" dirty="0"/>
          </a:p>
        </p:txBody>
      </p:sp>
      <p:sp>
        <p:nvSpPr>
          <p:cNvPr id="9" name="Rectangle 8">
            <a:extLst>
              <a:ext uri="{FF2B5EF4-FFF2-40B4-BE49-F238E27FC236}">
                <a16:creationId xmlns="" xmlns:a16="http://schemas.microsoft.com/office/drawing/2014/main" id="{A34B07D5-C8DF-49FD-9330-E7348A9BF506}"/>
              </a:ext>
            </a:extLst>
          </p:cNvPr>
          <p:cNvSpPr/>
          <p:nvPr/>
        </p:nvSpPr>
        <p:spPr>
          <a:xfrm>
            <a:off x="3594669" y="6492240"/>
            <a:ext cx="4819781" cy="369332"/>
          </a:xfrm>
          <a:prstGeom prst="rect">
            <a:avLst/>
          </a:prstGeom>
        </p:spPr>
        <p:txBody>
          <a:bodyPr wrap="none">
            <a:spAutoFit/>
          </a:bodyPr>
          <a:lstStyle/>
          <a:p>
            <a:r>
              <a:rPr lang="en-US" b="1" dirty="0"/>
              <a:t>IT20219598</a:t>
            </a:r>
            <a:r>
              <a:rPr lang="en-US" dirty="0"/>
              <a:t>   |   S.L.D.P Pramodya |   TMP-23-383</a:t>
            </a:r>
          </a:p>
        </p:txBody>
      </p:sp>
    </p:spTree>
    <p:extLst>
      <p:ext uri="{BB962C8B-B14F-4D97-AF65-F5344CB8AC3E}">
        <p14:creationId xmlns:p14="http://schemas.microsoft.com/office/powerpoint/2010/main" val="132500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D9CC2-7125-4D1A-B614-517839533005}"/>
              </a:ext>
            </a:extLst>
          </p:cNvPr>
          <p:cNvSpPr>
            <a:spLocks noGrp="1"/>
          </p:cNvSpPr>
          <p:nvPr>
            <p:ph type="title"/>
          </p:nvPr>
        </p:nvSpPr>
        <p:spPr>
          <a:xfrm>
            <a:off x="3074950" y="2103437"/>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IT20257040 |Information Technology </a:t>
            </a:r>
          </a:p>
        </p:txBody>
      </p:sp>
      <p:sp>
        <p:nvSpPr>
          <p:cNvPr id="3" name="Content Placeholder 2">
            <a:extLst>
              <a:ext uri="{FF2B5EF4-FFF2-40B4-BE49-F238E27FC236}">
                <a16:creationId xmlns="" xmlns:a16="http://schemas.microsoft.com/office/drawing/2014/main" id="{6604EBD5-AEC8-433D-AE90-9461D8567F80}"/>
              </a:ext>
            </a:extLst>
          </p:cNvPr>
          <p:cNvSpPr>
            <a:spLocks noGrp="1"/>
          </p:cNvSpPr>
          <p:nvPr>
            <p:ph idx="1"/>
          </p:nvPr>
        </p:nvSpPr>
        <p:spPr>
          <a:xfrm>
            <a:off x="3611880" y="3560620"/>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A.M.K.A.P Amarasingha</a:t>
            </a:r>
          </a:p>
        </p:txBody>
      </p:sp>
      <p:sp>
        <p:nvSpPr>
          <p:cNvPr id="4" name="TextBox 3">
            <a:extLst>
              <a:ext uri="{FF2B5EF4-FFF2-40B4-BE49-F238E27FC236}">
                <a16:creationId xmlns="" xmlns:a16="http://schemas.microsoft.com/office/drawing/2014/main"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 xmlns:a16="http://schemas.microsoft.com/office/drawing/2014/main" id="{232CA964-665A-4C88-A253-C625DA346F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1" t="16217" r="-901"/>
          <a:stretch/>
        </p:blipFill>
        <p:spPr>
          <a:xfrm>
            <a:off x="336430" y="2191925"/>
            <a:ext cx="1884902" cy="2207608"/>
          </a:xfrm>
          <a:prstGeom prst="rect">
            <a:avLst/>
          </a:prstGeom>
        </p:spPr>
      </p:pic>
    </p:spTree>
    <p:extLst>
      <p:ext uri="{BB962C8B-B14F-4D97-AF65-F5344CB8AC3E}">
        <p14:creationId xmlns:p14="http://schemas.microsoft.com/office/powerpoint/2010/main" val="24742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EA309-DFFC-4F00-B745-C644CD765E7F}"/>
              </a:ext>
            </a:extLst>
          </p:cNvPr>
          <p:cNvSpPr>
            <a:spLocks noGrp="1"/>
          </p:cNvSpPr>
          <p:nvPr>
            <p:ph type="title"/>
          </p:nvPr>
        </p:nvSpPr>
        <p:spPr>
          <a:xfrm>
            <a:off x="705890" y="1487344"/>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 xmlns:a16="http://schemas.microsoft.com/office/drawing/2014/main" id="{0DBEFC2C-8AC3-44EC-939B-636A05B1DB79}"/>
              </a:ext>
            </a:extLst>
          </p:cNvPr>
          <p:cNvSpPr>
            <a:spLocks noGrp="1"/>
          </p:cNvSpPr>
          <p:nvPr>
            <p:ph idx="1"/>
          </p:nvPr>
        </p:nvSpPr>
        <p:spPr>
          <a:xfrm>
            <a:off x="1478281" y="3150524"/>
            <a:ext cx="8787938" cy="1325563"/>
          </a:xfrm>
        </p:spPr>
        <p:txBody>
          <a:bodyPr>
            <a:normAutofit/>
          </a:bodyPr>
          <a:lstStyle/>
          <a:p>
            <a:pPr marL="0" indent="0">
              <a:buNone/>
            </a:pPr>
            <a:r>
              <a:rPr lang="en-US" sz="3200" b="1" dirty="0"/>
              <a:t>How to identify defects of an engine by the sound of the engine heard? </a:t>
            </a: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 xmlns:a16="http://schemas.microsoft.com/office/drawing/2014/main"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Picture 6" descr="Icon&#10;&#10;Description automatically generated">
            <a:extLst>
              <a:ext uri="{FF2B5EF4-FFF2-40B4-BE49-F238E27FC236}">
                <a16:creationId xmlns="" xmlns:a16="http://schemas.microsoft.com/office/drawing/2014/main" id="{4BE87994-904B-4914-AE2F-88F17691BF7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811491" y="3537066"/>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 xmlns:a16="http://schemas.microsoft.com/office/drawing/2014/main" id="{7E28312A-48C1-4DC4-9396-04288BA73F4E}"/>
              </a:ext>
            </a:extLst>
          </p:cNvPr>
          <p:cNvSpPr/>
          <p:nvPr/>
        </p:nvSpPr>
        <p:spPr>
          <a:xfrm>
            <a:off x="3076271" y="6392851"/>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2016610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297871" y="1248460"/>
            <a:ext cx="10515600" cy="1325563"/>
          </a:xfrm>
        </p:spPr>
        <p:txBody>
          <a:bodyPr>
            <a:normAutofit/>
          </a:bodyPr>
          <a:lstStyle/>
          <a:p>
            <a:r>
              <a:rPr lang="en-US" sz="52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2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652655" y="299259"/>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 xmlns:a16="http://schemas.microsoft.com/office/drawing/2014/main" id="{D2F38D5C-E3E2-4467-A560-EF1659321C20}"/>
              </a:ext>
            </a:extLst>
          </p:cNvPr>
          <p:cNvSpPr/>
          <p:nvPr/>
        </p:nvSpPr>
        <p:spPr>
          <a:xfrm>
            <a:off x="980381" y="2761356"/>
            <a:ext cx="10231238" cy="3539430"/>
          </a:xfrm>
          <a:prstGeom prst="rect">
            <a:avLst/>
          </a:prstGeom>
        </p:spPr>
        <p:txBody>
          <a:bodyPr wrap="square">
            <a:spAutoFit/>
          </a:bodyPr>
          <a:lstStyle/>
          <a:p>
            <a:pPr marL="285750" indent="-285750">
              <a:buFont typeface="Arial" panose="020B0604020202020204" pitchFamily="34" charset="0"/>
              <a:buChar char="•"/>
            </a:pPr>
            <a:r>
              <a:rPr lang="en-US" sz="2600" dirty="0"/>
              <a:t>Capture Voice of engine.</a:t>
            </a:r>
          </a:p>
          <a:p>
            <a:pPr lvl="1"/>
            <a:r>
              <a:rPr lang="en-US" sz="2400" dirty="0"/>
              <a:t>We are going to train a voice-recognition model with sound clips of healthy motorbike engines and unhealthy ones and for the processing</a:t>
            </a:r>
          </a:p>
          <a:p>
            <a:pPr lvl="1"/>
            <a:endParaRPr lang="en-US" sz="2600" dirty="0">
              <a:highlight>
                <a:srgbClr val="FFFF00"/>
              </a:highlight>
            </a:endParaRPr>
          </a:p>
          <a:p>
            <a:pPr marL="285750" indent="-285750">
              <a:buFont typeface="Arial" panose="020B0604020202020204" pitchFamily="34" charset="0"/>
              <a:buChar char="•"/>
            </a:pPr>
            <a:r>
              <a:rPr lang="en-US" sz="2600" dirty="0"/>
              <a:t>Analyze the sound</a:t>
            </a:r>
          </a:p>
          <a:p>
            <a:pPr lvl="1"/>
            <a:r>
              <a:rPr lang="en-US" sz="2400" dirty="0"/>
              <a:t>The user will have to record a few voice clips of the sound of the engine to identify whether the strange noise is of these 1. Tick, tick </a:t>
            </a:r>
            <a:r>
              <a:rPr lang="en-US" sz="2400" dirty="0" err="1"/>
              <a:t>tick</a:t>
            </a:r>
            <a:r>
              <a:rPr lang="en-US" sz="2400" dirty="0"/>
              <a:t>, 2. Bump &amp; grind, 3. Creepy krink, 4. Boo hiss, 6. Snap, crackle, pop.</a:t>
            </a: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 xmlns:a16="http://schemas.microsoft.com/office/drawing/2014/main"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4062" y="1144177"/>
            <a:ext cx="2198817" cy="2003367"/>
          </a:xfrm>
          <a:prstGeom prst="rect">
            <a:avLst/>
          </a:prstGeom>
        </p:spPr>
      </p:pic>
      <p:sp>
        <p:nvSpPr>
          <p:cNvPr id="5" name="Rectangle 4">
            <a:extLst>
              <a:ext uri="{FF2B5EF4-FFF2-40B4-BE49-F238E27FC236}">
                <a16:creationId xmlns="" xmlns:a16="http://schemas.microsoft.com/office/drawing/2014/main" id="{DB239CA0-C663-4156-86AC-9F9AF1595005}"/>
              </a:ext>
            </a:extLst>
          </p:cNvPr>
          <p:cNvSpPr/>
          <p:nvPr/>
        </p:nvSpPr>
        <p:spPr>
          <a:xfrm>
            <a:off x="3375529" y="6430478"/>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392837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344979" y="1113271"/>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Content Placeholder 2">
            <a:extLst>
              <a:ext uri="{FF2B5EF4-FFF2-40B4-BE49-F238E27FC236}">
                <a16:creationId xmlns="" xmlns:a16="http://schemas.microsoft.com/office/drawing/2014/main" id="{96EED669-96E4-48A6-BBB0-CF2DAB2E9CFB}"/>
              </a:ext>
            </a:extLst>
          </p:cNvPr>
          <p:cNvPicPr>
            <a:picLocks noGrp="1" noChangeAspect="1"/>
          </p:cNvPicPr>
          <p:nvPr>
            <p:ph idx="1"/>
          </p:nvPr>
        </p:nvPicPr>
        <p:blipFill>
          <a:blip r:embed="rId3"/>
          <a:stretch>
            <a:fillRect/>
          </a:stretch>
        </p:blipFill>
        <p:spPr>
          <a:xfrm>
            <a:off x="1939204" y="2530274"/>
            <a:ext cx="7643032" cy="3352800"/>
          </a:xfrm>
          <a:prstGeom prst="rect">
            <a:avLst/>
          </a:prstGeom>
        </p:spPr>
      </p:pic>
      <p:sp>
        <p:nvSpPr>
          <p:cNvPr id="3" name="Rectangle 2">
            <a:extLst>
              <a:ext uri="{FF2B5EF4-FFF2-40B4-BE49-F238E27FC236}">
                <a16:creationId xmlns="" xmlns:a16="http://schemas.microsoft.com/office/drawing/2014/main" id="{E0516A8A-F18C-4A0F-BDF0-626FDD35456E}"/>
              </a:ext>
            </a:extLst>
          </p:cNvPr>
          <p:cNvSpPr/>
          <p:nvPr/>
        </p:nvSpPr>
        <p:spPr>
          <a:xfrm>
            <a:off x="3749602" y="6392851"/>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115845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 xmlns:a16="http://schemas.microsoft.com/office/drawing/2014/main" id="{96C05C98-DDA8-46A0-8B16-5B6D44373D5E}"/>
              </a:ext>
            </a:extLst>
          </p:cNvPr>
          <p:cNvSpPr/>
          <p:nvPr/>
        </p:nvSpPr>
        <p:spPr>
          <a:xfrm>
            <a:off x="623454" y="365760"/>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CDBA6D14-A824-4F33-AB3E-5D175EB413BA}"/>
              </a:ext>
            </a:extLst>
          </p:cNvPr>
          <p:cNvSpPr txBox="1"/>
          <p:nvPr/>
        </p:nvSpPr>
        <p:spPr>
          <a:xfrm>
            <a:off x="856213" y="1119812"/>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 xmlns:a16="http://schemas.microsoft.com/office/drawing/2014/main" id="{951D7765-E025-49B1-AB3E-1B5EFA940B7E}"/>
              </a:ext>
            </a:extLst>
          </p:cNvPr>
          <p:cNvGraphicFramePr>
            <a:graphicFrameLocks noGrp="1"/>
          </p:cNvGraphicFramePr>
          <p:nvPr>
            <p:extLst>
              <p:ext uri="{D42A27DB-BD31-4B8C-83A1-F6EECF244321}">
                <p14:modId xmlns:p14="http://schemas.microsoft.com/office/powerpoint/2010/main" val="1067590911"/>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 xmlns:a16="http://schemas.microsoft.com/office/drawing/2014/main" val="2677227409"/>
                    </a:ext>
                  </a:extLst>
                </a:gridCol>
                <a:gridCol w="3514898">
                  <a:extLst>
                    <a:ext uri="{9D8B030D-6E8A-4147-A177-3AD203B41FA5}">
                      <a16:colId xmlns="" xmlns:a16="http://schemas.microsoft.com/office/drawing/2014/main"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 xmlns:a16="http://schemas.microsoft.com/office/drawing/2014/main" val="817923331"/>
                  </a:ext>
                </a:extLst>
              </a:tr>
              <a:tr h="80633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    Sound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    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 xmlns:a16="http://schemas.microsoft.com/office/drawing/2014/main" val="457639268"/>
                  </a:ext>
                </a:extLst>
              </a:tr>
            </a:tbl>
          </a:graphicData>
        </a:graphic>
      </p:graphicFrame>
      <p:pic>
        <p:nvPicPr>
          <p:cNvPr id="10" name="Picture 9">
            <a:extLst>
              <a:ext uri="{FF2B5EF4-FFF2-40B4-BE49-F238E27FC236}">
                <a16:creationId xmlns="" xmlns:a16="http://schemas.microsoft.com/office/drawing/2014/main" id="{E4DCFC71-893A-4CC6-8F29-514240633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41385" y="3931246"/>
            <a:ext cx="2068294" cy="2385416"/>
          </a:xfrm>
          <a:prstGeom prst="rect">
            <a:avLst/>
          </a:prstGeom>
        </p:spPr>
      </p:pic>
      <p:sp>
        <p:nvSpPr>
          <p:cNvPr id="2" name="Rectangle 1">
            <a:extLst>
              <a:ext uri="{FF2B5EF4-FFF2-40B4-BE49-F238E27FC236}">
                <a16:creationId xmlns="" xmlns:a16="http://schemas.microsoft.com/office/drawing/2014/main" id="{78ED9D4E-15EE-4B06-A8AA-AF653D0671B9}"/>
              </a:ext>
            </a:extLst>
          </p:cNvPr>
          <p:cNvSpPr/>
          <p:nvPr/>
        </p:nvSpPr>
        <p:spPr>
          <a:xfrm>
            <a:off x="4578327" y="3630255"/>
            <a:ext cx="2693814" cy="369332"/>
          </a:xfrm>
          <a:prstGeom prst="rect">
            <a:avLst/>
          </a:prstGeom>
        </p:spPr>
        <p:txBody>
          <a:bodyPr wrap="none">
            <a:spAutoFit/>
          </a:bodyPr>
          <a:lstStyle/>
          <a:p>
            <a:pPr lvl="0">
              <a:defRPr/>
            </a:pPr>
            <a:r>
              <a:rPr lang="en-US" dirty="0"/>
              <a:t>Sound Recognition Models</a:t>
            </a:r>
          </a:p>
        </p:txBody>
      </p:sp>
    </p:spTree>
    <p:extLst>
      <p:ext uri="{BB962C8B-B14F-4D97-AF65-F5344CB8AC3E}">
        <p14:creationId xmlns:p14="http://schemas.microsoft.com/office/powerpoint/2010/main" val="1705833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 xmlns:a16="http://schemas.microsoft.com/office/drawing/2014/main"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 xmlns:a16="http://schemas.microsoft.com/office/drawing/2014/main"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 xmlns:a16="http://schemas.microsoft.com/office/drawing/2014/main"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 xmlns:a16="http://schemas.microsoft.com/office/drawing/2014/main"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 xmlns:a16="http://schemas.microsoft.com/office/drawing/2014/main"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 xmlns:a16="http://schemas.microsoft.com/office/drawing/2014/main"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 xmlns:a16="http://schemas.microsoft.com/office/drawing/2014/main"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 xmlns:a16="http://schemas.microsoft.com/office/drawing/2014/main"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 xmlns:a16="http://schemas.microsoft.com/office/drawing/2014/main"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 xmlns:a16="http://schemas.microsoft.com/office/drawing/2014/main"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 xmlns:a16="http://schemas.microsoft.com/office/drawing/2014/main"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 xmlns:a16="http://schemas.microsoft.com/office/drawing/2014/main"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 xmlns:a16="http://schemas.microsoft.com/office/drawing/2014/main"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 xmlns:a16="http://schemas.microsoft.com/office/drawing/2014/main"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 xmlns:a16="http://schemas.microsoft.com/office/drawing/2014/main"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 xmlns:a16="http://schemas.microsoft.com/office/drawing/2014/main"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 xmlns:a16="http://schemas.microsoft.com/office/drawing/2014/main"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 xmlns:a16="http://schemas.microsoft.com/office/drawing/2014/main"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 xmlns:a16="http://schemas.microsoft.com/office/drawing/2014/main"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 xmlns:a16="http://schemas.microsoft.com/office/drawing/2014/main"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 xmlns:a16="http://schemas.microsoft.com/office/drawing/2014/main"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 xmlns:a16="http://schemas.microsoft.com/office/drawing/2014/main"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 xmlns:a16="http://schemas.microsoft.com/office/drawing/2014/main"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 xmlns:a16="http://schemas.microsoft.com/office/drawing/2014/main"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 xmlns:a16="http://schemas.microsoft.com/office/drawing/2014/main"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 xmlns:a16="http://schemas.microsoft.com/office/drawing/2014/main"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 xmlns:a16="http://schemas.microsoft.com/office/drawing/2014/main"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 xmlns:a16="http://schemas.microsoft.com/office/drawing/2014/main"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 xmlns:a16="http://schemas.microsoft.com/office/drawing/2014/main"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 xmlns:a16="http://schemas.microsoft.com/office/drawing/2014/main"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 xmlns:a16="http://schemas.microsoft.com/office/drawing/2014/main"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3" name="Rectangle 2">
            <a:extLst>
              <a:ext uri="{FF2B5EF4-FFF2-40B4-BE49-F238E27FC236}">
                <a16:creationId xmlns="" xmlns:a16="http://schemas.microsoft.com/office/drawing/2014/main" id="{63C29C0D-0620-4A61-9DE8-543FFC75AD56}"/>
              </a:ext>
            </a:extLst>
          </p:cNvPr>
          <p:cNvSpPr/>
          <p:nvPr/>
        </p:nvSpPr>
        <p:spPr>
          <a:xfrm>
            <a:off x="2832669" y="6391290"/>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318087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10" name="Rectangle 9">
            <a:extLst>
              <a:ext uri="{FF2B5EF4-FFF2-40B4-BE49-F238E27FC236}">
                <a16:creationId xmlns="" xmlns:a16="http://schemas.microsoft.com/office/drawing/2014/main" id="{CB6A37A7-6F95-4C6A-A233-406BAAD5D00B}"/>
              </a:ext>
            </a:extLst>
          </p:cNvPr>
          <p:cNvSpPr/>
          <p:nvPr/>
        </p:nvSpPr>
        <p:spPr>
          <a:xfrm>
            <a:off x="3682277" y="6392851"/>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1100142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 xmlns:a16="http://schemas.microsoft.com/office/drawing/2014/main"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 xmlns:a16="http://schemas.microsoft.com/office/drawing/2014/main" id="{DF0A3AD7-769E-42AD-AD13-6FEC9E84C28A}"/>
              </a:ext>
            </a:extLst>
          </p:cNvPr>
          <p:cNvSpPr txBox="1"/>
          <p:nvPr/>
        </p:nvSpPr>
        <p:spPr>
          <a:xfrm>
            <a:off x="1228897" y="1986026"/>
            <a:ext cx="86784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r>
              <a:rPr lang="en-US" sz="2600" dirty="0" smtClean="0"/>
              <a:t>.</a:t>
            </a:r>
            <a:endParaRPr lang="en-US" sz="2600" dirty="0"/>
          </a:p>
        </p:txBody>
      </p:sp>
      <p:pic>
        <p:nvPicPr>
          <p:cNvPr id="11" name="Picture 10">
            <a:extLst>
              <a:ext uri="{FF2B5EF4-FFF2-40B4-BE49-F238E27FC236}">
                <a16:creationId xmlns="" xmlns:a16="http://schemas.microsoft.com/office/drawing/2014/main"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 xmlns:a16="http://schemas.microsoft.com/office/drawing/2014/main"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2" name="Rectangle 1">
            <a:extLst>
              <a:ext uri="{FF2B5EF4-FFF2-40B4-BE49-F238E27FC236}">
                <a16:creationId xmlns="" xmlns:a16="http://schemas.microsoft.com/office/drawing/2014/main" id="{A302FBB5-283C-4E94-BC3E-9D1E676BF8CB}"/>
              </a:ext>
            </a:extLst>
          </p:cNvPr>
          <p:cNvSpPr/>
          <p:nvPr/>
        </p:nvSpPr>
        <p:spPr>
          <a:xfrm>
            <a:off x="3170482" y="6355225"/>
            <a:ext cx="5241435" cy="369332"/>
          </a:xfrm>
          <a:prstGeom prst="rect">
            <a:avLst/>
          </a:prstGeom>
        </p:spPr>
        <p:txBody>
          <a:bodyPr wrap="none">
            <a:spAutoFit/>
          </a:bodyPr>
          <a:lstStyle/>
          <a:p>
            <a:r>
              <a:rPr lang="en-US" b="1" dirty="0"/>
              <a:t>IT20257040 </a:t>
            </a:r>
            <a:r>
              <a:rPr lang="en-US" dirty="0"/>
              <a:t>|   A.M.K.A.P Amarasingha|   TMP-23-383</a:t>
            </a:r>
          </a:p>
        </p:txBody>
      </p:sp>
    </p:spTree>
    <p:extLst>
      <p:ext uri="{BB962C8B-B14F-4D97-AF65-F5344CB8AC3E}">
        <p14:creationId xmlns:p14="http://schemas.microsoft.com/office/powerpoint/2010/main" val="119927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1D43B-1F36-42CE-871B-26F781A94547}"/>
              </a:ext>
            </a:extLst>
          </p:cNvPr>
          <p:cNvSpPr>
            <a:spLocks noGrp="1"/>
          </p:cNvSpPr>
          <p:nvPr>
            <p:ph type="title"/>
          </p:nvPr>
        </p:nvSpPr>
        <p:spPr>
          <a:xfrm>
            <a:off x="331124" y="1096645"/>
            <a:ext cx="10515600" cy="1325563"/>
          </a:xfrm>
        </p:spPr>
        <p:txBody>
          <a:bodyPr>
            <a:normAutofit/>
          </a:bodyPr>
          <a:lstStyle/>
          <a:p>
            <a:r>
              <a:rPr lang="en-US" sz="6000" b="1" dirty="0">
                <a:solidFill>
                  <a:schemeClr val="accent5">
                    <a:lumMod val="75000"/>
                  </a:schemeClr>
                </a:solidFill>
                <a:latin typeface="Times New Roman" panose="02020603050405020304" pitchFamily="18" charset="0"/>
                <a:cs typeface="Times New Roman" panose="02020603050405020304" pitchFamily="18" charset="0"/>
              </a:rPr>
              <a:t>Team Members </a:t>
            </a:r>
          </a:p>
        </p:txBody>
      </p:sp>
      <p:sp>
        <p:nvSpPr>
          <p:cNvPr id="4" name="TextBox 3">
            <a:extLst>
              <a:ext uri="{FF2B5EF4-FFF2-40B4-BE49-F238E27FC236}">
                <a16:creationId xmlns="" xmlns:a16="http://schemas.microsoft.com/office/drawing/2014/main" id="{FF14D7B1-F6D0-4EF7-A57D-8F8F5B2E5AA9}"/>
              </a:ext>
            </a:extLst>
          </p:cNvPr>
          <p:cNvSpPr txBox="1"/>
          <p:nvPr/>
        </p:nvSpPr>
        <p:spPr>
          <a:xfrm>
            <a:off x="5835535" y="290311"/>
            <a:ext cx="6101542"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Picture 4" descr="A picture containing application&#10;&#10;Description automatically generated">
            <a:extLst>
              <a:ext uri="{FF2B5EF4-FFF2-40B4-BE49-F238E27FC236}">
                <a16:creationId xmlns="" xmlns:a16="http://schemas.microsoft.com/office/drawing/2014/main" id="{B6E106ED-58FA-4AA0-9403-CA78C76A487B}"/>
              </a:ext>
            </a:extLst>
          </p:cNvPr>
          <p:cNvPicPr>
            <a:picLocks noChangeAspect="1"/>
          </p:cNvPicPr>
          <p:nvPr/>
        </p:nvPicPr>
        <p:blipFill>
          <a:blip r:embed="rId2"/>
          <a:stretch>
            <a:fillRect/>
          </a:stretch>
        </p:blipFill>
        <p:spPr>
          <a:xfrm>
            <a:off x="66501" y="6434019"/>
            <a:ext cx="2211764" cy="423981"/>
          </a:xfrm>
          <a:prstGeom prst="rect">
            <a:avLst/>
          </a:prstGeom>
        </p:spPr>
      </p:pic>
      <p:sp>
        <p:nvSpPr>
          <p:cNvPr id="3" name="TextBox 2">
            <a:extLst>
              <a:ext uri="{FF2B5EF4-FFF2-40B4-BE49-F238E27FC236}">
                <a16:creationId xmlns="" xmlns:a16="http://schemas.microsoft.com/office/drawing/2014/main" id="{AE382D37-3B2C-42CE-83EA-1D04C5007446}"/>
              </a:ext>
            </a:extLst>
          </p:cNvPr>
          <p:cNvSpPr txBox="1"/>
          <p:nvPr/>
        </p:nvSpPr>
        <p:spPr>
          <a:xfrm>
            <a:off x="1928553" y="2679145"/>
            <a:ext cx="7813963" cy="375487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IT20219598 - S.L.D.P Pramodya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IT20257040 - A.M.K.A.P Amarasingha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IT20261764 - D.M.D.H Dissanayake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IT20156206 - Rathnasooriya P.U.</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p>
        </p:txBody>
      </p:sp>
      <p:pic>
        <p:nvPicPr>
          <p:cNvPr id="6" name="Picture 6" descr="A picture containing diagram&#10;&#10;Description automatically generated">
            <a:extLst>
              <a:ext uri="{FF2B5EF4-FFF2-40B4-BE49-F238E27FC236}">
                <a16:creationId xmlns="" xmlns:a16="http://schemas.microsoft.com/office/drawing/2014/main" id="{7FC167E4-DF55-4FC6-B8EE-BBE22B61F98E}"/>
              </a:ext>
            </a:extLst>
          </p:cNvPr>
          <p:cNvPicPr>
            <a:picLocks noChangeAspect="1"/>
          </p:cNvPicPr>
          <p:nvPr/>
        </p:nvPicPr>
        <p:blipFill>
          <a:blip r:embed="rId3"/>
          <a:stretch>
            <a:fillRect/>
          </a:stretch>
        </p:blipFill>
        <p:spPr>
          <a:xfrm>
            <a:off x="7984765" y="4435793"/>
            <a:ext cx="4140734" cy="2334797"/>
          </a:xfrm>
          <a:prstGeom prst="rect">
            <a:avLst/>
          </a:prstGeom>
        </p:spPr>
      </p:pic>
    </p:spTree>
    <p:extLst>
      <p:ext uri="{BB962C8B-B14F-4D97-AF65-F5344CB8AC3E}">
        <p14:creationId xmlns:p14="http://schemas.microsoft.com/office/powerpoint/2010/main" val="48298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606828" y="683958"/>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2">
            <a:extLst>
              <a:ext uri="{FF2B5EF4-FFF2-40B4-BE49-F238E27FC236}">
                <a16:creationId xmlns="" xmlns:a16="http://schemas.microsoft.com/office/drawing/2014/main" id="{52C39F55-C158-4EA1-AF52-34163F49CB8A}"/>
              </a:ext>
            </a:extLst>
          </p:cNvPr>
          <p:cNvSpPr/>
          <p:nvPr/>
        </p:nvSpPr>
        <p:spPr>
          <a:xfrm>
            <a:off x="3309028" y="6392851"/>
            <a:ext cx="5241435" cy="369332"/>
          </a:xfrm>
          <a:prstGeom prst="rect">
            <a:avLst/>
          </a:prstGeom>
        </p:spPr>
        <p:txBody>
          <a:bodyPr wrap="none">
            <a:spAutoFit/>
          </a:bodyPr>
          <a:lstStyle/>
          <a:p>
            <a:r>
              <a:rPr lang="en-US" b="1" dirty="0"/>
              <a:t>IT20257040 </a:t>
            </a:r>
            <a:r>
              <a:rPr lang="en-US" dirty="0"/>
              <a:t>|   A.M.K.A.P Amarasingha|   TMP-23-383</a:t>
            </a:r>
          </a:p>
        </p:txBody>
      </p:sp>
      <p:sp>
        <p:nvSpPr>
          <p:cNvPr id="5" name="TextBox 4">
            <a:extLst>
              <a:ext uri="{FF2B5EF4-FFF2-40B4-BE49-F238E27FC236}">
                <a16:creationId xmlns="" xmlns:a16="http://schemas.microsoft.com/office/drawing/2014/main" id="{248C6554-D408-4E50-8FB2-4EEF685CAA1E}"/>
              </a:ext>
            </a:extLst>
          </p:cNvPr>
          <p:cNvSpPr txBox="1"/>
          <p:nvPr/>
        </p:nvSpPr>
        <p:spPr>
          <a:xfrm>
            <a:off x="1014152" y="1875562"/>
            <a:ext cx="9110750" cy="1477328"/>
          </a:xfrm>
          <a:prstGeom prst="rect">
            <a:avLst/>
          </a:prstGeom>
          <a:noFill/>
        </p:spPr>
        <p:txBody>
          <a:bodyPr wrap="square" rtlCol="0">
            <a:spAutoFit/>
          </a:bodyPr>
          <a:lstStyle/>
          <a:p>
            <a:pPr fontAlgn="t"/>
            <a:r>
              <a:rPr lang="en-GB" dirty="0"/>
              <a:t>[1] </a:t>
            </a:r>
            <a:endParaRPr lang="en-US" dirty="0"/>
          </a:p>
          <a:p>
            <a:pPr fontAlgn="t"/>
            <a:r>
              <a:rPr lang="en-GB" dirty="0" err="1"/>
              <a:t>Ilminen</a:t>
            </a:r>
            <a:r>
              <a:rPr lang="en-GB" dirty="0"/>
              <a:t>, Gary. “Top 6 Strange Motorcycle Noises | What They May Mean.” Ultimate Motorcycling, 29 Mar. 2016, ultimatemotorcycling.com/2016/03/29/to p-6-strange-motorcycle-noises-what-theymay-mean.</a:t>
            </a:r>
            <a:endParaRPr lang="en-US" dirty="0"/>
          </a:p>
          <a:p>
            <a:endParaRPr lang="en-US" dirty="0"/>
          </a:p>
        </p:txBody>
      </p:sp>
      <p:sp>
        <p:nvSpPr>
          <p:cNvPr id="8" name="TextBox 7">
            <a:extLst>
              <a:ext uri="{FF2B5EF4-FFF2-40B4-BE49-F238E27FC236}">
                <a16:creationId xmlns="" xmlns:a16="http://schemas.microsoft.com/office/drawing/2014/main" id="{61B7492E-C6EE-4F78-9E4B-5DFDDA8777F5}"/>
              </a:ext>
            </a:extLst>
          </p:cNvPr>
          <p:cNvSpPr txBox="1"/>
          <p:nvPr/>
        </p:nvSpPr>
        <p:spPr>
          <a:xfrm>
            <a:off x="1014152" y="3201125"/>
            <a:ext cx="10232968" cy="1754326"/>
          </a:xfrm>
          <a:prstGeom prst="rect">
            <a:avLst/>
          </a:prstGeom>
          <a:noFill/>
        </p:spPr>
        <p:txBody>
          <a:bodyPr wrap="square" rtlCol="0">
            <a:spAutoFit/>
          </a:bodyPr>
          <a:lstStyle/>
          <a:p>
            <a:pPr fontAlgn="t"/>
            <a:r>
              <a:rPr lang="en-GB" dirty="0"/>
              <a:t>[2]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9" name="TextBox 8">
            <a:extLst>
              <a:ext uri="{FF2B5EF4-FFF2-40B4-BE49-F238E27FC236}">
                <a16:creationId xmlns="" xmlns:a16="http://schemas.microsoft.com/office/drawing/2014/main" id="{974BBE4D-58D8-4417-81F4-19D60C7EF00F}"/>
              </a:ext>
            </a:extLst>
          </p:cNvPr>
          <p:cNvSpPr txBox="1"/>
          <p:nvPr/>
        </p:nvSpPr>
        <p:spPr>
          <a:xfrm>
            <a:off x="1014152" y="4877897"/>
            <a:ext cx="9700952" cy="1477328"/>
          </a:xfrm>
          <a:prstGeom prst="rect">
            <a:avLst/>
          </a:prstGeom>
          <a:noFill/>
        </p:spPr>
        <p:txBody>
          <a:bodyPr wrap="square" rtlCol="0">
            <a:spAutoFit/>
          </a:bodyPr>
          <a:lstStyle/>
          <a:p>
            <a:pPr fontAlgn="t"/>
            <a:r>
              <a:rPr lang="en-GB" dirty="0"/>
              <a:t>[3] </a:t>
            </a:r>
            <a:endParaRPr lang="en-US" dirty="0"/>
          </a:p>
          <a:p>
            <a:pPr fontAlgn="t"/>
            <a:r>
              <a:rPr lang="en-GB" dirty="0"/>
              <a:t>Upadhyay, A., Li, J., King, S., &amp; </a:t>
            </a:r>
            <a:r>
              <a:rPr lang="en-GB" dirty="0" err="1"/>
              <a:t>Addepalli</a:t>
            </a:r>
            <a:r>
              <a:rPr lang="en-GB" dirty="0"/>
              <a:t>, S. (2023, February 1). A Deep-Learning-Based Approach for Aircraft Engine Defect Detection. MDPI. https://doi.org/10.3390/machines11020192</a:t>
            </a:r>
            <a:endParaRPr lang="en-US" dirty="0"/>
          </a:p>
          <a:p>
            <a:pPr fontAlgn="t"/>
            <a:r>
              <a:rPr lang="en-GB" dirty="0"/>
              <a:t>In-Text Citation: (Upadhyay et al., 2023)</a:t>
            </a:r>
            <a:endParaRPr lang="en-US" dirty="0"/>
          </a:p>
          <a:p>
            <a:endParaRPr lang="en-US" dirty="0"/>
          </a:p>
        </p:txBody>
      </p:sp>
    </p:spTree>
    <p:extLst>
      <p:ext uri="{BB962C8B-B14F-4D97-AF65-F5344CB8AC3E}">
        <p14:creationId xmlns:p14="http://schemas.microsoft.com/office/powerpoint/2010/main" val="317729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D9CC2-7125-4D1A-B614-517839533005}"/>
              </a:ext>
            </a:extLst>
          </p:cNvPr>
          <p:cNvSpPr>
            <a:spLocks noGrp="1"/>
          </p:cNvSpPr>
          <p:nvPr>
            <p:ph type="title"/>
          </p:nvPr>
        </p:nvSpPr>
        <p:spPr>
          <a:xfrm>
            <a:off x="2539302" y="2322705"/>
            <a:ext cx="10195404" cy="1325563"/>
          </a:xfrm>
        </p:spPr>
        <p:txBody>
          <a:bodyPr>
            <a:normAutofit/>
          </a:bodyPr>
          <a:lstStyle/>
          <a:p>
            <a:r>
              <a:rPr lang="en-US" sz="3800" dirty="0">
                <a:latin typeface="Times New Roman" panose="02020603050405020304" pitchFamily="18" charset="0"/>
                <a:cs typeface="Times New Roman" panose="02020603050405020304" pitchFamily="18" charset="0"/>
              </a:rPr>
              <a:t>IT20261764 |Information Systems Engineering </a:t>
            </a:r>
          </a:p>
        </p:txBody>
      </p:sp>
      <p:sp>
        <p:nvSpPr>
          <p:cNvPr id="3" name="Content Placeholder 2">
            <a:extLst>
              <a:ext uri="{FF2B5EF4-FFF2-40B4-BE49-F238E27FC236}">
                <a16:creationId xmlns="" xmlns:a16="http://schemas.microsoft.com/office/drawing/2014/main" id="{6604EBD5-AEC8-433D-AE90-9461D8567F80}"/>
              </a:ext>
            </a:extLst>
          </p:cNvPr>
          <p:cNvSpPr>
            <a:spLocks noGrp="1"/>
          </p:cNvSpPr>
          <p:nvPr>
            <p:ph idx="1"/>
          </p:nvPr>
        </p:nvSpPr>
        <p:spPr>
          <a:xfrm>
            <a:off x="3850517" y="3587177"/>
            <a:ext cx="10515600" cy="4351338"/>
          </a:xfrm>
        </p:spPr>
        <p:txBody>
          <a:bodyPr>
            <a:normAutofit/>
          </a:bodyPr>
          <a:lstStyle/>
          <a:p>
            <a:pPr marL="0" indent="0">
              <a:buNone/>
            </a:pPr>
            <a:r>
              <a:rPr lang="en-US" sz="4800" b="1" dirty="0">
                <a:solidFill>
                  <a:schemeClr val="accent1"/>
                </a:solidFill>
                <a:latin typeface="Times New Roman" panose="02020603050405020304" pitchFamily="18" charset="0"/>
                <a:cs typeface="Times New Roman" panose="02020603050405020304" pitchFamily="18" charset="0"/>
              </a:rPr>
              <a:t>D.M.D.H Dissanayake </a:t>
            </a:r>
          </a:p>
        </p:txBody>
      </p:sp>
      <p:sp>
        <p:nvSpPr>
          <p:cNvPr id="4" name="TextBox 3">
            <a:extLst>
              <a:ext uri="{FF2B5EF4-FFF2-40B4-BE49-F238E27FC236}">
                <a16:creationId xmlns="" xmlns:a16="http://schemas.microsoft.com/office/drawing/2014/main"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 xmlns:a16="http://schemas.microsoft.com/office/drawing/2014/main" id="{B2AB0A02-8D2C-42F2-9CB2-48FDD61790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00"/>
          <a:stretch/>
        </p:blipFill>
        <p:spPr>
          <a:xfrm>
            <a:off x="407323" y="2322705"/>
            <a:ext cx="1981200" cy="2281882"/>
          </a:xfrm>
          <a:prstGeom prst="rect">
            <a:avLst/>
          </a:prstGeom>
        </p:spPr>
      </p:pic>
    </p:spTree>
    <p:extLst>
      <p:ext uri="{BB962C8B-B14F-4D97-AF65-F5344CB8AC3E}">
        <p14:creationId xmlns:p14="http://schemas.microsoft.com/office/powerpoint/2010/main" val="247445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EA309-DFFC-4F00-B745-C644CD765E7F}"/>
              </a:ext>
            </a:extLst>
          </p:cNvPr>
          <p:cNvSpPr>
            <a:spLocks noGrp="1"/>
          </p:cNvSpPr>
          <p:nvPr>
            <p:ph type="title"/>
          </p:nvPr>
        </p:nvSpPr>
        <p:spPr>
          <a:xfrm>
            <a:off x="631075" y="1362435"/>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 xmlns:a16="http://schemas.microsoft.com/office/drawing/2014/main" id="{0DBEFC2C-8AC3-44EC-939B-636A05B1DB79}"/>
              </a:ext>
            </a:extLst>
          </p:cNvPr>
          <p:cNvSpPr>
            <a:spLocks noGrp="1"/>
          </p:cNvSpPr>
          <p:nvPr>
            <p:ph idx="1"/>
          </p:nvPr>
        </p:nvSpPr>
        <p:spPr>
          <a:xfrm>
            <a:off x="1444337" y="3088178"/>
            <a:ext cx="9303326" cy="2793076"/>
          </a:xfrm>
        </p:spPr>
        <p:txBody>
          <a:bodyPr>
            <a:normAutofit/>
          </a:bodyPr>
          <a:lstStyle/>
          <a:p>
            <a:pPr marL="0" indent="0">
              <a:buNone/>
            </a:pPr>
            <a:r>
              <a:rPr lang="en-US" sz="3200" b="1" dirty="0"/>
              <a:t>How to identify major details of a motorbike if the details on the motor bike are worn out, rusted, not clear ?</a:t>
            </a:r>
          </a:p>
          <a:p>
            <a:pPr marL="0" indent="0">
              <a:buNone/>
            </a:pPr>
            <a:endParaRPr lang="en-US" sz="3200" dirty="0">
              <a:highlight>
                <a:srgbClr val="FFFF00"/>
              </a:highlight>
            </a:endParaRP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 xmlns:a16="http://schemas.microsoft.com/office/drawing/2014/main"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Picture 6" descr="Icon&#10;&#10;Description automatically generated">
            <a:extLst>
              <a:ext uri="{FF2B5EF4-FFF2-40B4-BE49-F238E27FC236}">
                <a16:creationId xmlns="" xmlns:a16="http://schemas.microsoft.com/office/drawing/2014/main" id="{A0191DE2-873B-4184-B089-624EAADBEE7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 b="378"/>
          <a:stretch/>
        </p:blipFill>
        <p:spPr>
          <a:xfrm>
            <a:off x="8811491" y="3537066"/>
            <a:ext cx="3211484" cy="3199375"/>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Rectangle 3">
            <a:extLst>
              <a:ext uri="{FF2B5EF4-FFF2-40B4-BE49-F238E27FC236}">
                <a16:creationId xmlns="" xmlns:a16="http://schemas.microsoft.com/office/drawing/2014/main" id="{5FA1EFD0-BE19-4538-8EFC-2873F6384D07}"/>
              </a:ext>
            </a:extLst>
          </p:cNvPr>
          <p:cNvSpPr/>
          <p:nvPr/>
        </p:nvSpPr>
        <p:spPr>
          <a:xfrm>
            <a:off x="3165045" y="643047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542052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 xmlns:a16="http://schemas.microsoft.com/office/drawing/2014/main" id="{D2F38D5C-E3E2-4467-A560-EF1659321C20}"/>
              </a:ext>
            </a:extLst>
          </p:cNvPr>
          <p:cNvSpPr/>
          <p:nvPr/>
        </p:nvSpPr>
        <p:spPr>
          <a:xfrm>
            <a:off x="1805592" y="2993822"/>
            <a:ext cx="9674283" cy="3418104"/>
          </a:xfrm>
          <a:prstGeom prst="rect">
            <a:avLst/>
          </a:prstGeom>
        </p:spPr>
        <p:txBody>
          <a:bodyPr wrap="square">
            <a:spAutoFit/>
          </a:bodyPr>
          <a:lstStyle/>
          <a:p>
            <a:pPr marL="457200" indent="-457200">
              <a:buFont typeface="Arial" panose="020B0604020202020204" pitchFamily="34" charset="0"/>
              <a:buChar char="•"/>
            </a:pPr>
            <a:r>
              <a:rPr lang="en-US" sz="2600" dirty="0"/>
              <a:t>Capture images of the </a:t>
            </a:r>
            <a:r>
              <a:rPr lang="en-US" sz="2600" dirty="0" smtClean="0"/>
              <a:t>vehicle </a:t>
            </a:r>
            <a:r>
              <a:rPr lang="en-US" sz="2600" dirty="0"/>
              <a:t>details</a:t>
            </a:r>
          </a:p>
          <a:p>
            <a:pPr marL="800100" lvl="1" indent="-342900">
              <a:buFont typeface="Wingdings" panose="05000000000000000000" pitchFamily="2" charset="2"/>
              <a:buChar char="Ø"/>
            </a:pPr>
            <a:r>
              <a:rPr lang="en-US" sz="2000" dirty="0"/>
              <a:t>Here user can capture the images of the registration paper, engine number, chassis number, color, and number plate. </a:t>
            </a:r>
          </a:p>
          <a:p>
            <a:pPr marL="457200" indent="-457200">
              <a:buFont typeface="Arial" panose="020B0604020202020204" pitchFamily="34" charset="0"/>
              <a:buChar char="•"/>
            </a:pPr>
            <a:r>
              <a:rPr lang="en-US" sz="2600" dirty="0"/>
              <a:t>Compare the images of </a:t>
            </a:r>
            <a:r>
              <a:rPr lang="en-US" sz="2600" dirty="0" smtClean="0"/>
              <a:t>captured with manual inputs</a:t>
            </a:r>
            <a:endParaRPr lang="en-US" sz="2600" dirty="0"/>
          </a:p>
          <a:p>
            <a:pPr marL="800100" lvl="1" indent="-342900">
              <a:buFont typeface="Wingdings" panose="05000000000000000000" pitchFamily="2" charset="2"/>
              <a:buChar char="Ø"/>
            </a:pPr>
            <a:r>
              <a:rPr lang="en-US" sz="2000" dirty="0"/>
              <a:t>Color pre-processing</a:t>
            </a:r>
          </a:p>
          <a:p>
            <a:pPr marL="800100" lvl="1" indent="-342900">
              <a:buFont typeface="Wingdings" panose="05000000000000000000" pitchFamily="2" charset="2"/>
              <a:buChar char="Ø"/>
            </a:pPr>
            <a:r>
              <a:rPr lang="en-US" sz="2000" dirty="0"/>
              <a:t>Conversion to binary image</a:t>
            </a:r>
          </a:p>
          <a:p>
            <a:pPr marL="457200" indent="-457200">
              <a:buFont typeface="Arial" panose="020B0604020202020204" pitchFamily="34" charset="0"/>
              <a:buChar char="•"/>
            </a:pPr>
            <a:r>
              <a:rPr lang="en-US" sz="2600" dirty="0"/>
              <a:t>Output the accuracy of the details.</a:t>
            </a:r>
          </a:p>
          <a:p>
            <a:pPr lvl="1"/>
            <a:endParaRPr lang="en-US" sz="2800" dirty="0">
              <a:highlight>
                <a:srgbClr val="FFFF00"/>
              </a:highlight>
            </a:endParaRP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 xmlns:a16="http://schemas.microsoft.com/office/drawing/2014/main"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027" y="4124874"/>
            <a:ext cx="2796489" cy="2547912"/>
          </a:xfrm>
          <a:prstGeom prst="rect">
            <a:avLst/>
          </a:prstGeom>
        </p:spPr>
      </p:pic>
      <p:sp>
        <p:nvSpPr>
          <p:cNvPr id="5" name="Rectangle 4">
            <a:extLst>
              <a:ext uri="{FF2B5EF4-FFF2-40B4-BE49-F238E27FC236}">
                <a16:creationId xmlns="" xmlns:a16="http://schemas.microsoft.com/office/drawing/2014/main" id="{2367E8C7-6B4C-4C64-B273-6901EF9A9888}"/>
              </a:ext>
            </a:extLst>
          </p:cNvPr>
          <p:cNvSpPr/>
          <p:nvPr/>
        </p:nvSpPr>
        <p:spPr>
          <a:xfrm>
            <a:off x="3278331" y="6392851"/>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3164540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403168" y="981313"/>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7" name="Content Placeholder 7" descr="C:\Users\pc\Desktop\hh.png">
            <a:extLst>
              <a:ext uri="{FF2B5EF4-FFF2-40B4-BE49-F238E27FC236}">
                <a16:creationId xmlns="" xmlns:a16="http://schemas.microsoft.com/office/drawing/2014/main" id="{D249F6F1-E8C6-4D73-A99B-21A1A671D15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1021" y="2388957"/>
            <a:ext cx="7639397" cy="3654395"/>
          </a:xfrm>
          <a:prstGeom prst="rect">
            <a:avLst/>
          </a:prstGeom>
          <a:noFill/>
          <a:ln>
            <a:noFill/>
          </a:ln>
        </p:spPr>
      </p:pic>
      <p:sp>
        <p:nvSpPr>
          <p:cNvPr id="3" name="Rectangle 2">
            <a:extLst>
              <a:ext uri="{FF2B5EF4-FFF2-40B4-BE49-F238E27FC236}">
                <a16:creationId xmlns="" xmlns:a16="http://schemas.microsoft.com/office/drawing/2014/main" id="{B57C46C7-13CE-4FF4-8199-2368811E6559}"/>
              </a:ext>
            </a:extLst>
          </p:cNvPr>
          <p:cNvSpPr/>
          <p:nvPr/>
        </p:nvSpPr>
        <p:spPr>
          <a:xfrm>
            <a:off x="3746936"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15915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 xmlns:a16="http://schemas.microsoft.com/office/drawing/2014/main" id="{96C05C98-DDA8-46A0-8B16-5B6D44373D5E}"/>
              </a:ext>
            </a:extLst>
          </p:cNvPr>
          <p:cNvSpPr/>
          <p:nvPr/>
        </p:nvSpPr>
        <p:spPr>
          <a:xfrm>
            <a:off x="515389" y="507078"/>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CDBA6D14-A824-4F33-AB3E-5D175EB413BA}"/>
              </a:ext>
            </a:extLst>
          </p:cNvPr>
          <p:cNvSpPr txBox="1"/>
          <p:nvPr/>
        </p:nvSpPr>
        <p:spPr>
          <a:xfrm>
            <a:off x="781350" y="1285245"/>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 xmlns:a16="http://schemas.microsoft.com/office/drawing/2014/main" id="{951D7765-E025-49B1-AB3E-1B5EFA940B7E}"/>
              </a:ext>
            </a:extLst>
          </p:cNvPr>
          <p:cNvGraphicFramePr>
            <a:graphicFrameLocks noGrp="1"/>
          </p:cNvGraphicFramePr>
          <p:nvPr>
            <p:extLst>
              <p:ext uri="{D42A27DB-BD31-4B8C-83A1-F6EECF244321}">
                <p14:modId xmlns:p14="http://schemas.microsoft.com/office/powerpoint/2010/main" val="1446960703"/>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 xmlns:a16="http://schemas.microsoft.com/office/drawing/2014/main" val="2677227409"/>
                    </a:ext>
                  </a:extLst>
                </a:gridCol>
                <a:gridCol w="3514898">
                  <a:extLst>
                    <a:ext uri="{9D8B030D-6E8A-4147-A177-3AD203B41FA5}">
                      <a16:colId xmlns="" xmlns:a16="http://schemas.microsoft.com/office/drawing/2014/main"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 xmlns:a16="http://schemas.microsoft.com/office/drawing/2014/main" val="817923331"/>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Object Recognition Models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2530348574"/>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Image Processing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 xmlns:a16="http://schemas.microsoft.com/office/drawing/2014/main" val="1676046357"/>
                  </a:ext>
                </a:extLst>
              </a:tr>
              <a:tr h="806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Feature Extraction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457639268"/>
                  </a:ext>
                </a:extLst>
              </a:tr>
            </a:tbl>
          </a:graphicData>
        </a:graphic>
      </p:graphicFrame>
      <p:sp>
        <p:nvSpPr>
          <p:cNvPr id="5" name="Rectangle 4">
            <a:extLst>
              <a:ext uri="{FF2B5EF4-FFF2-40B4-BE49-F238E27FC236}">
                <a16:creationId xmlns="" xmlns:a16="http://schemas.microsoft.com/office/drawing/2014/main" id="{41654667-C6C8-45CE-9CCC-FE79C986AED9}"/>
              </a:ext>
            </a:extLst>
          </p:cNvPr>
          <p:cNvSpPr/>
          <p:nvPr/>
        </p:nvSpPr>
        <p:spPr>
          <a:xfrm>
            <a:off x="3663809" y="6488668"/>
            <a:ext cx="5063887" cy="369332"/>
          </a:xfrm>
          <a:prstGeom prst="rect">
            <a:avLst/>
          </a:prstGeom>
        </p:spPr>
        <p:txBody>
          <a:bodyPr wrap="none">
            <a:spAutoFit/>
          </a:bodyPr>
          <a:lstStyle/>
          <a:p>
            <a:r>
              <a:rPr lang="en-US" b="1" dirty="0"/>
              <a:t>IT20261764 </a:t>
            </a:r>
            <a:r>
              <a:rPr lang="en-US" dirty="0"/>
              <a:t>|   D.M.D.H Dissanayake |   TMP-23-383</a:t>
            </a:r>
          </a:p>
        </p:txBody>
      </p:sp>
      <p:pic>
        <p:nvPicPr>
          <p:cNvPr id="11" name="Picture 10">
            <a:extLst>
              <a:ext uri="{FF2B5EF4-FFF2-40B4-BE49-F238E27FC236}">
                <a16:creationId xmlns="" xmlns:a16="http://schemas.microsoft.com/office/drawing/2014/main" id="{179E161F-F0A7-4B6A-B6A0-2F5A6033F5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79741" y="3864728"/>
            <a:ext cx="2041319" cy="2354305"/>
          </a:xfrm>
          <a:prstGeom prst="rect">
            <a:avLst/>
          </a:prstGeom>
        </p:spPr>
      </p:pic>
    </p:spTree>
    <p:extLst>
      <p:ext uri="{BB962C8B-B14F-4D97-AF65-F5344CB8AC3E}">
        <p14:creationId xmlns:p14="http://schemas.microsoft.com/office/powerpoint/2010/main" val="95940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 xmlns:a16="http://schemas.microsoft.com/office/drawing/2014/main"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 xmlns:a16="http://schemas.microsoft.com/office/drawing/2014/main"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 xmlns:a16="http://schemas.microsoft.com/office/drawing/2014/main"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 xmlns:a16="http://schemas.microsoft.com/office/drawing/2014/main"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 xmlns:a16="http://schemas.microsoft.com/office/drawing/2014/main"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 xmlns:a16="http://schemas.microsoft.com/office/drawing/2014/main"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 xmlns:a16="http://schemas.microsoft.com/office/drawing/2014/main"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 xmlns:a16="http://schemas.microsoft.com/office/drawing/2014/main"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 xmlns:a16="http://schemas.microsoft.com/office/drawing/2014/main"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 xmlns:a16="http://schemas.microsoft.com/office/drawing/2014/main"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 xmlns:a16="http://schemas.microsoft.com/office/drawing/2014/main"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 xmlns:a16="http://schemas.microsoft.com/office/drawing/2014/main"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 xmlns:a16="http://schemas.microsoft.com/office/drawing/2014/main"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 xmlns:a16="http://schemas.microsoft.com/office/drawing/2014/main"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 xmlns:a16="http://schemas.microsoft.com/office/drawing/2014/main"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 xmlns:a16="http://schemas.microsoft.com/office/drawing/2014/main"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 xmlns:a16="http://schemas.microsoft.com/office/drawing/2014/main"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 xmlns:a16="http://schemas.microsoft.com/office/drawing/2014/main"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 xmlns:a16="http://schemas.microsoft.com/office/drawing/2014/main"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 xmlns:a16="http://schemas.microsoft.com/office/drawing/2014/main"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 xmlns:a16="http://schemas.microsoft.com/office/drawing/2014/main"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 xmlns:a16="http://schemas.microsoft.com/office/drawing/2014/main"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 xmlns:a16="http://schemas.microsoft.com/office/drawing/2014/main"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 xmlns:a16="http://schemas.microsoft.com/office/drawing/2014/main"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 xmlns:a16="http://schemas.microsoft.com/office/drawing/2014/main"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 xmlns:a16="http://schemas.microsoft.com/office/drawing/2014/main"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 xmlns:a16="http://schemas.microsoft.com/office/drawing/2014/main"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 xmlns:a16="http://schemas.microsoft.com/office/drawing/2014/main"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 xmlns:a16="http://schemas.microsoft.com/office/drawing/2014/main"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 xmlns:a16="http://schemas.microsoft.com/office/drawing/2014/main"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 xmlns:a16="http://schemas.microsoft.com/office/drawing/2014/main"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5" name="Rectangle 4">
            <a:extLst>
              <a:ext uri="{FF2B5EF4-FFF2-40B4-BE49-F238E27FC236}">
                <a16:creationId xmlns="" xmlns:a16="http://schemas.microsoft.com/office/drawing/2014/main" id="{E32F21BC-66E9-436D-9873-B7DD2DCAA330}"/>
              </a:ext>
            </a:extLst>
          </p:cNvPr>
          <p:cNvSpPr/>
          <p:nvPr/>
        </p:nvSpPr>
        <p:spPr>
          <a:xfrm>
            <a:off x="3017521"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144038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2" name="Rectangle 1">
            <a:extLst>
              <a:ext uri="{FF2B5EF4-FFF2-40B4-BE49-F238E27FC236}">
                <a16:creationId xmlns="" xmlns:a16="http://schemas.microsoft.com/office/drawing/2014/main" id="{EB31823D-13BE-4FCF-9E8C-4BF5E475D779}"/>
              </a:ext>
            </a:extLst>
          </p:cNvPr>
          <p:cNvSpPr/>
          <p:nvPr/>
        </p:nvSpPr>
        <p:spPr>
          <a:xfrm>
            <a:off x="3921503" y="643047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278879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2" name="Rectangle 1">
            <a:extLst>
              <a:ext uri="{FF2B5EF4-FFF2-40B4-BE49-F238E27FC236}">
                <a16:creationId xmlns="" xmlns:a16="http://schemas.microsoft.com/office/drawing/2014/main" id="{A60997EE-3C3C-47DC-8013-91B0EB56120D}"/>
              </a:ext>
            </a:extLst>
          </p:cNvPr>
          <p:cNvSpPr/>
          <p:nvPr/>
        </p:nvSpPr>
        <p:spPr>
          <a:xfrm>
            <a:off x="3859825"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10892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866015" y="173647"/>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Rectangle: Rounded Corners 2">
            <a:extLst>
              <a:ext uri="{FF2B5EF4-FFF2-40B4-BE49-F238E27FC236}">
                <a16:creationId xmlns="" xmlns:a16="http://schemas.microsoft.com/office/drawing/2014/main" id="{DE642DA2-E442-4B3A-9F0D-DAB088B74E4E}"/>
              </a:ext>
            </a:extLst>
          </p:cNvPr>
          <p:cNvSpPr/>
          <p:nvPr/>
        </p:nvSpPr>
        <p:spPr>
          <a:xfrm>
            <a:off x="374069" y="1081052"/>
            <a:ext cx="4790905"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676079C-E180-46FC-8FDD-F8DEDED69DB5}"/>
              </a:ext>
            </a:extLst>
          </p:cNvPr>
          <p:cNvSpPr txBox="1"/>
          <p:nvPr/>
        </p:nvSpPr>
        <p:spPr>
          <a:xfrm>
            <a:off x="570804" y="1065593"/>
            <a:ext cx="7622771" cy="984885"/>
          </a:xfrm>
          <a:prstGeom prst="rect">
            <a:avLst/>
          </a:prstGeom>
          <a:noFill/>
        </p:spPr>
        <p:txBody>
          <a:bodyPr wrap="square" rtlCol="0">
            <a:spAutoFit/>
          </a:bodyPr>
          <a:lstStyle/>
          <a:p>
            <a:r>
              <a:rPr lang="en-US" sz="3000" b="1" dirty="0">
                <a:solidFill>
                  <a:schemeClr val="bg1"/>
                </a:solidFill>
              </a:rPr>
              <a:t>Progress at the moment</a:t>
            </a:r>
          </a:p>
          <a:p>
            <a:endParaRPr lang="en-US" sz="2800" dirty="0"/>
          </a:p>
        </p:txBody>
      </p:sp>
      <p:sp>
        <p:nvSpPr>
          <p:cNvPr id="8" name="TextBox 7">
            <a:extLst>
              <a:ext uri="{FF2B5EF4-FFF2-40B4-BE49-F238E27FC236}">
                <a16:creationId xmlns="" xmlns:a16="http://schemas.microsoft.com/office/drawing/2014/main" id="{DF0A3AD7-769E-42AD-AD13-6FEC9E84C28A}"/>
              </a:ext>
            </a:extLst>
          </p:cNvPr>
          <p:cNvSpPr txBox="1"/>
          <p:nvPr/>
        </p:nvSpPr>
        <p:spPr>
          <a:xfrm>
            <a:off x="1228897" y="1986026"/>
            <a:ext cx="86784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needed image data sets have been found to train the models</a:t>
            </a:r>
            <a:r>
              <a:rPr lang="en-US" sz="2600" dirty="0" smtClean="0"/>
              <a:t>.</a:t>
            </a:r>
            <a:endParaRPr lang="en-US" sz="2600" dirty="0"/>
          </a:p>
        </p:txBody>
      </p:sp>
      <p:pic>
        <p:nvPicPr>
          <p:cNvPr id="11" name="Picture 10">
            <a:extLst>
              <a:ext uri="{FF2B5EF4-FFF2-40B4-BE49-F238E27FC236}">
                <a16:creationId xmlns="" xmlns:a16="http://schemas.microsoft.com/office/drawing/2014/main" id="{2733162A-65D6-49F2-8F4F-AF8EE5325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877" y="4505726"/>
            <a:ext cx="2614352" cy="2178627"/>
          </a:xfrm>
          <a:prstGeom prst="rect">
            <a:avLst/>
          </a:prstGeom>
        </p:spPr>
      </p:pic>
      <p:sp>
        <p:nvSpPr>
          <p:cNvPr id="12" name="Rectangle: Rounded Corners 11">
            <a:extLst>
              <a:ext uri="{FF2B5EF4-FFF2-40B4-BE49-F238E27FC236}">
                <a16:creationId xmlns="" xmlns:a16="http://schemas.microsoft.com/office/drawing/2014/main" id="{C240DD9D-8B64-4D2D-96AC-19EAD638A1E9}"/>
              </a:ext>
            </a:extLst>
          </p:cNvPr>
          <p:cNvSpPr/>
          <p:nvPr/>
        </p:nvSpPr>
        <p:spPr>
          <a:xfrm>
            <a:off x="570804" y="4155473"/>
            <a:ext cx="3546768" cy="53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bg1"/>
                </a:solidFill>
              </a:rPr>
              <a:t>What’s to be done</a:t>
            </a:r>
            <a:endParaRPr lang="en-US" sz="3000" dirty="0">
              <a:solidFill>
                <a:schemeClr val="bg1"/>
              </a:solidFill>
            </a:endParaRPr>
          </a:p>
        </p:txBody>
      </p:sp>
      <p:sp>
        <p:nvSpPr>
          <p:cNvPr id="9" name="Rectangle 8">
            <a:extLst>
              <a:ext uri="{FF2B5EF4-FFF2-40B4-BE49-F238E27FC236}">
                <a16:creationId xmlns="" xmlns:a16="http://schemas.microsoft.com/office/drawing/2014/main" id="{BF2A8CDE-3E1A-4E3B-892F-BE93E866CBA3}"/>
              </a:ext>
            </a:extLst>
          </p:cNvPr>
          <p:cNvSpPr/>
          <p:nvPr/>
        </p:nvSpPr>
        <p:spPr>
          <a:xfrm>
            <a:off x="3573756" y="6488668"/>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32695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C6F639-6184-49EE-9590-C378051EE712}"/>
              </a:ext>
            </a:extLst>
          </p:cNvPr>
          <p:cNvSpPr>
            <a:spLocks noGrp="1"/>
          </p:cNvSpPr>
          <p:nvPr>
            <p:ph type="title"/>
          </p:nvPr>
        </p:nvSpPr>
        <p:spPr>
          <a:xfrm>
            <a:off x="622507" y="795416"/>
            <a:ext cx="10515600" cy="1325563"/>
          </a:xfrm>
        </p:spPr>
        <p:txBody>
          <a:bodyPr>
            <a:normAutofit/>
          </a:bodyPr>
          <a:lstStyle/>
          <a:p>
            <a:r>
              <a:rPr lang="en-US" sz="5600" b="1" dirty="0">
                <a:solidFill>
                  <a:schemeClr val="accent5">
                    <a:lumMod val="75000"/>
                  </a:schemeClr>
                </a:solidFill>
                <a:latin typeface="Times New Roman" panose="02020603050405020304" pitchFamily="18" charset="0"/>
                <a:cs typeface="Times New Roman" panose="02020603050405020304" pitchFamily="18" charset="0"/>
              </a:rPr>
              <a:t>Roadmap</a:t>
            </a:r>
          </a:p>
        </p:txBody>
      </p:sp>
      <p:sp>
        <p:nvSpPr>
          <p:cNvPr id="4" name="TextBox 3">
            <a:extLst>
              <a:ext uri="{FF2B5EF4-FFF2-40B4-BE49-F238E27FC236}">
                <a16:creationId xmlns="" xmlns:a16="http://schemas.microsoft.com/office/drawing/2014/main" id="{DE9F009F-A1D3-4D7E-B533-B8D51AD8D094}"/>
              </a:ext>
            </a:extLst>
          </p:cNvPr>
          <p:cNvSpPr txBox="1"/>
          <p:nvPr/>
        </p:nvSpPr>
        <p:spPr>
          <a:xfrm>
            <a:off x="5647113" y="274320"/>
            <a:ext cx="6217920"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DEF9A3D2-0029-4FF6-B6E7-E3D4DCFC64C3}"/>
              </a:ext>
            </a:extLst>
          </p:cNvPr>
          <p:cNvPicPr>
            <a:picLocks noGrp="1" noChangeAspect="1"/>
          </p:cNvPicPr>
          <p:nvPr>
            <p:ph idx="1"/>
          </p:nvPr>
        </p:nvPicPr>
        <p:blipFill>
          <a:blip r:embed="rId2"/>
          <a:stretch>
            <a:fillRect/>
          </a:stretch>
        </p:blipFill>
        <p:spPr>
          <a:xfrm>
            <a:off x="0" y="6355225"/>
            <a:ext cx="2319251" cy="444585"/>
          </a:xfrm>
          <a:prstGeom prst="rect">
            <a:avLst/>
          </a:prstGeom>
        </p:spPr>
      </p:pic>
      <p:pic>
        <p:nvPicPr>
          <p:cNvPr id="6" name="Picture 5">
            <a:extLst>
              <a:ext uri="{FF2B5EF4-FFF2-40B4-BE49-F238E27FC236}">
                <a16:creationId xmlns="" xmlns:a16="http://schemas.microsoft.com/office/drawing/2014/main" id="{0AAD3696-9800-499A-870C-C0A1A53D6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473" y="1401362"/>
            <a:ext cx="8174739" cy="5456638"/>
          </a:xfrm>
          <a:prstGeom prst="rect">
            <a:avLst/>
          </a:prstGeom>
        </p:spPr>
      </p:pic>
      <p:sp>
        <p:nvSpPr>
          <p:cNvPr id="7" name="Rectangle 6">
            <a:extLst>
              <a:ext uri="{FF2B5EF4-FFF2-40B4-BE49-F238E27FC236}">
                <a16:creationId xmlns="" xmlns:a16="http://schemas.microsoft.com/office/drawing/2014/main" id="{586CDF6C-0687-467A-97F5-13055E7BCF71}"/>
              </a:ext>
            </a:extLst>
          </p:cNvPr>
          <p:cNvSpPr/>
          <p:nvPr/>
        </p:nvSpPr>
        <p:spPr>
          <a:xfrm>
            <a:off x="2901129" y="2306706"/>
            <a:ext cx="1352230" cy="369332"/>
          </a:xfrm>
          <a:prstGeom prst="rect">
            <a:avLst/>
          </a:prstGeom>
        </p:spPr>
        <p:txBody>
          <a:bodyPr wrap="none">
            <a:spAutoFit/>
          </a:bodyPr>
          <a:lstStyle/>
          <a:p>
            <a:pPr lvl="0" algn="ctr"/>
            <a:r>
              <a:rPr lang="en-US" dirty="0">
                <a:solidFill>
                  <a:schemeClr val="dk1"/>
                </a:solidFill>
                <a:latin typeface="Congenial" panose="02000503040000020004" pitchFamily="2" charset="0"/>
                <a:ea typeface="Muli"/>
                <a:cs typeface="Muli"/>
                <a:sym typeface="Muli"/>
              </a:rPr>
              <a:t>Introduction</a:t>
            </a:r>
          </a:p>
        </p:txBody>
      </p:sp>
      <p:sp>
        <p:nvSpPr>
          <p:cNvPr id="8" name="Rectangle 7">
            <a:extLst>
              <a:ext uri="{FF2B5EF4-FFF2-40B4-BE49-F238E27FC236}">
                <a16:creationId xmlns="" xmlns:a16="http://schemas.microsoft.com/office/drawing/2014/main" id="{D20FFC87-B927-4FE8-B5A2-DDFE01AD0CA6}"/>
              </a:ext>
            </a:extLst>
          </p:cNvPr>
          <p:cNvSpPr/>
          <p:nvPr/>
        </p:nvSpPr>
        <p:spPr>
          <a:xfrm>
            <a:off x="3577244" y="5552902"/>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Research Problem &amp; Solution</a:t>
            </a:r>
          </a:p>
        </p:txBody>
      </p:sp>
      <p:sp>
        <p:nvSpPr>
          <p:cNvPr id="9" name="Rectangle 8">
            <a:extLst>
              <a:ext uri="{FF2B5EF4-FFF2-40B4-BE49-F238E27FC236}">
                <a16:creationId xmlns="" xmlns:a16="http://schemas.microsoft.com/office/drawing/2014/main" id="{1E653344-D5AF-4331-AC67-ED333CFCA43B}"/>
              </a:ext>
            </a:extLst>
          </p:cNvPr>
          <p:cNvSpPr/>
          <p:nvPr/>
        </p:nvSpPr>
        <p:spPr>
          <a:xfrm>
            <a:off x="5896854" y="5555490"/>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Overall System Diagram</a:t>
            </a:r>
          </a:p>
        </p:txBody>
      </p:sp>
      <p:sp>
        <p:nvSpPr>
          <p:cNvPr id="10" name="Rectangle 9">
            <a:extLst>
              <a:ext uri="{FF2B5EF4-FFF2-40B4-BE49-F238E27FC236}">
                <a16:creationId xmlns="" xmlns:a16="http://schemas.microsoft.com/office/drawing/2014/main" id="{45E00C62-0936-448A-9ADC-BE4721626A97}"/>
              </a:ext>
            </a:extLst>
          </p:cNvPr>
          <p:cNvSpPr/>
          <p:nvPr/>
        </p:nvSpPr>
        <p:spPr>
          <a:xfrm>
            <a:off x="7215227" y="2120979"/>
            <a:ext cx="1953711" cy="646331"/>
          </a:xfrm>
          <a:prstGeom prst="rect">
            <a:avLst/>
          </a:prstGeom>
        </p:spPr>
        <p:txBody>
          <a:bodyPr wrap="square">
            <a:spAutoFit/>
          </a:bodyPr>
          <a:lstStyle/>
          <a:p>
            <a:endParaRPr lang="en-US" dirty="0"/>
          </a:p>
          <a:p>
            <a:endParaRPr lang="en-US" dirty="0"/>
          </a:p>
        </p:txBody>
      </p:sp>
      <p:sp>
        <p:nvSpPr>
          <p:cNvPr id="11" name="Rectangle 10">
            <a:extLst>
              <a:ext uri="{FF2B5EF4-FFF2-40B4-BE49-F238E27FC236}">
                <a16:creationId xmlns="" xmlns:a16="http://schemas.microsoft.com/office/drawing/2014/main" id="{13D6F89C-38D2-42D5-B788-31160B8169D3}"/>
              </a:ext>
            </a:extLst>
          </p:cNvPr>
          <p:cNvSpPr/>
          <p:nvPr/>
        </p:nvSpPr>
        <p:spPr>
          <a:xfrm>
            <a:off x="5046105" y="2283092"/>
            <a:ext cx="1668405" cy="369332"/>
          </a:xfrm>
          <a:prstGeom prst="rect">
            <a:avLst/>
          </a:prstGeom>
        </p:spPr>
        <p:txBody>
          <a:bodyPr wrap="none">
            <a:spAutoFit/>
          </a:bodyPr>
          <a:lstStyle/>
          <a:p>
            <a:pPr lvl="0" algn="ctr"/>
            <a:r>
              <a:rPr lang="en-US" dirty="0">
                <a:solidFill>
                  <a:schemeClr val="dk1"/>
                </a:solidFill>
                <a:latin typeface="Congenial" panose="02000503040000020004" pitchFamily="2" charset="0"/>
                <a:ea typeface="Muli"/>
                <a:cs typeface="Muli"/>
                <a:sym typeface="Muli"/>
              </a:rPr>
              <a:t>Main objectives</a:t>
            </a:r>
          </a:p>
        </p:txBody>
      </p:sp>
      <p:sp>
        <p:nvSpPr>
          <p:cNvPr id="12" name="Rectangle 11">
            <a:extLst>
              <a:ext uri="{FF2B5EF4-FFF2-40B4-BE49-F238E27FC236}">
                <a16:creationId xmlns="" xmlns:a16="http://schemas.microsoft.com/office/drawing/2014/main" id="{9863A462-2C52-40A0-AA46-56B18D556F1B}"/>
              </a:ext>
            </a:extLst>
          </p:cNvPr>
          <p:cNvSpPr/>
          <p:nvPr/>
        </p:nvSpPr>
        <p:spPr>
          <a:xfrm>
            <a:off x="8336599" y="5552902"/>
            <a:ext cx="2066657" cy="646331"/>
          </a:xfrm>
          <a:prstGeom prst="rect">
            <a:avLst/>
          </a:prstGeom>
        </p:spPr>
        <p:txBody>
          <a:bodyPr wrap="square">
            <a:spAutoFit/>
          </a:bodyPr>
          <a:lstStyle/>
          <a:p>
            <a:pPr lvl="0" algn="ctr"/>
            <a:r>
              <a:rPr lang="en-US" dirty="0">
                <a:solidFill>
                  <a:schemeClr val="dk1"/>
                </a:solidFill>
                <a:latin typeface="Congenial" panose="02000503040000020004" pitchFamily="2" charset="0"/>
                <a:ea typeface="Muli"/>
                <a:cs typeface="Muli"/>
                <a:sym typeface="Muli"/>
              </a:rPr>
              <a:t>Individual Components</a:t>
            </a:r>
          </a:p>
        </p:txBody>
      </p:sp>
      <p:sp>
        <p:nvSpPr>
          <p:cNvPr id="3" name="Rectangle 2"/>
          <p:cNvSpPr/>
          <p:nvPr/>
        </p:nvSpPr>
        <p:spPr>
          <a:xfrm>
            <a:off x="7359743" y="1952687"/>
            <a:ext cx="1900167" cy="923330"/>
          </a:xfrm>
          <a:prstGeom prst="rect">
            <a:avLst/>
          </a:prstGeom>
        </p:spPr>
        <p:txBody>
          <a:bodyPr wrap="square">
            <a:spAutoFit/>
          </a:bodyPr>
          <a:lstStyle/>
          <a:p>
            <a:r>
              <a:rPr lang="en-US" dirty="0">
                <a:latin typeface="Congenial" panose="02000503040000020004"/>
              </a:rPr>
              <a:t>R</a:t>
            </a:r>
            <a:r>
              <a:rPr lang="en-US" dirty="0" smtClean="0">
                <a:latin typeface="Congenial" panose="02000503040000020004"/>
              </a:rPr>
              <a:t>esults </a:t>
            </a:r>
            <a:r>
              <a:rPr lang="en-US" dirty="0">
                <a:latin typeface="Congenial" panose="02000503040000020004"/>
              </a:rPr>
              <a:t>and Discussions</a:t>
            </a:r>
            <a:r>
              <a:rPr lang="en-US" dirty="0" smtClean="0">
                <a:latin typeface="Congenial" panose="02000503040000020004"/>
              </a:rPr>
              <a:t>. &amp; Conclusion</a:t>
            </a:r>
            <a:endParaRPr lang="en-US" dirty="0">
              <a:latin typeface="Congenial" panose="02000503040000020004"/>
            </a:endParaRPr>
          </a:p>
        </p:txBody>
      </p:sp>
    </p:spTree>
    <p:extLst>
      <p:ext uri="{BB962C8B-B14F-4D97-AF65-F5344CB8AC3E}">
        <p14:creationId xmlns:p14="http://schemas.microsoft.com/office/powerpoint/2010/main" val="2955746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3" name="TextBox 2">
            <a:extLst>
              <a:ext uri="{FF2B5EF4-FFF2-40B4-BE49-F238E27FC236}">
                <a16:creationId xmlns="" xmlns:a16="http://schemas.microsoft.com/office/drawing/2014/main" id="{13FB015E-DA59-43CF-B558-651A6C1FC5C3}"/>
              </a:ext>
            </a:extLst>
          </p:cNvPr>
          <p:cNvSpPr txBox="1"/>
          <p:nvPr/>
        </p:nvSpPr>
        <p:spPr>
          <a:xfrm>
            <a:off x="964276" y="2158411"/>
            <a:ext cx="9185564" cy="923330"/>
          </a:xfrm>
          <a:prstGeom prst="rect">
            <a:avLst/>
          </a:prstGeom>
          <a:noFill/>
        </p:spPr>
        <p:txBody>
          <a:bodyPr wrap="square" rtlCol="0">
            <a:spAutoFit/>
          </a:bodyPr>
          <a:lstStyle/>
          <a:p>
            <a:pPr fontAlgn="t"/>
            <a:r>
              <a:rPr lang="en-GB" dirty="0"/>
              <a:t>[1] </a:t>
            </a:r>
            <a:endParaRPr lang="en-US" dirty="0"/>
          </a:p>
          <a:p>
            <a:pPr fontAlgn="t"/>
            <a:r>
              <a:rPr lang="en-GB" dirty="0"/>
              <a:t>Department of Motor Traffic. (n.d.). Department of Motor Traffic. https://dmt.gov.lk/</a:t>
            </a:r>
            <a:endParaRPr lang="en-US" dirty="0"/>
          </a:p>
          <a:p>
            <a:pPr fontAlgn="t"/>
            <a:r>
              <a:rPr lang="en-GB" dirty="0"/>
              <a:t>In-Text Citation: (Department of Motor Traffic, n.d.)</a:t>
            </a:r>
            <a:endParaRPr lang="en-US" dirty="0"/>
          </a:p>
        </p:txBody>
      </p:sp>
      <p:sp>
        <p:nvSpPr>
          <p:cNvPr id="5" name="TextBox 4">
            <a:extLst>
              <a:ext uri="{FF2B5EF4-FFF2-40B4-BE49-F238E27FC236}">
                <a16:creationId xmlns="" xmlns:a16="http://schemas.microsoft.com/office/drawing/2014/main" id="{19111915-56FC-419E-A157-A271DE8224B1}"/>
              </a:ext>
            </a:extLst>
          </p:cNvPr>
          <p:cNvSpPr txBox="1"/>
          <p:nvPr/>
        </p:nvSpPr>
        <p:spPr>
          <a:xfrm>
            <a:off x="922712" y="3350796"/>
            <a:ext cx="9351817" cy="1200329"/>
          </a:xfrm>
          <a:prstGeom prst="rect">
            <a:avLst/>
          </a:prstGeom>
          <a:noFill/>
        </p:spPr>
        <p:txBody>
          <a:bodyPr wrap="square" rtlCol="0">
            <a:spAutoFit/>
          </a:bodyPr>
          <a:lstStyle/>
          <a:p>
            <a:pPr fontAlgn="t"/>
            <a:r>
              <a:rPr lang="en-GB" dirty="0"/>
              <a:t>[2] </a:t>
            </a:r>
            <a:endParaRPr lang="en-US" dirty="0"/>
          </a:p>
          <a:p>
            <a:pPr fontAlgn="t"/>
            <a:r>
              <a:rPr lang="en-GB" dirty="0"/>
              <a:t>“How Optical Character Recognition Algorithms Redefine Business Processes &amp;</a:t>
            </a:r>
            <a:r>
              <a:rPr lang="en-GB" dirty="0" err="1"/>
              <a:t>Mdash</a:t>
            </a:r>
            <a:r>
              <a:rPr lang="en-GB" dirty="0"/>
              <a:t>; </a:t>
            </a:r>
            <a:r>
              <a:rPr lang="en-GB" dirty="0" err="1"/>
              <a:t>ITRex</a:t>
            </a:r>
            <a:r>
              <a:rPr lang="en-GB" dirty="0"/>
              <a:t>.” </a:t>
            </a:r>
            <a:r>
              <a:rPr lang="en-GB" dirty="0" err="1"/>
              <a:t>ITRex</a:t>
            </a:r>
            <a:r>
              <a:rPr lang="en-GB" dirty="0"/>
              <a:t>, 6 Apr. 2022, itrexgroup.com/blog/how-</a:t>
            </a:r>
            <a:r>
              <a:rPr lang="en-GB" dirty="0" err="1"/>
              <a:t>ocr</a:t>
            </a:r>
            <a:r>
              <a:rPr lang="en-GB" dirty="0"/>
              <a:t>-</a:t>
            </a:r>
            <a:r>
              <a:rPr lang="en-GB" dirty="0" err="1"/>
              <a:t>algorithmsredefine</a:t>
            </a:r>
            <a:r>
              <a:rPr lang="en-GB" dirty="0"/>
              <a:t>-business-processes.</a:t>
            </a:r>
            <a:endParaRPr lang="en-US" dirty="0"/>
          </a:p>
          <a:p>
            <a:endParaRPr lang="en-US" dirty="0"/>
          </a:p>
        </p:txBody>
      </p:sp>
      <p:sp>
        <p:nvSpPr>
          <p:cNvPr id="8" name="TextBox 7">
            <a:extLst>
              <a:ext uri="{FF2B5EF4-FFF2-40B4-BE49-F238E27FC236}">
                <a16:creationId xmlns="" xmlns:a16="http://schemas.microsoft.com/office/drawing/2014/main" id="{8E58D55D-8CA5-4769-8362-30A600A7FC42}"/>
              </a:ext>
            </a:extLst>
          </p:cNvPr>
          <p:cNvSpPr txBox="1"/>
          <p:nvPr/>
        </p:nvSpPr>
        <p:spPr>
          <a:xfrm>
            <a:off x="964273" y="4567407"/>
            <a:ext cx="10050091" cy="1754326"/>
          </a:xfrm>
          <a:prstGeom prst="rect">
            <a:avLst/>
          </a:prstGeom>
          <a:noFill/>
        </p:spPr>
        <p:txBody>
          <a:bodyPr wrap="square" rtlCol="0">
            <a:spAutoFit/>
          </a:bodyPr>
          <a:lstStyle/>
          <a:p>
            <a:pPr fontAlgn="t"/>
            <a:r>
              <a:rPr lang="en-GB" dirty="0"/>
              <a:t>[3] </a:t>
            </a:r>
            <a:endParaRPr lang="en-US" dirty="0"/>
          </a:p>
          <a:p>
            <a:pPr fontAlgn="t"/>
            <a:r>
              <a:rPr lang="en-GB" dirty="0"/>
              <a:t>https://www.researchgate.net/profile/Ashfaq</a:t>
            </a:r>
            <a:endParaRPr lang="en-US" dirty="0"/>
          </a:p>
          <a:p>
            <a:pPr fontAlgn="t"/>
            <a:r>
              <a:rPr lang="en-GB" dirty="0" err="1"/>
              <a:t>Shafin</a:t>
            </a:r>
            <a:r>
              <a:rPr lang="en-GB" dirty="0"/>
              <a:t>/publication/344519283_Automatic _</a:t>
            </a:r>
            <a:r>
              <a:rPr lang="en-GB" dirty="0" err="1"/>
              <a:t>Environmental_Sound_Recognition_AES</a:t>
            </a:r>
            <a:r>
              <a:rPr lang="en-GB" dirty="0"/>
              <a:t> </a:t>
            </a:r>
            <a:r>
              <a:rPr lang="en-GB" dirty="0" err="1"/>
              <a:t>R_Using_Convolutional_Neural_Network</a:t>
            </a:r>
            <a:r>
              <a:rPr lang="en-GB" dirty="0"/>
              <a:t>/l inks/5f7de369458515b7cf6f22d7/</a:t>
            </a:r>
            <a:r>
              <a:rPr lang="en-GB" dirty="0" err="1"/>
              <a:t>Automa</a:t>
            </a:r>
            <a:r>
              <a:rPr lang="en-GB" dirty="0"/>
              <a:t> tic-Environmental-Sound-RecognitionAESR-Using-Convolutional-NeuralNetwork.pdf</a:t>
            </a:r>
            <a:endParaRPr lang="en-US" dirty="0"/>
          </a:p>
          <a:p>
            <a:endParaRPr lang="en-US" dirty="0"/>
          </a:p>
        </p:txBody>
      </p:sp>
      <p:sp>
        <p:nvSpPr>
          <p:cNvPr id="9" name="Rectangle 8">
            <a:extLst>
              <a:ext uri="{FF2B5EF4-FFF2-40B4-BE49-F238E27FC236}">
                <a16:creationId xmlns="" xmlns:a16="http://schemas.microsoft.com/office/drawing/2014/main" id="{8ADE0F29-3405-4F60-B86F-75B1B308B566}"/>
              </a:ext>
            </a:extLst>
          </p:cNvPr>
          <p:cNvSpPr/>
          <p:nvPr/>
        </p:nvSpPr>
        <p:spPr>
          <a:xfrm>
            <a:off x="3738624" y="6392851"/>
            <a:ext cx="5063887" cy="369332"/>
          </a:xfrm>
          <a:prstGeom prst="rect">
            <a:avLst/>
          </a:prstGeom>
        </p:spPr>
        <p:txBody>
          <a:bodyPr wrap="none">
            <a:spAutoFit/>
          </a:bodyPr>
          <a:lstStyle/>
          <a:p>
            <a:r>
              <a:rPr lang="en-US" b="1" dirty="0"/>
              <a:t>IT20261764 </a:t>
            </a:r>
            <a:r>
              <a:rPr lang="en-US" dirty="0"/>
              <a:t>|   D.M.D.H Dissanayake |   TMP-23-383</a:t>
            </a:r>
          </a:p>
        </p:txBody>
      </p:sp>
    </p:spTree>
    <p:extLst>
      <p:ext uri="{BB962C8B-B14F-4D97-AF65-F5344CB8AC3E}">
        <p14:creationId xmlns:p14="http://schemas.microsoft.com/office/powerpoint/2010/main" val="271078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D9CC2-7125-4D1A-B614-517839533005}"/>
              </a:ext>
            </a:extLst>
          </p:cNvPr>
          <p:cNvSpPr>
            <a:spLocks noGrp="1"/>
          </p:cNvSpPr>
          <p:nvPr>
            <p:ph type="title"/>
          </p:nvPr>
        </p:nvSpPr>
        <p:spPr>
          <a:xfrm>
            <a:off x="4146285" y="2567555"/>
            <a:ext cx="10877203" cy="1325563"/>
          </a:xfrm>
        </p:spPr>
        <p:txBody>
          <a:bodyPr/>
          <a:lstStyle/>
          <a:p>
            <a:r>
              <a:rPr lang="en-US" sz="4000" dirty="0">
                <a:latin typeface="Times New Roman" panose="02020603050405020304" pitchFamily="18" charset="0"/>
                <a:cs typeface="Times New Roman" panose="02020603050405020304" pitchFamily="18" charset="0"/>
              </a:rPr>
              <a:t>IT20156206 | Data Science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604EBD5-AEC8-433D-AE90-9461D8567F80}"/>
              </a:ext>
            </a:extLst>
          </p:cNvPr>
          <p:cNvSpPr>
            <a:spLocks noGrp="1"/>
          </p:cNvSpPr>
          <p:nvPr>
            <p:ph idx="1"/>
          </p:nvPr>
        </p:nvSpPr>
        <p:spPr>
          <a:xfrm>
            <a:off x="4507888" y="3627663"/>
            <a:ext cx="10515600" cy="4351338"/>
          </a:xfrm>
        </p:spPr>
        <p:txBody>
          <a:bodyPr>
            <a:normAutofit/>
          </a:bodyPr>
          <a:lstStyle/>
          <a:p>
            <a:pPr marL="0" indent="0">
              <a:buNone/>
            </a:pPr>
            <a:r>
              <a:rPr lang="en-US" sz="5000" b="1" dirty="0">
                <a:solidFill>
                  <a:schemeClr val="accent1"/>
                </a:solidFill>
                <a:latin typeface="Times New Roman" panose="02020603050405020304" pitchFamily="18" charset="0"/>
                <a:cs typeface="Times New Roman" panose="02020603050405020304" pitchFamily="18" charset="0"/>
              </a:rPr>
              <a:t>Rathnasooriya P.U.</a:t>
            </a:r>
          </a:p>
        </p:txBody>
      </p:sp>
      <p:sp>
        <p:nvSpPr>
          <p:cNvPr id="4" name="TextBox 3">
            <a:extLst>
              <a:ext uri="{FF2B5EF4-FFF2-40B4-BE49-F238E27FC236}">
                <a16:creationId xmlns="" xmlns:a16="http://schemas.microsoft.com/office/drawing/2014/main" id="{5720D156-6F9E-4667-8E5E-4A111B6ECA58}"/>
              </a:ext>
            </a:extLst>
          </p:cNvPr>
          <p:cNvSpPr txBox="1"/>
          <p:nvPr/>
        </p:nvSpPr>
        <p:spPr>
          <a:xfrm>
            <a:off x="5827222" y="324197"/>
            <a:ext cx="6084916"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492FAEA2-702A-4EA9-AC8F-E12B1A516EA1}"/>
              </a:ext>
            </a:extLst>
          </p:cNvPr>
          <p:cNvPicPr>
            <a:picLocks noChangeAspect="1"/>
          </p:cNvPicPr>
          <p:nvPr/>
        </p:nvPicPr>
        <p:blipFill>
          <a:blip r:embed="rId2"/>
          <a:stretch>
            <a:fillRect/>
          </a:stretch>
        </p:blipFill>
        <p:spPr>
          <a:xfrm>
            <a:off x="69272" y="6355225"/>
            <a:ext cx="2319251" cy="444585"/>
          </a:xfrm>
          <a:prstGeom prst="rect">
            <a:avLst/>
          </a:prstGeom>
        </p:spPr>
      </p:pic>
      <p:pic>
        <p:nvPicPr>
          <p:cNvPr id="6" name="Picture 5">
            <a:extLst>
              <a:ext uri="{FF2B5EF4-FFF2-40B4-BE49-F238E27FC236}">
                <a16:creationId xmlns="" xmlns:a16="http://schemas.microsoft.com/office/drawing/2014/main" id="{5E3C1A57-C526-405E-99A6-0B0D27EA0B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07" t="42222" r="12963"/>
          <a:stretch/>
        </p:blipFill>
        <p:spPr>
          <a:xfrm>
            <a:off x="1320507" y="2454767"/>
            <a:ext cx="2136031" cy="2345792"/>
          </a:xfrm>
          <a:prstGeom prst="rect">
            <a:avLst/>
          </a:prstGeom>
        </p:spPr>
      </p:pic>
    </p:spTree>
    <p:extLst>
      <p:ext uri="{BB962C8B-B14F-4D97-AF65-F5344CB8AC3E}">
        <p14:creationId xmlns:p14="http://schemas.microsoft.com/office/powerpoint/2010/main" val="3181594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EA309-DFFC-4F00-B745-C644CD765E7F}"/>
              </a:ext>
            </a:extLst>
          </p:cNvPr>
          <p:cNvSpPr>
            <a:spLocks noGrp="1"/>
          </p:cNvSpPr>
          <p:nvPr>
            <p:ph type="title"/>
          </p:nvPr>
        </p:nvSpPr>
        <p:spPr>
          <a:xfrm>
            <a:off x="622763" y="1572896"/>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Question</a:t>
            </a:r>
            <a:endParaRPr lang="en-US" sz="5400" dirty="0"/>
          </a:p>
        </p:txBody>
      </p:sp>
      <p:sp>
        <p:nvSpPr>
          <p:cNvPr id="3" name="Content Placeholder 2">
            <a:extLst>
              <a:ext uri="{FF2B5EF4-FFF2-40B4-BE49-F238E27FC236}">
                <a16:creationId xmlns="" xmlns:a16="http://schemas.microsoft.com/office/drawing/2014/main" id="{0DBEFC2C-8AC3-44EC-939B-636A05B1DB79}"/>
              </a:ext>
            </a:extLst>
          </p:cNvPr>
          <p:cNvSpPr>
            <a:spLocks noGrp="1"/>
          </p:cNvSpPr>
          <p:nvPr>
            <p:ph idx="1"/>
          </p:nvPr>
        </p:nvSpPr>
        <p:spPr>
          <a:xfrm>
            <a:off x="1225433" y="3013364"/>
            <a:ext cx="9303326" cy="2793076"/>
          </a:xfrm>
        </p:spPr>
        <p:txBody>
          <a:bodyPr>
            <a:normAutofit/>
          </a:bodyPr>
          <a:lstStyle/>
          <a:p>
            <a:pPr marL="0" indent="0">
              <a:buNone/>
            </a:pPr>
            <a:endParaRPr lang="en-US" sz="3200" dirty="0">
              <a:highlight>
                <a:srgbClr val="FFFF00"/>
              </a:highlight>
            </a:endParaRPr>
          </a:p>
          <a:p>
            <a:pPr marL="0" indent="0">
              <a:buNone/>
            </a:pPr>
            <a:r>
              <a:rPr lang="en-US" sz="3600" dirty="0"/>
              <a:t>How to identify Motorbike tyer usage and Life expectancy prediction system with computer vision and a machine learning model.</a:t>
            </a:r>
          </a:p>
          <a:p>
            <a:pPr marL="0" indent="0">
              <a:buNone/>
            </a:pPr>
            <a:endParaRPr lang="en-US" sz="3200" dirty="0">
              <a:highlight>
                <a:srgbClr val="FFFF00"/>
              </a:highlight>
            </a:endParaRPr>
          </a:p>
          <a:p>
            <a:endParaRPr lang="en-US" dirty="0">
              <a:highlight>
                <a:srgbClr val="FFFF00"/>
              </a:highlight>
            </a:endParaRPr>
          </a:p>
          <a:p>
            <a:endParaRPr lang="en-US" dirty="0"/>
          </a:p>
        </p:txBody>
      </p:sp>
      <p:sp>
        <p:nvSpPr>
          <p:cNvPr id="6" name="TextBox 5">
            <a:extLst>
              <a:ext uri="{FF2B5EF4-FFF2-40B4-BE49-F238E27FC236}">
                <a16:creationId xmlns="" xmlns:a16="http://schemas.microsoft.com/office/drawing/2014/main" id="{A47C2CD6-6B22-46DF-B918-165EA1D1F92D}"/>
              </a:ext>
            </a:extLst>
          </p:cNvPr>
          <p:cNvSpPr txBox="1"/>
          <p:nvPr/>
        </p:nvSpPr>
        <p:spPr>
          <a:xfrm>
            <a:off x="6096000" y="340822"/>
            <a:ext cx="6093229"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AA4FBF00-6D9C-4089-97A5-03D3982E605C}"/>
              </a:ext>
            </a:extLst>
          </p:cNvPr>
          <p:cNvPicPr>
            <a:picLocks noChangeAspect="1"/>
          </p:cNvPicPr>
          <p:nvPr/>
        </p:nvPicPr>
        <p:blipFill>
          <a:blip r:embed="rId2"/>
          <a:stretch>
            <a:fillRect/>
          </a:stretch>
        </p:blipFill>
        <p:spPr>
          <a:xfrm>
            <a:off x="69272" y="6355225"/>
            <a:ext cx="2319251" cy="444585"/>
          </a:xfrm>
          <a:prstGeom prst="rect">
            <a:avLst/>
          </a:prstGeom>
        </p:spPr>
      </p:pic>
    </p:spTree>
    <p:extLst>
      <p:ext uri="{BB962C8B-B14F-4D97-AF65-F5344CB8AC3E}">
        <p14:creationId xmlns:p14="http://schemas.microsoft.com/office/powerpoint/2010/main" val="47054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444385" y="1459170"/>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Research Methodology </a:t>
            </a:r>
            <a:endParaRPr lang="en-US" sz="54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4869FCBC-0622-415B-9814-B78446BF14A5}"/>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2">
            <a:extLst>
              <a:ext uri="{FF2B5EF4-FFF2-40B4-BE49-F238E27FC236}">
                <a16:creationId xmlns="" xmlns:a16="http://schemas.microsoft.com/office/drawing/2014/main" id="{D2F38D5C-E3E2-4467-A560-EF1659321C20}"/>
              </a:ext>
            </a:extLst>
          </p:cNvPr>
          <p:cNvSpPr/>
          <p:nvPr/>
        </p:nvSpPr>
        <p:spPr>
          <a:xfrm>
            <a:off x="1805592" y="2993822"/>
            <a:ext cx="9674283" cy="2339102"/>
          </a:xfrm>
          <a:prstGeom prst="rect">
            <a:avLst/>
          </a:prstGeom>
        </p:spPr>
        <p:txBody>
          <a:bodyPr wrap="square">
            <a:spAutoFit/>
          </a:bodyPr>
          <a:lstStyle/>
          <a:p>
            <a:pPr marL="457200" indent="-457200">
              <a:buFont typeface="Arial" panose="020B0604020202020204" pitchFamily="34" charset="0"/>
              <a:buChar char="•"/>
            </a:pPr>
            <a:r>
              <a:rPr lang="en-US" sz="2600" dirty="0"/>
              <a:t>Capture images of </a:t>
            </a:r>
            <a:r>
              <a:rPr lang="en-US" sz="2600" dirty="0" err="1"/>
              <a:t>tyres</a:t>
            </a:r>
            <a:r>
              <a:rPr lang="en-US" sz="2600" dirty="0"/>
              <a:t>.</a:t>
            </a:r>
          </a:p>
          <a:p>
            <a:pPr marL="800100" lvl="1" indent="-342900">
              <a:buFont typeface="Wingdings" panose="05000000000000000000" pitchFamily="2" charset="2"/>
              <a:buChar char="Ø"/>
            </a:pPr>
            <a:r>
              <a:rPr lang="en-US" sz="2000" dirty="0"/>
              <a:t>Here user can capture or upload an image of a </a:t>
            </a:r>
            <a:r>
              <a:rPr lang="en-US" sz="2000" dirty="0" err="1"/>
              <a:t>tyre</a:t>
            </a:r>
            <a:r>
              <a:rPr lang="en-US" sz="2000" dirty="0"/>
              <a:t> and predict usage and life expectancy.</a:t>
            </a:r>
          </a:p>
          <a:p>
            <a:pPr marL="457200" indent="-457200">
              <a:buFont typeface="Arial" panose="020B0604020202020204" pitchFamily="34" charset="0"/>
              <a:buChar char="•"/>
            </a:pPr>
            <a:r>
              <a:rPr lang="en-US" sz="2600" dirty="0"/>
              <a:t>Output the usage details and Life expectancy.</a:t>
            </a:r>
          </a:p>
          <a:p>
            <a:pPr lvl="1"/>
            <a:endParaRPr lang="en-US" sz="2800" dirty="0">
              <a:highlight>
                <a:srgbClr val="FFFF00"/>
              </a:highlight>
            </a:endParaRPr>
          </a:p>
          <a:p>
            <a:pPr marL="285750" indent="-285750">
              <a:buFont typeface="Arial" panose="020B0604020202020204" pitchFamily="34" charset="0"/>
              <a:buChar char="•"/>
            </a:pPr>
            <a:endParaRPr lang="en-US" sz="2600" dirty="0"/>
          </a:p>
        </p:txBody>
      </p:sp>
      <p:pic>
        <p:nvPicPr>
          <p:cNvPr id="8" name="Picture 7">
            <a:extLst>
              <a:ext uri="{FF2B5EF4-FFF2-40B4-BE49-F238E27FC236}">
                <a16:creationId xmlns="" xmlns:a16="http://schemas.microsoft.com/office/drawing/2014/main" id="{5182E9C7-176A-4042-A269-62246853F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2027" y="4124874"/>
            <a:ext cx="2796489" cy="2547912"/>
          </a:xfrm>
          <a:prstGeom prst="rect">
            <a:avLst/>
          </a:prstGeom>
        </p:spPr>
      </p:pic>
      <p:sp>
        <p:nvSpPr>
          <p:cNvPr id="5" name="Rectangle 4">
            <a:extLst>
              <a:ext uri="{FF2B5EF4-FFF2-40B4-BE49-F238E27FC236}">
                <a16:creationId xmlns="" xmlns:a16="http://schemas.microsoft.com/office/drawing/2014/main" id="{2367E8C7-6B4C-4C64-B273-6901EF9A9888}"/>
              </a:ext>
            </a:extLst>
          </p:cNvPr>
          <p:cNvSpPr/>
          <p:nvPr/>
        </p:nvSpPr>
        <p:spPr>
          <a:xfrm>
            <a:off x="3278331" y="6392851"/>
            <a:ext cx="4827219" cy="369332"/>
          </a:xfrm>
          <a:prstGeom prst="rect">
            <a:avLst/>
          </a:prstGeom>
        </p:spPr>
        <p:txBody>
          <a:bodyPr wrap="none">
            <a:spAutoFit/>
          </a:bodyPr>
          <a:lstStyle/>
          <a:p>
            <a:r>
              <a:rPr lang="en-US" b="1" dirty="0"/>
              <a:t>IT20156206 </a:t>
            </a:r>
            <a:r>
              <a:rPr lang="en-US" dirty="0"/>
              <a:t>|   Rathnasooriya P. U |   TMP-23-383</a:t>
            </a:r>
          </a:p>
        </p:txBody>
      </p:sp>
    </p:spTree>
    <p:extLst>
      <p:ext uri="{BB962C8B-B14F-4D97-AF65-F5344CB8AC3E}">
        <p14:creationId xmlns:p14="http://schemas.microsoft.com/office/powerpoint/2010/main" val="202791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Arrow: Pentagon 2">
            <a:extLst>
              <a:ext uri="{FF2B5EF4-FFF2-40B4-BE49-F238E27FC236}">
                <a16:creationId xmlns="" xmlns:a16="http://schemas.microsoft.com/office/drawing/2014/main" id="{96C05C98-DDA8-46A0-8B16-5B6D44373D5E}"/>
              </a:ext>
            </a:extLst>
          </p:cNvPr>
          <p:cNvSpPr/>
          <p:nvPr/>
        </p:nvSpPr>
        <p:spPr>
          <a:xfrm>
            <a:off x="623454" y="365760"/>
            <a:ext cx="3250277" cy="25104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CDBA6D14-A824-4F33-AB3E-5D175EB413BA}"/>
              </a:ext>
            </a:extLst>
          </p:cNvPr>
          <p:cNvSpPr txBox="1"/>
          <p:nvPr/>
        </p:nvSpPr>
        <p:spPr>
          <a:xfrm>
            <a:off x="856213" y="1119812"/>
            <a:ext cx="2219498" cy="954107"/>
          </a:xfrm>
          <a:prstGeom prst="rect">
            <a:avLst/>
          </a:prstGeom>
          <a:noFill/>
        </p:spPr>
        <p:txBody>
          <a:bodyPr wrap="square" rtlCol="0">
            <a:spAutoFit/>
          </a:bodyPr>
          <a:lstStyle/>
          <a:p>
            <a:r>
              <a:rPr lang="en-GB" sz="2800" b="1" dirty="0">
                <a:solidFill>
                  <a:schemeClr val="bg1"/>
                </a:solidFill>
              </a:rPr>
              <a:t>Completion</a:t>
            </a:r>
            <a:r>
              <a:rPr lang="en-US" sz="2800" b="1" dirty="0">
                <a:solidFill>
                  <a:schemeClr val="bg1"/>
                </a:solidFill>
              </a:rPr>
              <a:t> of the System</a:t>
            </a:r>
            <a:endParaRPr lang="en-US" sz="2800" dirty="0">
              <a:solidFill>
                <a:schemeClr val="bg1"/>
              </a:solidFill>
            </a:endParaRPr>
          </a:p>
        </p:txBody>
      </p:sp>
      <p:graphicFrame>
        <p:nvGraphicFramePr>
          <p:cNvPr id="8" name="Table 8">
            <a:extLst>
              <a:ext uri="{FF2B5EF4-FFF2-40B4-BE49-F238E27FC236}">
                <a16:creationId xmlns="" xmlns:a16="http://schemas.microsoft.com/office/drawing/2014/main" id="{951D7765-E025-49B1-AB3E-1B5EFA940B7E}"/>
              </a:ext>
            </a:extLst>
          </p:cNvPr>
          <p:cNvGraphicFramePr>
            <a:graphicFrameLocks noGrp="1"/>
          </p:cNvGraphicFramePr>
          <p:nvPr>
            <p:extLst>
              <p:ext uri="{D42A27DB-BD31-4B8C-83A1-F6EECF244321}">
                <p14:modId xmlns:p14="http://schemas.microsoft.com/office/powerpoint/2010/main" val="2654399281"/>
              </p:ext>
            </p:extLst>
          </p:nvPr>
        </p:nvGraphicFramePr>
        <p:xfrm>
          <a:off x="4364181" y="2709949"/>
          <a:ext cx="7029796" cy="3225336"/>
        </p:xfrm>
        <a:graphic>
          <a:graphicData uri="http://schemas.openxmlformats.org/drawingml/2006/table">
            <a:tbl>
              <a:tblPr firstRow="1" bandRow="1">
                <a:tableStyleId>{5C22544A-7EE6-4342-B048-85BDC9FD1C3A}</a:tableStyleId>
              </a:tblPr>
              <a:tblGrid>
                <a:gridCol w="3514898">
                  <a:extLst>
                    <a:ext uri="{9D8B030D-6E8A-4147-A177-3AD203B41FA5}">
                      <a16:colId xmlns="" xmlns:a16="http://schemas.microsoft.com/office/drawing/2014/main" val="2677227409"/>
                    </a:ext>
                  </a:extLst>
                </a:gridCol>
                <a:gridCol w="3514898">
                  <a:extLst>
                    <a:ext uri="{9D8B030D-6E8A-4147-A177-3AD203B41FA5}">
                      <a16:colId xmlns="" xmlns:a16="http://schemas.microsoft.com/office/drawing/2014/main" val="2761032087"/>
                    </a:ext>
                  </a:extLst>
                </a:gridCol>
              </a:tblGrid>
              <a:tr h="806334">
                <a:tc>
                  <a:txBody>
                    <a:bodyPr/>
                    <a:lstStyle/>
                    <a:p>
                      <a:r>
                        <a:rPr lang="en-US" sz="2800" dirty="0"/>
                        <a:t>Component </a:t>
                      </a:r>
                    </a:p>
                  </a:txBody>
                  <a:tcPr/>
                </a:tc>
                <a:tc>
                  <a:txBody>
                    <a:bodyPr/>
                    <a:lstStyle/>
                    <a:p>
                      <a:r>
                        <a:rPr lang="en-US" sz="2800" dirty="0"/>
                        <a:t>Status of Completion </a:t>
                      </a:r>
                    </a:p>
                  </a:txBody>
                  <a:tcPr/>
                </a:tc>
                <a:extLst>
                  <a:ext uri="{0D108BD9-81ED-4DB2-BD59-A6C34878D82A}">
                    <a16:rowId xmlns="" xmlns:a16="http://schemas.microsoft.com/office/drawing/2014/main" val="817923331"/>
                  </a:ext>
                </a:extLst>
              </a:tr>
              <a:tr h="806334">
                <a:tc>
                  <a:txBody>
                    <a:bodyPr/>
                    <a:lstStyle/>
                    <a:p>
                      <a:r>
                        <a:rPr lang="en-US" dirty="0"/>
                        <a:t>Gathering datasets</a:t>
                      </a:r>
                    </a:p>
                  </a:txBody>
                  <a:tcPr/>
                </a:tc>
                <a:tc>
                  <a:txBody>
                    <a:bodyPr/>
                    <a:lstStyle/>
                    <a:p>
                      <a:r>
                        <a:rPr lang="en-US" dirty="0"/>
                        <a:t>95%</a:t>
                      </a:r>
                    </a:p>
                  </a:txBody>
                  <a:tcPr/>
                </a:tc>
                <a:extLst>
                  <a:ext uri="{0D108BD9-81ED-4DB2-BD59-A6C34878D82A}">
                    <a16:rowId xmlns="" xmlns:a16="http://schemas.microsoft.com/office/drawing/2014/main" val="2530348574"/>
                  </a:ext>
                </a:extLst>
              </a:tr>
              <a:tr h="806334">
                <a:tc>
                  <a:txBody>
                    <a:bodyPr/>
                    <a:lstStyle/>
                    <a:p>
                      <a:r>
                        <a:rPr lang="en-US" dirty="0"/>
                        <a:t>Vision transformer model to predict the usage</a:t>
                      </a:r>
                    </a:p>
                  </a:txBody>
                  <a:tcPr/>
                </a:tc>
                <a:tc>
                  <a:txBody>
                    <a:bodyPr/>
                    <a:lstStyle/>
                    <a:p>
                      <a:r>
                        <a:rPr lang="en-US" dirty="0"/>
                        <a:t>80%</a:t>
                      </a:r>
                    </a:p>
                  </a:txBody>
                  <a:tcPr/>
                </a:tc>
                <a:extLst>
                  <a:ext uri="{0D108BD9-81ED-4DB2-BD59-A6C34878D82A}">
                    <a16:rowId xmlns="" xmlns:a16="http://schemas.microsoft.com/office/drawing/2014/main" val="1676046357"/>
                  </a:ext>
                </a:extLst>
              </a:tr>
              <a:tr h="806334">
                <a:tc>
                  <a:txBody>
                    <a:bodyPr/>
                    <a:lstStyle/>
                    <a:p>
                      <a:r>
                        <a:rPr lang="en-US" dirty="0"/>
                        <a:t>Output the predicted life expectancy of the </a:t>
                      </a:r>
                      <a:r>
                        <a:rPr lang="en-US" dirty="0" err="1"/>
                        <a:t>tyre</a:t>
                      </a:r>
                      <a:endParaRPr lang="en-US" dirty="0"/>
                    </a:p>
                  </a:txBody>
                  <a:tcPr/>
                </a:tc>
                <a:tc>
                  <a:txBody>
                    <a:bodyPr/>
                    <a:lstStyle/>
                    <a:p>
                      <a:r>
                        <a:rPr lang="en-US" dirty="0"/>
                        <a:t>10%</a:t>
                      </a:r>
                    </a:p>
                  </a:txBody>
                  <a:tcPr/>
                </a:tc>
                <a:extLst>
                  <a:ext uri="{0D108BD9-81ED-4DB2-BD59-A6C34878D82A}">
                    <a16:rowId xmlns="" xmlns:a16="http://schemas.microsoft.com/office/drawing/2014/main" val="457639268"/>
                  </a:ext>
                </a:extLst>
              </a:tr>
            </a:tbl>
          </a:graphicData>
        </a:graphic>
      </p:graphicFrame>
      <p:pic>
        <p:nvPicPr>
          <p:cNvPr id="10" name="Picture 9">
            <a:extLst>
              <a:ext uri="{FF2B5EF4-FFF2-40B4-BE49-F238E27FC236}">
                <a16:creationId xmlns="" xmlns:a16="http://schemas.microsoft.com/office/drawing/2014/main" id="{E4DCFC71-893A-4CC6-8F29-514240633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77035">
            <a:off x="441385" y="3931246"/>
            <a:ext cx="2068294" cy="2385416"/>
          </a:xfrm>
          <a:prstGeom prst="rect">
            <a:avLst/>
          </a:prstGeom>
        </p:spPr>
      </p:pic>
    </p:spTree>
    <p:extLst>
      <p:ext uri="{BB962C8B-B14F-4D97-AF65-F5344CB8AC3E}">
        <p14:creationId xmlns:p14="http://schemas.microsoft.com/office/powerpoint/2010/main" val="3308358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1441365" y="2799714"/>
            <a:ext cx="10515600" cy="1325563"/>
          </a:xfrm>
        </p:spPr>
        <p:txBody>
          <a:bodyPr>
            <a:normAutofit/>
          </a:bodyPr>
          <a:lstStyle/>
          <a:p>
            <a:r>
              <a:rPr lang="en-US" sz="6600" b="1" dirty="0">
                <a:solidFill>
                  <a:schemeClr val="accent5">
                    <a:lumMod val="75000"/>
                  </a:schemeClr>
                </a:solidFill>
                <a:latin typeface="Times New Roman" panose="02020603050405020304" pitchFamily="18" charset="0"/>
                <a:cs typeface="Times New Roman" panose="02020603050405020304" pitchFamily="18" charset="0"/>
              </a:rPr>
              <a:t>Progress up to now</a:t>
            </a:r>
            <a:endParaRPr lang="en-US" sz="6600" dirty="0"/>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pic>
        <p:nvPicPr>
          <p:cNvPr id="10" name="Picture 9">
            <a:extLst>
              <a:ext uri="{FF2B5EF4-FFF2-40B4-BE49-F238E27FC236}">
                <a16:creationId xmlns="" xmlns:a16="http://schemas.microsoft.com/office/drawing/2014/main" id="{D644CEBC-E116-4C51-8AC3-0D5B4B091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251" y="3902482"/>
            <a:ext cx="3179618" cy="2673474"/>
          </a:xfrm>
          <a:prstGeom prst="rect">
            <a:avLst/>
          </a:prstGeom>
        </p:spPr>
      </p:pic>
      <p:grpSp>
        <p:nvGrpSpPr>
          <p:cNvPr id="11" name="Group 10">
            <a:extLst>
              <a:ext uri="{FF2B5EF4-FFF2-40B4-BE49-F238E27FC236}">
                <a16:creationId xmlns="" xmlns:a16="http://schemas.microsoft.com/office/drawing/2014/main" id="{3FC9EA4C-32F0-4D16-8159-E430394F1CF8}"/>
              </a:ext>
            </a:extLst>
          </p:cNvPr>
          <p:cNvGrpSpPr/>
          <p:nvPr/>
        </p:nvGrpSpPr>
        <p:grpSpPr>
          <a:xfrm flipV="1">
            <a:off x="-81736" y="9135"/>
            <a:ext cx="2470259" cy="2388108"/>
            <a:chOff x="-214779" y="3818987"/>
            <a:chExt cx="3158686" cy="3053641"/>
          </a:xfrm>
        </p:grpSpPr>
        <p:grpSp>
          <p:nvGrpSpPr>
            <p:cNvPr id="12" name="Group 11">
              <a:extLst>
                <a:ext uri="{FF2B5EF4-FFF2-40B4-BE49-F238E27FC236}">
                  <a16:creationId xmlns="" xmlns:a16="http://schemas.microsoft.com/office/drawing/2014/main" id="{BBFD510A-C5A5-4A5A-84A8-C0B5E6395769}"/>
                </a:ext>
              </a:extLst>
            </p:cNvPr>
            <p:cNvGrpSpPr/>
            <p:nvPr/>
          </p:nvGrpSpPr>
          <p:grpSpPr>
            <a:xfrm rot="1587316">
              <a:off x="909065" y="3818987"/>
              <a:ext cx="1555538" cy="2302642"/>
              <a:chOff x="6477000" y="3016250"/>
              <a:chExt cx="1328738" cy="1966913"/>
            </a:xfrm>
          </p:grpSpPr>
          <p:sp>
            <p:nvSpPr>
              <p:cNvPr id="17" name="Freeform 21">
                <a:extLst>
                  <a:ext uri="{FF2B5EF4-FFF2-40B4-BE49-F238E27FC236}">
                    <a16:creationId xmlns="" xmlns:a16="http://schemas.microsoft.com/office/drawing/2014/main" id="{564F891F-FF51-4932-BF57-300AE33B717E}"/>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2">
                <a:extLst>
                  <a:ext uri="{FF2B5EF4-FFF2-40B4-BE49-F238E27FC236}">
                    <a16:creationId xmlns="" xmlns:a16="http://schemas.microsoft.com/office/drawing/2014/main" id="{1073C461-7198-493E-995F-03467B4E6069}"/>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3">
                <a:extLst>
                  <a:ext uri="{FF2B5EF4-FFF2-40B4-BE49-F238E27FC236}">
                    <a16:creationId xmlns="" xmlns:a16="http://schemas.microsoft.com/office/drawing/2014/main" id="{5C85B9CC-61B7-463B-87CD-3315B85B725D}"/>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4">
                <a:extLst>
                  <a:ext uri="{FF2B5EF4-FFF2-40B4-BE49-F238E27FC236}">
                    <a16:creationId xmlns="" xmlns:a16="http://schemas.microsoft.com/office/drawing/2014/main" id="{FBFC53DE-E8E6-4B65-A51E-1DBCCD4885C5}"/>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25">
                <a:extLst>
                  <a:ext uri="{FF2B5EF4-FFF2-40B4-BE49-F238E27FC236}">
                    <a16:creationId xmlns="" xmlns:a16="http://schemas.microsoft.com/office/drawing/2014/main" id="{802664AA-50A7-4786-BD29-A676E1D94979}"/>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6">
                <a:extLst>
                  <a:ext uri="{FF2B5EF4-FFF2-40B4-BE49-F238E27FC236}">
                    <a16:creationId xmlns="" xmlns:a16="http://schemas.microsoft.com/office/drawing/2014/main" id="{0841311E-6056-47FE-BA0A-62C1970876B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
                <a:extLst>
                  <a:ext uri="{FF2B5EF4-FFF2-40B4-BE49-F238E27FC236}">
                    <a16:creationId xmlns="" xmlns:a16="http://schemas.microsoft.com/office/drawing/2014/main" id="{CFE0A200-B664-42AE-A310-6359C4FA550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8">
                <a:extLst>
                  <a:ext uri="{FF2B5EF4-FFF2-40B4-BE49-F238E27FC236}">
                    <a16:creationId xmlns="" xmlns:a16="http://schemas.microsoft.com/office/drawing/2014/main" id="{79F93A46-E11B-4BDD-8F6C-5C6F0B82F6F2}"/>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
                <a:extLst>
                  <a:ext uri="{FF2B5EF4-FFF2-40B4-BE49-F238E27FC236}">
                    <a16:creationId xmlns="" xmlns:a16="http://schemas.microsoft.com/office/drawing/2014/main" id="{53474C38-3E8A-4D20-82CB-125672063E53}"/>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0">
                <a:extLst>
                  <a:ext uri="{FF2B5EF4-FFF2-40B4-BE49-F238E27FC236}">
                    <a16:creationId xmlns="" xmlns:a16="http://schemas.microsoft.com/office/drawing/2014/main" id="{8A498248-4A0A-4D5E-BF29-688E5ADA2C86}"/>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31">
                <a:extLst>
                  <a:ext uri="{FF2B5EF4-FFF2-40B4-BE49-F238E27FC236}">
                    <a16:creationId xmlns="" xmlns:a16="http://schemas.microsoft.com/office/drawing/2014/main" id="{A9103891-D989-4ED0-87B7-ADCE3DE7C6F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a:extLst>
                  <a:ext uri="{FF2B5EF4-FFF2-40B4-BE49-F238E27FC236}">
                    <a16:creationId xmlns="" xmlns:a16="http://schemas.microsoft.com/office/drawing/2014/main" id="{30CCE53D-952E-4A66-AE2E-4E9287982AA8}"/>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
                <a:extLst>
                  <a:ext uri="{FF2B5EF4-FFF2-40B4-BE49-F238E27FC236}">
                    <a16:creationId xmlns="" xmlns:a16="http://schemas.microsoft.com/office/drawing/2014/main" id="{EA539CDC-43C1-4E90-B442-275540FB7AD0}"/>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34">
                <a:extLst>
                  <a:ext uri="{FF2B5EF4-FFF2-40B4-BE49-F238E27FC236}">
                    <a16:creationId xmlns="" xmlns:a16="http://schemas.microsoft.com/office/drawing/2014/main" id="{9BEC0E7A-5E69-4549-B6CF-8CF5636AC086}"/>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5">
                <a:extLst>
                  <a:ext uri="{FF2B5EF4-FFF2-40B4-BE49-F238E27FC236}">
                    <a16:creationId xmlns="" xmlns:a16="http://schemas.microsoft.com/office/drawing/2014/main" id="{3B65440C-1C1D-4672-BF00-F1D1A91EED27}"/>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
                <a:extLst>
                  <a:ext uri="{FF2B5EF4-FFF2-40B4-BE49-F238E27FC236}">
                    <a16:creationId xmlns="" xmlns:a16="http://schemas.microsoft.com/office/drawing/2014/main" id="{19E2ED3D-7ED4-496E-B629-AF502C4571BE}"/>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37">
                <a:extLst>
                  <a:ext uri="{FF2B5EF4-FFF2-40B4-BE49-F238E27FC236}">
                    <a16:creationId xmlns="" xmlns:a16="http://schemas.microsoft.com/office/drawing/2014/main" id="{F9541E52-D17E-491F-8901-244D4EFA597E}"/>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8">
                <a:extLst>
                  <a:ext uri="{FF2B5EF4-FFF2-40B4-BE49-F238E27FC236}">
                    <a16:creationId xmlns="" xmlns:a16="http://schemas.microsoft.com/office/drawing/2014/main" id="{F329D999-00FE-4890-B2D9-BCED5254433D}"/>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9">
                <a:extLst>
                  <a:ext uri="{FF2B5EF4-FFF2-40B4-BE49-F238E27FC236}">
                    <a16:creationId xmlns="" xmlns:a16="http://schemas.microsoft.com/office/drawing/2014/main" id="{F9AB4DC5-B9FE-430B-A04C-5EE9535432ED}"/>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40">
                <a:extLst>
                  <a:ext uri="{FF2B5EF4-FFF2-40B4-BE49-F238E27FC236}">
                    <a16:creationId xmlns="" xmlns:a16="http://schemas.microsoft.com/office/drawing/2014/main" id="{21710AB0-94EC-4DF9-B37C-9EFC2CF0AB1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1">
                <a:extLst>
                  <a:ext uri="{FF2B5EF4-FFF2-40B4-BE49-F238E27FC236}">
                    <a16:creationId xmlns="" xmlns:a16="http://schemas.microsoft.com/office/drawing/2014/main" id="{7833A486-281D-4787-A1CE-B1FB063E8440}"/>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2">
                <a:extLst>
                  <a:ext uri="{FF2B5EF4-FFF2-40B4-BE49-F238E27FC236}">
                    <a16:creationId xmlns="" xmlns:a16="http://schemas.microsoft.com/office/drawing/2014/main" id="{B5078B3C-C340-44A8-9403-BF54F4868E77}"/>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3">
                <a:extLst>
                  <a:ext uri="{FF2B5EF4-FFF2-40B4-BE49-F238E27FC236}">
                    <a16:creationId xmlns="" xmlns:a16="http://schemas.microsoft.com/office/drawing/2014/main" id="{29DAFFFA-E3A3-42AA-8453-22701ABE2F61}"/>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 xmlns:a16="http://schemas.microsoft.com/office/drawing/2014/main" id="{5194A957-8D53-43F8-B62A-392E3FC8257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
                <a:extLst>
                  <a:ext uri="{FF2B5EF4-FFF2-40B4-BE49-F238E27FC236}">
                    <a16:creationId xmlns="" xmlns:a16="http://schemas.microsoft.com/office/drawing/2014/main" id="{2405721C-F4F0-4E55-8547-424D6C842561}"/>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 xmlns:a16="http://schemas.microsoft.com/office/drawing/2014/main" id="{ED8397E4-6F7F-4141-8589-BAF5DE5A07FA}"/>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Shape 12">
              <a:extLst>
                <a:ext uri="{FF2B5EF4-FFF2-40B4-BE49-F238E27FC236}">
                  <a16:creationId xmlns="" xmlns:a16="http://schemas.microsoft.com/office/drawing/2014/main" id="{8DD5BA92-3AAA-439C-BB97-C3D7ADB525D3}"/>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994A0E64-A08D-4AE2-98BD-8DDDC99A59E4}"/>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 xmlns:a16="http://schemas.microsoft.com/office/drawing/2014/main" id="{E64CB069-5FC2-4EF1-946A-36794CB84088}"/>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A9A520E3-95A1-4193-9A73-08C9675A98BF}"/>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5" name="Rectangle 4">
            <a:extLst>
              <a:ext uri="{FF2B5EF4-FFF2-40B4-BE49-F238E27FC236}">
                <a16:creationId xmlns="" xmlns:a16="http://schemas.microsoft.com/office/drawing/2014/main"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spTree>
    <p:extLst>
      <p:ext uri="{BB962C8B-B14F-4D97-AF65-F5344CB8AC3E}">
        <p14:creationId xmlns:p14="http://schemas.microsoft.com/office/powerpoint/2010/main" val="2682034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 xmlns:a16="http://schemas.microsoft.com/office/drawing/2014/main"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sp>
        <p:nvSpPr>
          <p:cNvPr id="8" name="TextBox 7">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spTree>
    <p:extLst>
      <p:ext uri="{BB962C8B-B14F-4D97-AF65-F5344CB8AC3E}">
        <p14:creationId xmlns:p14="http://schemas.microsoft.com/office/powerpoint/2010/main" val="3661199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 xmlns:a16="http://schemas.microsoft.com/office/drawing/2014/main"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sp>
        <p:nvSpPr>
          <p:cNvPr id="8" name="TextBox 7">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spTree>
    <p:extLst>
      <p:ext uri="{BB962C8B-B14F-4D97-AF65-F5344CB8AC3E}">
        <p14:creationId xmlns:p14="http://schemas.microsoft.com/office/powerpoint/2010/main" val="3987566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Rectangle 4">
            <a:extLst>
              <a:ext uri="{FF2B5EF4-FFF2-40B4-BE49-F238E27FC236}">
                <a16:creationId xmlns="" xmlns:a16="http://schemas.microsoft.com/office/drawing/2014/main" id="{E32F21BC-66E9-436D-9873-B7DD2DCAA330}"/>
              </a:ext>
            </a:extLst>
          </p:cNvPr>
          <p:cNvSpPr/>
          <p:nvPr/>
        </p:nvSpPr>
        <p:spPr>
          <a:xfrm>
            <a:off x="3017521" y="6488668"/>
            <a:ext cx="4721421" cy="369332"/>
          </a:xfrm>
          <a:prstGeom prst="rect">
            <a:avLst/>
          </a:prstGeom>
        </p:spPr>
        <p:txBody>
          <a:bodyPr wrap="none">
            <a:spAutoFit/>
          </a:bodyPr>
          <a:lstStyle/>
          <a:p>
            <a:r>
              <a:rPr lang="en-US" b="1" dirty="0"/>
              <a:t>IT20156206 </a:t>
            </a:r>
            <a:r>
              <a:rPr lang="en-US" dirty="0"/>
              <a:t>| Rathnasooriya P. U |   TMP-23-383</a:t>
            </a:r>
          </a:p>
        </p:txBody>
      </p:sp>
      <p:sp>
        <p:nvSpPr>
          <p:cNvPr id="8" name="TextBox 7">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spTree>
    <p:extLst>
      <p:ext uri="{BB962C8B-B14F-4D97-AF65-F5344CB8AC3E}">
        <p14:creationId xmlns:p14="http://schemas.microsoft.com/office/powerpoint/2010/main" val="1930608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927909" y="3581519"/>
            <a:ext cx="9665622"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Collected the required dataset having 200 images for each class.</a:t>
            </a:r>
          </a:p>
          <a:p>
            <a:endParaRPr lang="en-US" sz="2400" b="1" dirty="0"/>
          </a:p>
          <a:p>
            <a:pPr marL="342900" indent="-342900">
              <a:buFont typeface="Arial" panose="020B0604020202020204" pitchFamily="34" charset="0"/>
              <a:buChar char="•"/>
            </a:pPr>
            <a:r>
              <a:rPr lang="en-US" sz="2400" b="1" dirty="0"/>
              <a:t>Created the model for </a:t>
            </a:r>
            <a:r>
              <a:rPr lang="en-US" sz="2400" b="1" dirty="0" err="1"/>
              <a:t>tyre</a:t>
            </a:r>
            <a:r>
              <a:rPr lang="en-US" sz="2400" b="1" dirty="0"/>
              <a:t> usage prediction.</a:t>
            </a:r>
          </a:p>
        </p:txBody>
      </p:sp>
      <p:sp>
        <p:nvSpPr>
          <p:cNvPr id="3" name="Rectangle: Rounded Corners 2">
            <a:extLst>
              <a:ext uri="{FF2B5EF4-FFF2-40B4-BE49-F238E27FC236}">
                <a16:creationId xmlns="" xmlns:a16="http://schemas.microsoft.com/office/drawing/2014/main" id="{DE642DA2-E442-4B3A-9F0D-DAB088B74E4E}"/>
              </a:ext>
            </a:extLst>
          </p:cNvPr>
          <p:cNvSpPr/>
          <p:nvPr/>
        </p:nvSpPr>
        <p:spPr>
          <a:xfrm>
            <a:off x="523702" y="1593539"/>
            <a:ext cx="6176356" cy="95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676079C-E180-46FC-8FDD-F8DEDED69DB5}"/>
              </a:ext>
            </a:extLst>
          </p:cNvPr>
          <p:cNvSpPr txBox="1"/>
          <p:nvPr/>
        </p:nvSpPr>
        <p:spPr>
          <a:xfrm>
            <a:off x="1088967" y="1752987"/>
            <a:ext cx="7622771" cy="923330"/>
          </a:xfrm>
          <a:prstGeom prst="rect">
            <a:avLst/>
          </a:prstGeom>
          <a:noFill/>
        </p:spPr>
        <p:txBody>
          <a:bodyPr wrap="square" rtlCol="0">
            <a:spAutoFit/>
          </a:bodyPr>
          <a:lstStyle/>
          <a:p>
            <a:r>
              <a:rPr lang="en-US" sz="3600" b="1" dirty="0">
                <a:solidFill>
                  <a:schemeClr val="bg1"/>
                </a:solidFill>
              </a:rPr>
              <a:t>Progress at the moment</a:t>
            </a:r>
          </a:p>
          <a:p>
            <a:endParaRPr lang="en-US" dirty="0"/>
          </a:p>
        </p:txBody>
      </p:sp>
    </p:spTree>
    <p:extLst>
      <p:ext uri="{BB962C8B-B14F-4D97-AF65-F5344CB8AC3E}">
        <p14:creationId xmlns:p14="http://schemas.microsoft.com/office/powerpoint/2010/main" val="294541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F7BCD-1302-4833-AB91-E2AD5CBB77AA}"/>
              </a:ext>
            </a:extLst>
          </p:cNvPr>
          <p:cNvSpPr>
            <a:spLocks noGrp="1"/>
          </p:cNvSpPr>
          <p:nvPr>
            <p:ph type="title"/>
          </p:nvPr>
        </p:nvSpPr>
        <p:spPr>
          <a:xfrm>
            <a:off x="447502" y="1053676"/>
            <a:ext cx="10515600" cy="1325563"/>
          </a:xfrm>
        </p:spPr>
        <p:txBody>
          <a:bodyPr>
            <a:normAutofit/>
          </a:bodyPr>
          <a:lstStyle/>
          <a:p>
            <a:r>
              <a:rPr lang="en-US" sz="6000" b="1" dirty="0">
                <a:solidFill>
                  <a:schemeClr val="accent5">
                    <a:lumMod val="75000"/>
                  </a:schemeClr>
                </a:solidFill>
                <a:latin typeface="Times New Roman" panose="02020603050405020304" pitchFamily="18" charset="0"/>
                <a:cs typeface="Times New Roman" panose="02020603050405020304" pitchFamily="18" charset="0"/>
              </a:rPr>
              <a:t>Introduction </a:t>
            </a:r>
            <a:endParaRPr lang="en-US" sz="6000" dirty="0"/>
          </a:p>
        </p:txBody>
      </p:sp>
      <p:sp>
        <p:nvSpPr>
          <p:cNvPr id="3" name="Content Placeholder 2">
            <a:extLst>
              <a:ext uri="{FF2B5EF4-FFF2-40B4-BE49-F238E27FC236}">
                <a16:creationId xmlns="" xmlns:a16="http://schemas.microsoft.com/office/drawing/2014/main" id="{BDB92643-3D6A-40AE-BC54-4BE345C455F8}"/>
              </a:ext>
            </a:extLst>
          </p:cNvPr>
          <p:cNvSpPr>
            <a:spLocks noGrp="1"/>
          </p:cNvSpPr>
          <p:nvPr>
            <p:ph idx="1"/>
          </p:nvPr>
        </p:nvSpPr>
        <p:spPr>
          <a:xfrm>
            <a:off x="1943099" y="2881341"/>
            <a:ext cx="8880071" cy="4351338"/>
          </a:xfrm>
        </p:spPr>
        <p:txBody>
          <a:bodyPr/>
          <a:lstStyle/>
          <a:p>
            <a:pPr marL="0" indent="0">
              <a:buNone/>
            </a:pPr>
            <a:r>
              <a:rPr lang="en-US" sz="2600" dirty="0" smtClean="0">
                <a:solidFill>
                  <a:schemeClr val="tx1"/>
                </a:solidFill>
              </a:rPr>
              <a:t>1.Research </a:t>
            </a:r>
            <a:r>
              <a:rPr lang="en-US" sz="2600" dirty="0">
                <a:solidFill>
                  <a:schemeClr val="tx1"/>
                </a:solidFill>
              </a:rPr>
              <a:t>problem</a:t>
            </a:r>
          </a:p>
          <a:p>
            <a:pPr marL="0" indent="0">
              <a:buNone/>
            </a:pPr>
            <a:r>
              <a:rPr lang="en-US" sz="2600" dirty="0" smtClean="0">
                <a:solidFill>
                  <a:schemeClr val="tx1"/>
                </a:solidFill>
              </a:rPr>
              <a:t>2</a:t>
            </a:r>
            <a:r>
              <a:rPr lang="en-US" sz="2600" dirty="0">
                <a:solidFill>
                  <a:schemeClr val="tx1"/>
                </a:solidFill>
              </a:rPr>
              <a:t>. </a:t>
            </a:r>
            <a:r>
              <a:rPr lang="en-US" sz="2600" dirty="0" smtClean="0">
                <a:solidFill>
                  <a:schemeClr val="tx1"/>
                </a:solidFill>
              </a:rPr>
              <a:t>Solution</a:t>
            </a:r>
            <a:endParaRPr lang="en-US" sz="2600" dirty="0">
              <a:solidFill>
                <a:schemeClr val="tx1"/>
              </a:solidFill>
            </a:endParaRPr>
          </a:p>
          <a:p>
            <a:pPr marL="0" indent="0">
              <a:buNone/>
            </a:pPr>
            <a:r>
              <a:rPr lang="en-US" sz="2600" dirty="0">
                <a:solidFill>
                  <a:schemeClr val="tx1"/>
                </a:solidFill>
              </a:rPr>
              <a:t>3. Main objectives</a:t>
            </a:r>
          </a:p>
          <a:p>
            <a:pPr marL="0" indent="0">
              <a:buNone/>
            </a:pPr>
            <a:r>
              <a:rPr lang="en-US" sz="2600" dirty="0">
                <a:solidFill>
                  <a:schemeClr val="tx1"/>
                </a:solidFill>
              </a:rPr>
              <a:t>4. Overall System Diagram </a:t>
            </a:r>
            <a:endParaRPr lang="en-US" sz="2600" dirty="0" smtClean="0">
              <a:solidFill>
                <a:schemeClr val="tx1"/>
              </a:solidFill>
            </a:endParaRPr>
          </a:p>
          <a:p>
            <a:pPr marL="0" indent="0">
              <a:buNone/>
            </a:pPr>
            <a:r>
              <a:rPr lang="en-US" sz="2600" dirty="0" smtClean="0"/>
              <a:t>5.Results and Discussions.</a:t>
            </a:r>
          </a:p>
          <a:p>
            <a:pPr marL="0" indent="0">
              <a:buNone/>
            </a:pPr>
            <a:r>
              <a:rPr lang="en-US" sz="2600" dirty="0" smtClean="0">
                <a:solidFill>
                  <a:schemeClr val="tx1"/>
                </a:solidFill>
              </a:rPr>
              <a:t>6.Conclusion</a:t>
            </a:r>
            <a:endParaRPr lang="en-US" sz="2600" dirty="0">
              <a:solidFill>
                <a:schemeClr val="tx1"/>
              </a:solidFill>
            </a:endParaRPr>
          </a:p>
          <a:p>
            <a:endParaRPr lang="en-US" dirty="0"/>
          </a:p>
        </p:txBody>
      </p:sp>
      <p:sp>
        <p:nvSpPr>
          <p:cNvPr id="4" name="TextBox 3">
            <a:extLst>
              <a:ext uri="{FF2B5EF4-FFF2-40B4-BE49-F238E27FC236}">
                <a16:creationId xmlns="" xmlns:a16="http://schemas.microsoft.com/office/drawing/2014/main" id="{3BCA1676-7224-4626-BBB6-D4BA20E85FD7}"/>
              </a:ext>
            </a:extLst>
          </p:cNvPr>
          <p:cNvSpPr txBox="1"/>
          <p:nvPr/>
        </p:nvSpPr>
        <p:spPr>
          <a:xfrm>
            <a:off x="5852161" y="319096"/>
            <a:ext cx="6458988"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pPr algn="ctr"/>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EB99AE1C-1857-4CD0-99D5-03D2E1D28008}"/>
              </a:ext>
            </a:extLst>
          </p:cNvPr>
          <p:cNvPicPr>
            <a:picLocks noChangeAspect="1"/>
          </p:cNvPicPr>
          <p:nvPr/>
        </p:nvPicPr>
        <p:blipFill>
          <a:blip r:embed="rId2"/>
          <a:stretch>
            <a:fillRect/>
          </a:stretch>
        </p:blipFill>
        <p:spPr>
          <a:xfrm>
            <a:off x="91440" y="6413415"/>
            <a:ext cx="2319251" cy="444585"/>
          </a:xfrm>
          <a:prstGeom prst="rect">
            <a:avLst/>
          </a:prstGeom>
        </p:spPr>
      </p:pic>
      <p:grpSp>
        <p:nvGrpSpPr>
          <p:cNvPr id="6" name="Group 5">
            <a:extLst>
              <a:ext uri="{FF2B5EF4-FFF2-40B4-BE49-F238E27FC236}">
                <a16:creationId xmlns="" xmlns:a16="http://schemas.microsoft.com/office/drawing/2014/main" id="{34724F48-EDEE-4A74-891E-FEDA892F5ECE}"/>
              </a:ext>
            </a:extLst>
          </p:cNvPr>
          <p:cNvGrpSpPr/>
          <p:nvPr/>
        </p:nvGrpSpPr>
        <p:grpSpPr>
          <a:xfrm rot="11109924" flipV="1">
            <a:off x="9619255" y="4363541"/>
            <a:ext cx="2470259" cy="2388108"/>
            <a:chOff x="-214779" y="3818987"/>
            <a:chExt cx="3158686" cy="3053641"/>
          </a:xfrm>
        </p:grpSpPr>
        <p:grpSp>
          <p:nvGrpSpPr>
            <p:cNvPr id="7" name="Group 6">
              <a:extLst>
                <a:ext uri="{FF2B5EF4-FFF2-40B4-BE49-F238E27FC236}">
                  <a16:creationId xmlns="" xmlns:a16="http://schemas.microsoft.com/office/drawing/2014/main" id="{7010EA2E-9525-4959-B741-A98B7DE0CC37}"/>
                </a:ext>
              </a:extLst>
            </p:cNvPr>
            <p:cNvGrpSpPr/>
            <p:nvPr/>
          </p:nvGrpSpPr>
          <p:grpSpPr>
            <a:xfrm rot="1587316">
              <a:off x="909065" y="3818987"/>
              <a:ext cx="1555538" cy="2302642"/>
              <a:chOff x="6477000" y="3016250"/>
              <a:chExt cx="1328738" cy="1966913"/>
            </a:xfrm>
          </p:grpSpPr>
          <p:sp>
            <p:nvSpPr>
              <p:cNvPr id="12" name="Freeform 21">
                <a:extLst>
                  <a:ext uri="{FF2B5EF4-FFF2-40B4-BE49-F238E27FC236}">
                    <a16:creationId xmlns="" xmlns:a16="http://schemas.microsoft.com/office/drawing/2014/main" id="{100DCD09-12FA-416C-AAFD-8153B750D66C}"/>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2">
                <a:extLst>
                  <a:ext uri="{FF2B5EF4-FFF2-40B4-BE49-F238E27FC236}">
                    <a16:creationId xmlns="" xmlns:a16="http://schemas.microsoft.com/office/drawing/2014/main" id="{AD21E802-4400-4DD3-9838-A69280ED9B96}"/>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a:extLst>
                  <a:ext uri="{FF2B5EF4-FFF2-40B4-BE49-F238E27FC236}">
                    <a16:creationId xmlns="" xmlns:a16="http://schemas.microsoft.com/office/drawing/2014/main" id="{094773FF-61E6-446D-BD87-56E3D3F82BE0}"/>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a:extLst>
                  <a:ext uri="{FF2B5EF4-FFF2-40B4-BE49-F238E27FC236}">
                    <a16:creationId xmlns="" xmlns:a16="http://schemas.microsoft.com/office/drawing/2014/main" id="{D0C17AA2-4890-4AA8-8FFC-D7792ACDBB89}"/>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25">
                <a:extLst>
                  <a:ext uri="{FF2B5EF4-FFF2-40B4-BE49-F238E27FC236}">
                    <a16:creationId xmlns="" xmlns:a16="http://schemas.microsoft.com/office/drawing/2014/main" id="{3B6B946F-A64E-4323-89A4-2ECAB292C5E4}"/>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a:extLst>
                  <a:ext uri="{FF2B5EF4-FFF2-40B4-BE49-F238E27FC236}">
                    <a16:creationId xmlns="" xmlns:a16="http://schemas.microsoft.com/office/drawing/2014/main" id="{753F2C43-01D1-4BBE-B2F8-A7F35578366B}"/>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a:extLst>
                  <a:ext uri="{FF2B5EF4-FFF2-40B4-BE49-F238E27FC236}">
                    <a16:creationId xmlns="" xmlns:a16="http://schemas.microsoft.com/office/drawing/2014/main" id="{504EE4B9-420B-4434-83B4-A6F5C918EAE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28">
                <a:extLst>
                  <a:ext uri="{FF2B5EF4-FFF2-40B4-BE49-F238E27FC236}">
                    <a16:creationId xmlns="" xmlns:a16="http://schemas.microsoft.com/office/drawing/2014/main" id="{EFB32710-6A1D-4C28-B70A-F25961B42F2D}"/>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a:extLst>
                  <a:ext uri="{FF2B5EF4-FFF2-40B4-BE49-F238E27FC236}">
                    <a16:creationId xmlns="" xmlns:a16="http://schemas.microsoft.com/office/drawing/2014/main" id="{A3479964-B772-4BD4-935E-0103B59BB80E}"/>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a:extLst>
                  <a:ext uri="{FF2B5EF4-FFF2-40B4-BE49-F238E27FC236}">
                    <a16:creationId xmlns="" xmlns:a16="http://schemas.microsoft.com/office/drawing/2014/main" id="{FC8F91B9-84A9-4B7F-9F1E-05AEF76DD4C5}"/>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31">
                <a:extLst>
                  <a:ext uri="{FF2B5EF4-FFF2-40B4-BE49-F238E27FC236}">
                    <a16:creationId xmlns="" xmlns:a16="http://schemas.microsoft.com/office/drawing/2014/main" id="{6D44812D-C2C7-4355-822B-6DBA500C61BD}"/>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a:extLst>
                  <a:ext uri="{FF2B5EF4-FFF2-40B4-BE49-F238E27FC236}">
                    <a16:creationId xmlns="" xmlns:a16="http://schemas.microsoft.com/office/drawing/2014/main" id="{17A84E00-532D-4FEB-97C4-CBB6BF974605}"/>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a:extLst>
                  <a:ext uri="{FF2B5EF4-FFF2-40B4-BE49-F238E27FC236}">
                    <a16:creationId xmlns="" xmlns:a16="http://schemas.microsoft.com/office/drawing/2014/main" id="{27D25193-14FC-42E6-A5B0-58CDC263F0FD}"/>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34">
                <a:extLst>
                  <a:ext uri="{FF2B5EF4-FFF2-40B4-BE49-F238E27FC236}">
                    <a16:creationId xmlns="" xmlns:a16="http://schemas.microsoft.com/office/drawing/2014/main" id="{BA752F50-B29C-4E03-BE39-D1FD0A959EDF}"/>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a:extLst>
                  <a:ext uri="{FF2B5EF4-FFF2-40B4-BE49-F238E27FC236}">
                    <a16:creationId xmlns="" xmlns:a16="http://schemas.microsoft.com/office/drawing/2014/main" id="{CF09BBC5-5313-46F0-936E-EA865B051BA0}"/>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a:extLst>
                  <a:ext uri="{FF2B5EF4-FFF2-40B4-BE49-F238E27FC236}">
                    <a16:creationId xmlns="" xmlns:a16="http://schemas.microsoft.com/office/drawing/2014/main" id="{DAAF1D78-C2F7-4EDF-8FB5-0D55385F0AE1}"/>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37">
                <a:extLst>
                  <a:ext uri="{FF2B5EF4-FFF2-40B4-BE49-F238E27FC236}">
                    <a16:creationId xmlns="" xmlns:a16="http://schemas.microsoft.com/office/drawing/2014/main" id="{9F74220D-5A01-4625-BD08-261731D34F65}"/>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
                <a:extLst>
                  <a:ext uri="{FF2B5EF4-FFF2-40B4-BE49-F238E27FC236}">
                    <a16:creationId xmlns="" xmlns:a16="http://schemas.microsoft.com/office/drawing/2014/main" id="{BC1C35FB-6FF7-41F6-A3AD-31DCCF60B716}"/>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9">
                <a:extLst>
                  <a:ext uri="{FF2B5EF4-FFF2-40B4-BE49-F238E27FC236}">
                    <a16:creationId xmlns="" xmlns:a16="http://schemas.microsoft.com/office/drawing/2014/main" id="{DF8B43EF-E002-4C85-B33E-803FB97053F2}"/>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40">
                <a:extLst>
                  <a:ext uri="{FF2B5EF4-FFF2-40B4-BE49-F238E27FC236}">
                    <a16:creationId xmlns="" xmlns:a16="http://schemas.microsoft.com/office/drawing/2014/main" id="{A22ABDF3-F6FB-4472-BC93-9B542007D0B5}"/>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a:extLst>
                  <a:ext uri="{FF2B5EF4-FFF2-40B4-BE49-F238E27FC236}">
                    <a16:creationId xmlns="" xmlns:a16="http://schemas.microsoft.com/office/drawing/2014/main" id="{2F4C3F41-35F9-4C65-BA79-AD960067DF17}"/>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a:extLst>
                  <a:ext uri="{FF2B5EF4-FFF2-40B4-BE49-F238E27FC236}">
                    <a16:creationId xmlns="" xmlns:a16="http://schemas.microsoft.com/office/drawing/2014/main" id="{3D7E86DE-0145-4781-B786-739BAE96C8D1}"/>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Line 43">
                <a:extLst>
                  <a:ext uri="{FF2B5EF4-FFF2-40B4-BE49-F238E27FC236}">
                    <a16:creationId xmlns="" xmlns:a16="http://schemas.microsoft.com/office/drawing/2014/main" id="{34AEA653-74A5-4023-8B3E-E19DC0964CF9}"/>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 xmlns:a16="http://schemas.microsoft.com/office/drawing/2014/main" id="{8AE11F45-29C9-404A-AEF7-9F95EDC31C48}"/>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 xmlns:a16="http://schemas.microsoft.com/office/drawing/2014/main" id="{FDB7F7AB-1D73-4535-A70C-DBCF8CD4D6D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 xmlns:a16="http://schemas.microsoft.com/office/drawing/2014/main" id="{CE500933-B9A6-48E3-B3E5-2F94ED8811A0}"/>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Shape 7">
              <a:extLst>
                <a:ext uri="{FF2B5EF4-FFF2-40B4-BE49-F238E27FC236}">
                  <a16:creationId xmlns="" xmlns:a16="http://schemas.microsoft.com/office/drawing/2014/main" id="{4263EEE6-42CE-4AFD-BE60-75DFE269E93C}"/>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9" name="Freeform: Shape 8">
              <a:extLst>
                <a:ext uri="{FF2B5EF4-FFF2-40B4-BE49-F238E27FC236}">
                  <a16:creationId xmlns="" xmlns:a16="http://schemas.microsoft.com/office/drawing/2014/main" id="{31FAD95F-9183-4D91-9CA0-E587F0CCF6DE}"/>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 xmlns:a16="http://schemas.microsoft.com/office/drawing/2014/main" id="{BD6FFEE2-7D2B-40E3-9B81-3B1220C3D60D}"/>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DC77E168-9786-405A-B404-C44183A579AD}"/>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705279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3" name="Rectangle: Rounded Corners 2">
            <a:extLst>
              <a:ext uri="{FF2B5EF4-FFF2-40B4-BE49-F238E27FC236}">
                <a16:creationId xmlns="" xmlns:a16="http://schemas.microsoft.com/office/drawing/2014/main" id="{DE642DA2-E442-4B3A-9F0D-DAB088B74E4E}"/>
              </a:ext>
            </a:extLst>
          </p:cNvPr>
          <p:cNvSpPr/>
          <p:nvPr/>
        </p:nvSpPr>
        <p:spPr>
          <a:xfrm>
            <a:off x="532015" y="1526215"/>
            <a:ext cx="5563985" cy="95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676079C-E180-46FC-8FDD-F8DEDED69DB5}"/>
              </a:ext>
            </a:extLst>
          </p:cNvPr>
          <p:cNvSpPr txBox="1"/>
          <p:nvPr/>
        </p:nvSpPr>
        <p:spPr>
          <a:xfrm>
            <a:off x="1138843" y="1654520"/>
            <a:ext cx="7622771" cy="923330"/>
          </a:xfrm>
          <a:prstGeom prst="rect">
            <a:avLst/>
          </a:prstGeom>
          <a:noFill/>
        </p:spPr>
        <p:txBody>
          <a:bodyPr wrap="square" rtlCol="0">
            <a:spAutoFit/>
          </a:bodyPr>
          <a:lstStyle/>
          <a:p>
            <a:r>
              <a:rPr lang="en-US" sz="3600" b="1" dirty="0">
                <a:solidFill>
                  <a:schemeClr val="bg1"/>
                </a:solidFill>
              </a:rPr>
              <a:t>What’s to be done</a:t>
            </a:r>
            <a:endParaRPr lang="en-US" sz="3600" dirty="0">
              <a:solidFill>
                <a:schemeClr val="bg1"/>
              </a:solidFill>
            </a:endParaRPr>
          </a:p>
          <a:p>
            <a:endParaRPr lang="en-US" dirty="0"/>
          </a:p>
        </p:txBody>
      </p:sp>
    </p:spTree>
    <p:extLst>
      <p:ext uri="{BB962C8B-B14F-4D97-AF65-F5344CB8AC3E}">
        <p14:creationId xmlns:p14="http://schemas.microsoft.com/office/powerpoint/2010/main" val="2293519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26BC-E705-4D0C-ACED-F87631404B6F}"/>
              </a:ext>
            </a:extLst>
          </p:cNvPr>
          <p:cNvSpPr>
            <a:spLocks noGrp="1"/>
          </p:cNvSpPr>
          <p:nvPr>
            <p:ph type="title"/>
          </p:nvPr>
        </p:nvSpPr>
        <p:spPr>
          <a:xfrm>
            <a:off x="568036" y="981313"/>
            <a:ext cx="10515600" cy="1325563"/>
          </a:xfrm>
        </p:spPr>
        <p:txBody>
          <a:bodyPr>
            <a:normAutofit/>
          </a:bodyPr>
          <a:lstStyle/>
          <a:p>
            <a:r>
              <a:rPr lang="en-US" b="1" dirty="0">
                <a:solidFill>
                  <a:schemeClr val="accent1"/>
                </a:solidFill>
              </a:rPr>
              <a:t>References </a:t>
            </a:r>
          </a:p>
        </p:txBody>
      </p:sp>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8" name="TextBox 7">
            <a:extLst>
              <a:ext uri="{FF2B5EF4-FFF2-40B4-BE49-F238E27FC236}">
                <a16:creationId xmlns="" xmlns:a16="http://schemas.microsoft.com/office/drawing/2014/main" id="{712BACE5-AC0C-575A-E5B9-8C890FAF6D80}"/>
              </a:ext>
            </a:extLst>
          </p:cNvPr>
          <p:cNvSpPr txBox="1"/>
          <p:nvPr/>
        </p:nvSpPr>
        <p:spPr>
          <a:xfrm>
            <a:off x="914399" y="2465229"/>
            <a:ext cx="9445337" cy="3170099"/>
          </a:xfrm>
          <a:prstGeom prst="rect">
            <a:avLst/>
          </a:prstGeom>
          <a:noFill/>
        </p:spPr>
        <p:txBody>
          <a:bodyPr wrap="square" rtlCol="0">
            <a:spAutoFit/>
          </a:bodyPr>
          <a:lstStyle/>
          <a:p>
            <a:r>
              <a:rPr lang="en-US" sz="2000" kern="1200" dirty="0">
                <a:solidFill>
                  <a:schemeClr val="tx1"/>
                </a:solidFill>
                <a:effectLst/>
                <a:latin typeface="+mn-lt"/>
                <a:ea typeface="+mn-ea"/>
                <a:cs typeface="+mn-cs"/>
              </a:rPr>
              <a:t>[1] </a:t>
            </a:r>
            <a:r>
              <a:rPr lang="en-US" sz="1800" kern="1200" dirty="0">
                <a:solidFill>
                  <a:schemeClr val="tx1"/>
                </a:solidFill>
                <a:effectLst/>
                <a:latin typeface="+mn-lt"/>
                <a:ea typeface="+mn-ea"/>
                <a:cs typeface="+mn-cs"/>
              </a:rPr>
              <a:t>J. Zhu, K. Han, and S. Wang, “Automobile tire life prediction based on image processing and machine learning technology,” </a:t>
            </a:r>
            <a:r>
              <a:rPr lang="en-US" sz="1800" i="1" kern="1200" dirty="0">
                <a:solidFill>
                  <a:schemeClr val="tx1"/>
                </a:solidFill>
                <a:effectLst/>
                <a:latin typeface="+mn-lt"/>
                <a:ea typeface="+mn-ea"/>
                <a:cs typeface="+mn-cs"/>
              </a:rPr>
              <a:t>Advances in Mechanical Engineering</a:t>
            </a:r>
            <a:r>
              <a:rPr lang="en-US" sz="1800" kern="1200" dirty="0">
                <a:solidFill>
                  <a:schemeClr val="tx1"/>
                </a:solidFill>
                <a:effectLst/>
                <a:latin typeface="+mn-lt"/>
                <a:ea typeface="+mn-ea"/>
                <a:cs typeface="+mn-cs"/>
              </a:rPr>
              <a:t>, vol. 13, no. 3, p. 168781402110027, Mar. 2021, </a:t>
            </a:r>
            <a:r>
              <a:rPr lang="en-US" sz="1800" kern="1200" dirty="0" err="1">
                <a:solidFill>
                  <a:schemeClr val="tx1"/>
                </a:solidFill>
                <a:effectLst/>
                <a:latin typeface="+mn-lt"/>
                <a:ea typeface="+mn-ea"/>
                <a:cs typeface="+mn-cs"/>
              </a:rPr>
              <a:t>doi</a:t>
            </a:r>
            <a:r>
              <a:rPr lang="en-US" sz="1800" kern="1200" dirty="0">
                <a:solidFill>
                  <a:schemeClr val="tx1"/>
                </a:solidFill>
                <a:effectLst/>
                <a:latin typeface="+mn-lt"/>
                <a:ea typeface="+mn-ea"/>
                <a:cs typeface="+mn-cs"/>
              </a:rPr>
              <a:t>: </a:t>
            </a:r>
            <a:r>
              <a:rPr lang="en-US" dirty="0">
                <a:hlinkClick r:id="rId3"/>
              </a:rPr>
              <a:t>https://journals.sagepub.com/doi/10.1177/16878140211002727</a:t>
            </a:r>
            <a:endParaRPr lang="en-US" dirty="0"/>
          </a:p>
          <a:p>
            <a:endParaRPr lang="en-US" dirty="0"/>
          </a:p>
          <a:p>
            <a:endParaRPr lang="en-US" dirty="0"/>
          </a:p>
          <a:p>
            <a:r>
              <a:rPr lang="en-US" dirty="0">
                <a:effectLst/>
                <a:latin typeface="Arial" panose="020B0604020202020204" pitchFamily="34" charset="0"/>
              </a:rPr>
              <a:t>[2] </a:t>
            </a:r>
            <a:r>
              <a:rPr lang="en-US" sz="1800" dirty="0">
                <a:effectLst/>
                <a:latin typeface="Arial" panose="020B0604020202020204" pitchFamily="34" charset="0"/>
              </a:rPr>
              <a:t>V. Pagliarulo et al., “Combining ESPI with laser scanning for 3D characterization of</a:t>
            </a:r>
            <a:r>
              <a:rPr lang="en-US" sz="1800" dirty="0"/>
              <a:t/>
            </a:r>
            <a:br>
              <a:rPr lang="en-US" sz="1800" dirty="0"/>
            </a:br>
            <a:r>
              <a:rPr lang="en-US" sz="1800" dirty="0">
                <a:effectLst/>
                <a:latin typeface="Arial" panose="020B0604020202020204" pitchFamily="34" charset="0"/>
              </a:rPr>
              <a:t>racing </a:t>
            </a:r>
            <a:r>
              <a:rPr lang="en-US" sz="1800" dirty="0" err="1">
                <a:effectLst/>
                <a:latin typeface="Arial" panose="020B0604020202020204" pitchFamily="34" charset="0"/>
              </a:rPr>
              <a:t>tyres</a:t>
            </a:r>
            <a:r>
              <a:rPr lang="en-US" sz="1800" dirty="0">
                <a:effectLst/>
                <a:latin typeface="Arial" panose="020B0604020202020204" pitchFamily="34" charset="0"/>
              </a:rPr>
              <a:t> sections,” Optics and Lasers in Engineering, vol. 104, pp. 71–77, May</a:t>
            </a:r>
            <a:r>
              <a:rPr lang="en-US" sz="1800" dirty="0"/>
              <a:t/>
            </a:r>
            <a:br>
              <a:rPr lang="en-US" sz="1800" dirty="0"/>
            </a:br>
            <a:r>
              <a:rPr lang="en-US" sz="1800" dirty="0">
                <a:effectLst/>
                <a:latin typeface="Arial" panose="020B0604020202020204" pitchFamily="34" charset="0"/>
              </a:rPr>
              <a:t>2018, Available: </a:t>
            </a:r>
            <a:r>
              <a:rPr lang="en-US" sz="1800" dirty="0">
                <a:effectLst/>
                <a:latin typeface="Arial" panose="020B0604020202020204" pitchFamily="34" charset="0"/>
                <a:hlinkClick r:id="rId4"/>
              </a:rPr>
              <a:t>https://doi.org/10.1016/j.optlaseng.2017.07.004</a:t>
            </a:r>
            <a:r>
              <a:rPr lang="en-US" sz="1800" dirty="0">
                <a:effectLst/>
                <a:latin typeface="Arial" panose="020B0604020202020204" pitchFamily="34" charset="0"/>
              </a:rPr>
              <a:t>. [Accessed Mar.</a:t>
            </a:r>
            <a:r>
              <a:rPr lang="en-US" sz="1800" dirty="0"/>
              <a:t/>
            </a:r>
            <a:br>
              <a:rPr lang="en-US" sz="1800" dirty="0"/>
            </a:br>
            <a:r>
              <a:rPr lang="en-US" sz="1800" dirty="0">
                <a:effectLst/>
                <a:latin typeface="Arial" panose="020B0604020202020204" pitchFamily="34" charset="0"/>
              </a:rPr>
              <a:t>20, 2023].</a:t>
            </a:r>
            <a:endParaRPr lang="en-US" sz="1800" dirty="0"/>
          </a:p>
          <a:p>
            <a:endParaRPr lang="en-US" dirty="0"/>
          </a:p>
        </p:txBody>
      </p:sp>
    </p:spTree>
    <p:extLst>
      <p:ext uri="{BB962C8B-B14F-4D97-AF65-F5344CB8AC3E}">
        <p14:creationId xmlns:p14="http://schemas.microsoft.com/office/powerpoint/2010/main" val="1258209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D4AE1F-F681-4FEC-B226-21142E5D065F}"/>
              </a:ext>
            </a:extLst>
          </p:cNvPr>
          <p:cNvSpPr txBox="1"/>
          <p:nvPr/>
        </p:nvSpPr>
        <p:spPr>
          <a:xfrm>
            <a:off x="5760720" y="365760"/>
            <a:ext cx="6325985"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TYER USAGE AND LIFE EXPECTANCY PREDICTOR</a:t>
            </a:r>
          </a:p>
          <a:p>
            <a:endParaRPr lang="en-US" dirty="0"/>
          </a:p>
        </p:txBody>
      </p:sp>
      <p:pic>
        <p:nvPicPr>
          <p:cNvPr id="6" name="Content Placeholder 4" descr="A picture containing application&#10;&#10;Description automatically generated">
            <a:extLst>
              <a:ext uri="{FF2B5EF4-FFF2-40B4-BE49-F238E27FC236}">
                <a16:creationId xmlns="" xmlns:a16="http://schemas.microsoft.com/office/drawing/2014/main" id="{B9691C46-0736-465D-8971-477E9DB82853}"/>
              </a:ext>
            </a:extLst>
          </p:cNvPr>
          <p:cNvPicPr>
            <a:picLocks noChangeAspect="1"/>
          </p:cNvPicPr>
          <p:nvPr/>
        </p:nvPicPr>
        <p:blipFill>
          <a:blip r:embed="rId2"/>
          <a:stretch>
            <a:fillRect/>
          </a:stretch>
        </p:blipFill>
        <p:spPr>
          <a:xfrm>
            <a:off x="69272" y="6355225"/>
            <a:ext cx="2319251" cy="444585"/>
          </a:xfrm>
          <a:prstGeom prst="rect">
            <a:avLst/>
          </a:prstGeom>
        </p:spPr>
      </p:pic>
      <p:sp>
        <p:nvSpPr>
          <p:cNvPr id="7" name="TextBox 6">
            <a:extLst>
              <a:ext uri="{FF2B5EF4-FFF2-40B4-BE49-F238E27FC236}">
                <a16:creationId xmlns="" xmlns:a16="http://schemas.microsoft.com/office/drawing/2014/main" id="{CDBA6D14-A824-4F33-AB3E-5D175EB413BA}"/>
              </a:ext>
            </a:extLst>
          </p:cNvPr>
          <p:cNvSpPr txBox="1"/>
          <p:nvPr/>
        </p:nvSpPr>
        <p:spPr>
          <a:xfrm>
            <a:off x="798023" y="3837251"/>
            <a:ext cx="2219498" cy="954107"/>
          </a:xfrm>
          <a:prstGeom prst="rect">
            <a:avLst/>
          </a:prstGeom>
          <a:noFill/>
        </p:spPr>
        <p:txBody>
          <a:bodyPr wrap="square" rtlCol="0">
            <a:spAutoFit/>
          </a:bodyPr>
          <a:lstStyle/>
          <a:p>
            <a:r>
              <a:rPr lang="en-GB" sz="2800" b="1" dirty="0">
                <a:solidFill>
                  <a:srgbClr val="FFFFFF"/>
                </a:solidFill>
              </a:rPr>
              <a:t>Completion</a:t>
            </a:r>
            <a:r>
              <a:rPr lang="en-US" sz="2800" b="1" dirty="0">
                <a:solidFill>
                  <a:srgbClr val="FFFFFF"/>
                </a:solidFill>
              </a:rPr>
              <a:t> of the System</a:t>
            </a:r>
            <a:endParaRPr lang="en-US" sz="2800" dirty="0"/>
          </a:p>
        </p:txBody>
      </p:sp>
      <p:sp>
        <p:nvSpPr>
          <p:cNvPr id="5" name="Title 4">
            <a:extLst>
              <a:ext uri="{FF2B5EF4-FFF2-40B4-BE49-F238E27FC236}">
                <a16:creationId xmlns="" xmlns:a16="http://schemas.microsoft.com/office/drawing/2014/main" id="{AFC84777-FABE-4BAD-BA4C-243BD4292B7C}"/>
              </a:ext>
            </a:extLst>
          </p:cNvPr>
          <p:cNvSpPr>
            <a:spLocks noGrp="1"/>
          </p:cNvSpPr>
          <p:nvPr>
            <p:ph type="title"/>
          </p:nvPr>
        </p:nvSpPr>
        <p:spPr>
          <a:xfrm>
            <a:off x="3469177" y="2766218"/>
            <a:ext cx="5454535" cy="1325563"/>
          </a:xfrm>
        </p:spPr>
        <p:txBody>
          <a:bodyPr>
            <a:normAutofit/>
          </a:bodyPr>
          <a:lstStyle/>
          <a:p>
            <a:r>
              <a:rPr lang="en-US" sz="7200" b="1" dirty="0">
                <a:solidFill>
                  <a:schemeClr val="accent1"/>
                </a:solidFill>
              </a:rPr>
              <a:t>Thank You !</a:t>
            </a:r>
          </a:p>
        </p:txBody>
      </p:sp>
      <p:pic>
        <p:nvPicPr>
          <p:cNvPr id="9" name="Picture 8">
            <a:extLst>
              <a:ext uri="{FF2B5EF4-FFF2-40B4-BE49-F238E27FC236}">
                <a16:creationId xmlns="" xmlns:a16="http://schemas.microsoft.com/office/drawing/2014/main" id="{3822D8A0-7575-4F00-9DCB-8BE6EA353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684" y="4091781"/>
            <a:ext cx="3179618" cy="2673474"/>
          </a:xfrm>
          <a:prstGeom prst="rect">
            <a:avLst/>
          </a:prstGeom>
        </p:spPr>
      </p:pic>
    </p:spTree>
    <p:extLst>
      <p:ext uri="{BB962C8B-B14F-4D97-AF65-F5344CB8AC3E}">
        <p14:creationId xmlns:p14="http://schemas.microsoft.com/office/powerpoint/2010/main" val="58437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C24F9-37E9-44AE-8297-DFF4070777C8}"/>
              </a:ext>
            </a:extLst>
          </p:cNvPr>
          <p:cNvSpPr>
            <a:spLocks noGrp="1"/>
          </p:cNvSpPr>
          <p:nvPr>
            <p:ph type="title"/>
          </p:nvPr>
        </p:nvSpPr>
        <p:spPr>
          <a:xfrm>
            <a:off x="480752" y="1447712"/>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01. Research Problem </a:t>
            </a:r>
            <a:endParaRPr lang="en-US" sz="5400" dirty="0"/>
          </a:p>
        </p:txBody>
      </p:sp>
      <p:sp>
        <p:nvSpPr>
          <p:cNvPr id="3" name="Content Placeholder 2">
            <a:extLst>
              <a:ext uri="{FF2B5EF4-FFF2-40B4-BE49-F238E27FC236}">
                <a16:creationId xmlns="" xmlns:a16="http://schemas.microsoft.com/office/drawing/2014/main" id="{6983C13A-BAF7-4392-87FC-0AF0FD175540}"/>
              </a:ext>
            </a:extLst>
          </p:cNvPr>
          <p:cNvSpPr>
            <a:spLocks noGrp="1"/>
          </p:cNvSpPr>
          <p:nvPr>
            <p:ph idx="1"/>
          </p:nvPr>
        </p:nvSpPr>
        <p:spPr>
          <a:xfrm>
            <a:off x="647007" y="3429000"/>
            <a:ext cx="10515600" cy="3085078"/>
          </a:xfrm>
        </p:spPr>
        <p:txBody>
          <a:bodyPr/>
          <a:lstStyle/>
          <a:p>
            <a:pPr marL="0" indent="0" algn="just">
              <a:buNone/>
            </a:pPr>
            <a:r>
              <a:rPr lang="en-US" dirty="0"/>
              <a:t>The problem that we have identified is that when an individual tries to purchase a vehicle (Motorbike) he will not be able to identify the defects, auto parts fixed as an alternative to original parts, engine defects, usage of the current tyres, vehicle details and the registration paper details comparison. </a:t>
            </a:r>
          </a:p>
        </p:txBody>
      </p:sp>
      <p:sp>
        <p:nvSpPr>
          <p:cNvPr id="4" name="TextBox 3">
            <a:extLst>
              <a:ext uri="{FF2B5EF4-FFF2-40B4-BE49-F238E27FC236}">
                <a16:creationId xmlns="" xmlns:a16="http://schemas.microsoft.com/office/drawing/2014/main" id="{6B90C3FC-CE6C-4698-8BA0-643BFF879B10}"/>
              </a:ext>
            </a:extLst>
          </p:cNvPr>
          <p:cNvSpPr txBox="1"/>
          <p:nvPr/>
        </p:nvSpPr>
        <p:spPr>
          <a:xfrm>
            <a:off x="5827222" y="291832"/>
            <a:ext cx="6558742"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B224987B-BD72-45A9-9DF5-CB5D6B692A1E}"/>
              </a:ext>
            </a:extLst>
          </p:cNvPr>
          <p:cNvPicPr>
            <a:picLocks noChangeAspect="1"/>
          </p:cNvPicPr>
          <p:nvPr/>
        </p:nvPicPr>
        <p:blipFill>
          <a:blip r:embed="rId2"/>
          <a:stretch>
            <a:fillRect/>
          </a:stretch>
        </p:blipFill>
        <p:spPr>
          <a:xfrm>
            <a:off x="66502" y="6413415"/>
            <a:ext cx="2319251" cy="444585"/>
          </a:xfrm>
          <a:prstGeom prst="rect">
            <a:avLst/>
          </a:prstGeom>
        </p:spPr>
      </p:pic>
    </p:spTree>
    <p:extLst>
      <p:ext uri="{BB962C8B-B14F-4D97-AF65-F5344CB8AC3E}">
        <p14:creationId xmlns:p14="http://schemas.microsoft.com/office/powerpoint/2010/main" val="1513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C031B-6C82-42BA-9E71-0CF3B6AC48EF}"/>
              </a:ext>
            </a:extLst>
          </p:cNvPr>
          <p:cNvSpPr>
            <a:spLocks noGrp="1"/>
          </p:cNvSpPr>
          <p:nvPr>
            <p:ph type="title"/>
          </p:nvPr>
        </p:nvSpPr>
        <p:spPr>
          <a:xfrm>
            <a:off x="738447" y="1487343"/>
            <a:ext cx="10515600" cy="1325563"/>
          </a:xfrm>
        </p:spPr>
        <p:txBody>
          <a:bodyPr>
            <a:normAutofit/>
          </a:bodyPr>
          <a:lstStyle/>
          <a:p>
            <a:r>
              <a:rPr lang="en-US" sz="5400" b="1" dirty="0">
                <a:solidFill>
                  <a:schemeClr val="accent5">
                    <a:lumMod val="75000"/>
                  </a:schemeClr>
                </a:solidFill>
                <a:latin typeface="Times New Roman" panose="02020603050405020304" pitchFamily="18" charset="0"/>
                <a:cs typeface="Times New Roman" panose="02020603050405020304" pitchFamily="18" charset="0"/>
              </a:rPr>
              <a:t>02. Solution </a:t>
            </a:r>
            <a:endParaRPr lang="en-US" sz="5400" dirty="0"/>
          </a:p>
        </p:txBody>
      </p:sp>
      <p:sp>
        <p:nvSpPr>
          <p:cNvPr id="3" name="Content Placeholder 2">
            <a:extLst>
              <a:ext uri="{FF2B5EF4-FFF2-40B4-BE49-F238E27FC236}">
                <a16:creationId xmlns="" xmlns:a16="http://schemas.microsoft.com/office/drawing/2014/main" id="{F171D392-6168-4FA6-B8F8-B29229B41983}"/>
              </a:ext>
            </a:extLst>
          </p:cNvPr>
          <p:cNvSpPr>
            <a:spLocks noGrp="1"/>
          </p:cNvSpPr>
          <p:nvPr>
            <p:ph idx="1"/>
          </p:nvPr>
        </p:nvSpPr>
        <p:spPr>
          <a:xfrm>
            <a:off x="738447" y="3120589"/>
            <a:ext cx="10515600" cy="2805545"/>
          </a:xfrm>
        </p:spPr>
        <p:txBody>
          <a:bodyPr/>
          <a:lstStyle/>
          <a:p>
            <a:pPr marL="0" indent="0">
              <a:buNone/>
            </a:pPr>
            <a:r>
              <a:rPr lang="en-US" dirty="0"/>
              <a:t>As a solution, our team has come up with a </a:t>
            </a:r>
            <a:r>
              <a:rPr lang="en-US" b="1" dirty="0"/>
              <a:t>Mobile Application </a:t>
            </a:r>
            <a:r>
              <a:rPr lang="en-US" dirty="0"/>
              <a:t>which is based on the sub-section of Machine Learning (ML) which is called Image Processing and a vast database with all the necessary data regarding auto parts to solve this issue.</a:t>
            </a:r>
          </a:p>
          <a:p>
            <a:endParaRPr lang="en-US" dirty="0"/>
          </a:p>
        </p:txBody>
      </p:sp>
      <p:sp>
        <p:nvSpPr>
          <p:cNvPr id="4" name="TextBox 3">
            <a:extLst>
              <a:ext uri="{FF2B5EF4-FFF2-40B4-BE49-F238E27FC236}">
                <a16:creationId xmlns="" xmlns:a16="http://schemas.microsoft.com/office/drawing/2014/main" id="{96F83176-30FB-40E2-ADEE-AC73D8230EC9}"/>
              </a:ext>
            </a:extLst>
          </p:cNvPr>
          <p:cNvSpPr txBox="1"/>
          <p:nvPr/>
        </p:nvSpPr>
        <p:spPr>
          <a:xfrm>
            <a:off x="5843848" y="315884"/>
            <a:ext cx="6201294"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8DA64842-226F-4272-B129-2537C5B1DC54}"/>
              </a:ext>
            </a:extLst>
          </p:cNvPr>
          <p:cNvPicPr>
            <a:picLocks noChangeAspect="1"/>
          </p:cNvPicPr>
          <p:nvPr/>
        </p:nvPicPr>
        <p:blipFill>
          <a:blip r:embed="rId2"/>
          <a:stretch>
            <a:fillRect/>
          </a:stretch>
        </p:blipFill>
        <p:spPr>
          <a:xfrm>
            <a:off x="0" y="6347865"/>
            <a:ext cx="2319251" cy="444585"/>
          </a:xfrm>
          <a:prstGeom prst="rect">
            <a:avLst/>
          </a:prstGeom>
        </p:spPr>
      </p:pic>
      <p:pic>
        <p:nvPicPr>
          <p:cNvPr id="9" name="Picture 8">
            <a:extLst>
              <a:ext uri="{FF2B5EF4-FFF2-40B4-BE49-F238E27FC236}">
                <a16:creationId xmlns="" xmlns:a16="http://schemas.microsoft.com/office/drawing/2014/main" id="{BA4638E7-2BCD-484F-8A1B-AC1999DD1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09332">
            <a:off x="9565524" y="4724012"/>
            <a:ext cx="2405122" cy="1803841"/>
          </a:xfrm>
          <a:prstGeom prst="rect">
            <a:avLst/>
          </a:prstGeom>
        </p:spPr>
      </p:pic>
    </p:spTree>
    <p:extLst>
      <p:ext uri="{BB962C8B-B14F-4D97-AF65-F5344CB8AC3E}">
        <p14:creationId xmlns:p14="http://schemas.microsoft.com/office/powerpoint/2010/main" val="246341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2F0B9-FAA8-4A34-8F76-71450AEAE889}"/>
              </a:ext>
            </a:extLst>
          </p:cNvPr>
          <p:cNvSpPr>
            <a:spLocks noGrp="1"/>
          </p:cNvSpPr>
          <p:nvPr>
            <p:ph type="title"/>
          </p:nvPr>
        </p:nvSpPr>
        <p:spPr>
          <a:xfrm>
            <a:off x="780010" y="797387"/>
            <a:ext cx="10515600" cy="1325563"/>
          </a:xfrm>
        </p:spPr>
        <p:txBody>
          <a:bodyPr>
            <a:norm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03. Main Objectives</a:t>
            </a:r>
            <a:endParaRPr lang="en-US" sz="4800" dirty="0"/>
          </a:p>
        </p:txBody>
      </p:sp>
      <p:sp>
        <p:nvSpPr>
          <p:cNvPr id="3" name="Content Placeholder 2">
            <a:extLst>
              <a:ext uri="{FF2B5EF4-FFF2-40B4-BE49-F238E27FC236}">
                <a16:creationId xmlns="" xmlns:a16="http://schemas.microsoft.com/office/drawing/2014/main" id="{1D1E65B6-41BE-4301-951D-A552EEFF3832}"/>
              </a:ext>
            </a:extLst>
          </p:cNvPr>
          <p:cNvSpPr>
            <a:spLocks noGrp="1"/>
          </p:cNvSpPr>
          <p:nvPr>
            <p:ph idx="1"/>
          </p:nvPr>
        </p:nvSpPr>
        <p:spPr>
          <a:xfrm>
            <a:off x="650470" y="2087317"/>
            <a:ext cx="10325793" cy="3973296"/>
          </a:xfrm>
        </p:spPr>
        <p:txBody>
          <a:bodyPr>
            <a:normAutofit fontScale="92500" lnSpcReduction="10000"/>
          </a:bodyPr>
          <a:lstStyle/>
          <a:p>
            <a:pPr marL="514350" indent="-514350">
              <a:lnSpc>
                <a:spcPct val="120000"/>
              </a:lnSpc>
              <a:buFont typeface="+mj-lt"/>
              <a:buAutoNum type="arabicPeriod"/>
            </a:pPr>
            <a:r>
              <a:rPr lang="en-US" dirty="0"/>
              <a:t>Capture images of the auto parts in the vehicle and compare them with the original parts and provide a summary regarding the altered parts. </a:t>
            </a:r>
          </a:p>
          <a:p>
            <a:pPr marL="514350" indent="-514350">
              <a:lnSpc>
                <a:spcPct val="120000"/>
              </a:lnSpc>
              <a:buFont typeface="+mj-lt"/>
              <a:buAutoNum type="arabicPeriod"/>
            </a:pPr>
            <a:r>
              <a:rPr lang="en-US" dirty="0"/>
              <a:t>Capture the sound of the engine and provide a summary of the engine’s current condition and a prediction of future fault occurrences. </a:t>
            </a:r>
          </a:p>
          <a:p>
            <a:pPr marL="514350" indent="-514350">
              <a:lnSpc>
                <a:spcPct val="120000"/>
              </a:lnSpc>
              <a:buFont typeface="+mj-lt"/>
              <a:buAutoNum type="arabicPeriod"/>
            </a:pPr>
            <a:r>
              <a:rPr lang="en-US" dirty="0"/>
              <a:t>Capture an image of the Registration paper and compare it to the bike’s original details. </a:t>
            </a:r>
          </a:p>
          <a:p>
            <a:pPr marL="514350" indent="-514350">
              <a:lnSpc>
                <a:spcPct val="120000"/>
              </a:lnSpc>
              <a:buFont typeface="+mj-lt"/>
              <a:buAutoNum type="arabicPeriod"/>
            </a:pPr>
            <a:r>
              <a:rPr lang="en-US" dirty="0"/>
              <a:t>Capture the images of tyres and predict the usage and possible life expectation.</a:t>
            </a:r>
            <a:endParaRPr lang="en-US" sz="1600" b="1" u="sng" dirty="0">
              <a:solidFill>
                <a:schemeClr val="tx1"/>
              </a:solidFill>
            </a:endParaRPr>
          </a:p>
          <a:p>
            <a:endParaRPr lang="en-US" dirty="0"/>
          </a:p>
        </p:txBody>
      </p:sp>
      <p:sp>
        <p:nvSpPr>
          <p:cNvPr id="4" name="TextBox 3">
            <a:extLst>
              <a:ext uri="{FF2B5EF4-FFF2-40B4-BE49-F238E27FC236}">
                <a16:creationId xmlns="" xmlns:a16="http://schemas.microsoft.com/office/drawing/2014/main" id="{3F7FAD37-FA73-47BD-BF07-AB03BE1C4598}"/>
              </a:ext>
            </a:extLst>
          </p:cNvPr>
          <p:cNvSpPr txBox="1"/>
          <p:nvPr/>
        </p:nvSpPr>
        <p:spPr>
          <a:xfrm>
            <a:off x="5943600" y="315884"/>
            <a:ext cx="6068291" cy="1231106"/>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a:p>
            <a:endParaRPr lang="en-US" dirty="0"/>
          </a:p>
        </p:txBody>
      </p:sp>
      <p:pic>
        <p:nvPicPr>
          <p:cNvPr id="5" name="Content Placeholder 4" descr="A picture containing application&#10;&#10;Description automatically generated">
            <a:extLst>
              <a:ext uri="{FF2B5EF4-FFF2-40B4-BE49-F238E27FC236}">
                <a16:creationId xmlns="" xmlns:a16="http://schemas.microsoft.com/office/drawing/2014/main" id="{D6C333E0-D369-43B1-BD1E-A1E82EBE8E38}"/>
              </a:ext>
            </a:extLst>
          </p:cNvPr>
          <p:cNvPicPr>
            <a:picLocks noChangeAspect="1"/>
          </p:cNvPicPr>
          <p:nvPr/>
        </p:nvPicPr>
        <p:blipFill>
          <a:blip r:embed="rId2"/>
          <a:stretch>
            <a:fillRect/>
          </a:stretch>
        </p:blipFill>
        <p:spPr>
          <a:xfrm>
            <a:off x="83128" y="6413415"/>
            <a:ext cx="2319251" cy="444585"/>
          </a:xfrm>
          <a:prstGeom prst="rect">
            <a:avLst/>
          </a:prstGeom>
        </p:spPr>
      </p:pic>
    </p:spTree>
    <p:extLst>
      <p:ext uri="{BB962C8B-B14F-4D97-AF65-F5344CB8AC3E}">
        <p14:creationId xmlns:p14="http://schemas.microsoft.com/office/powerpoint/2010/main" val="119454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6D9CC-59EB-4969-B5D7-16B63C802D6C}"/>
              </a:ext>
            </a:extLst>
          </p:cNvPr>
          <p:cNvSpPr>
            <a:spLocks noGrp="1"/>
          </p:cNvSpPr>
          <p:nvPr>
            <p:ph type="title"/>
          </p:nvPr>
        </p:nvSpPr>
        <p:spPr>
          <a:xfrm>
            <a:off x="430876" y="948977"/>
            <a:ext cx="10515600" cy="1325563"/>
          </a:xfrm>
        </p:spPr>
        <p:txBody>
          <a:bodyPr>
            <a:norm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04. Overall System Diagram </a:t>
            </a:r>
            <a:endParaRPr lang="en-US" sz="4800" dirty="0"/>
          </a:p>
        </p:txBody>
      </p:sp>
      <p:sp>
        <p:nvSpPr>
          <p:cNvPr id="5" name="TextBox 4">
            <a:extLst>
              <a:ext uri="{FF2B5EF4-FFF2-40B4-BE49-F238E27FC236}">
                <a16:creationId xmlns="" xmlns:a16="http://schemas.microsoft.com/office/drawing/2014/main" id="{1384746B-AFFD-45ED-88F6-6976B9461C09}"/>
              </a:ext>
            </a:extLst>
          </p:cNvPr>
          <p:cNvSpPr txBox="1"/>
          <p:nvPr/>
        </p:nvSpPr>
        <p:spPr>
          <a:xfrm>
            <a:off x="6080760" y="289043"/>
            <a:ext cx="6010102" cy="954107"/>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Sitka Subheading" panose="02000505000000020004" pitchFamily="2" charset="0"/>
              </a:rPr>
              <a:t>MOTORBIKE DEFECT CHECKER AND PREDICTOR</a:t>
            </a:r>
          </a:p>
        </p:txBody>
      </p:sp>
      <p:pic>
        <p:nvPicPr>
          <p:cNvPr id="6" name="Picture 5" descr="Diagram&#10;&#10;Description automatically generated">
            <a:extLst>
              <a:ext uri="{FF2B5EF4-FFF2-40B4-BE49-F238E27FC236}">
                <a16:creationId xmlns="" xmlns:a16="http://schemas.microsoft.com/office/drawing/2014/main" id="{FF65F2EA-4E22-44EF-8CCF-8F164FC2E5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54780" y="2274540"/>
            <a:ext cx="6483926" cy="4314305"/>
          </a:xfrm>
          <a:prstGeom prst="rect">
            <a:avLst/>
          </a:prstGeom>
        </p:spPr>
      </p:pic>
      <p:pic>
        <p:nvPicPr>
          <p:cNvPr id="7" name="Content Placeholder 4" descr="A picture containing application&#10;&#10;Description automatically generated">
            <a:extLst>
              <a:ext uri="{FF2B5EF4-FFF2-40B4-BE49-F238E27FC236}">
                <a16:creationId xmlns="" xmlns:a16="http://schemas.microsoft.com/office/drawing/2014/main" id="{7420C6BB-6817-472A-A69C-4D50F3560F5A}"/>
              </a:ext>
            </a:extLst>
          </p:cNvPr>
          <p:cNvPicPr>
            <a:picLocks noGrp="1" noChangeAspect="1"/>
          </p:cNvPicPr>
          <p:nvPr>
            <p:ph idx="1"/>
          </p:nvPr>
        </p:nvPicPr>
        <p:blipFill>
          <a:blip r:embed="rId3"/>
          <a:stretch>
            <a:fillRect/>
          </a:stretch>
        </p:blipFill>
        <p:spPr>
          <a:xfrm>
            <a:off x="99753" y="6366552"/>
            <a:ext cx="2319251" cy="444585"/>
          </a:xfrm>
          <a:prstGeom prst="rect">
            <a:avLst/>
          </a:prstGeom>
        </p:spPr>
      </p:pic>
    </p:spTree>
    <p:extLst>
      <p:ext uri="{BB962C8B-B14F-4D97-AF65-F5344CB8AC3E}">
        <p14:creationId xmlns:p14="http://schemas.microsoft.com/office/powerpoint/2010/main" val="113839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6079</TotalTime>
  <Words>1656</Words>
  <Application>Microsoft Office PowerPoint</Application>
  <PresentationFormat>Widescreen</PresentationFormat>
  <Paragraphs>277</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Congenial</vt:lpstr>
      <vt:lpstr>Muli</vt:lpstr>
      <vt:lpstr>Sitka Subheading</vt:lpstr>
      <vt:lpstr>Times New Roman</vt:lpstr>
      <vt:lpstr>Wingdings</vt:lpstr>
      <vt:lpstr>Office Theme</vt:lpstr>
      <vt:lpstr>“Motorbike Defect Checker and Predictor”</vt:lpstr>
      <vt:lpstr>Supervision Personalities</vt:lpstr>
      <vt:lpstr>Team Members </vt:lpstr>
      <vt:lpstr>Roadmap</vt:lpstr>
      <vt:lpstr>Introduction </vt:lpstr>
      <vt:lpstr>01. Research Problem </vt:lpstr>
      <vt:lpstr>02. Solution </vt:lpstr>
      <vt:lpstr>03. Main Objectives</vt:lpstr>
      <vt:lpstr>04. Overall System Diagram </vt:lpstr>
      <vt:lpstr>05. Results and Discussions.</vt:lpstr>
      <vt:lpstr>06.Conclusion.</vt:lpstr>
      <vt:lpstr>IT20219598 |Information Technology </vt:lpstr>
      <vt:lpstr>Research Question</vt:lpstr>
      <vt:lpstr>Research Methodology </vt:lpstr>
      <vt:lpstr>Research Methodology </vt:lpstr>
      <vt:lpstr>PowerPoint Presentation</vt:lpstr>
      <vt:lpstr>Progress up to now</vt:lpstr>
      <vt:lpstr>PowerPoint Presentation</vt:lpstr>
      <vt:lpstr>PowerPoint Presentation</vt:lpstr>
      <vt:lpstr>PowerPoint Presentation</vt:lpstr>
      <vt:lpstr>References </vt:lpstr>
      <vt:lpstr>IT20257040 |Information Technology </vt:lpstr>
      <vt:lpstr>Research Question</vt:lpstr>
      <vt:lpstr>Research Methodology </vt:lpstr>
      <vt:lpstr>Research Methodology </vt:lpstr>
      <vt:lpstr>PowerPoint Presentation</vt:lpstr>
      <vt:lpstr>Progress up to now</vt:lpstr>
      <vt:lpstr>PowerPoint Presentation</vt:lpstr>
      <vt:lpstr>PowerPoint Presentation</vt:lpstr>
      <vt:lpstr>References </vt:lpstr>
      <vt:lpstr>IT20261764 |Information Systems Engineering </vt:lpstr>
      <vt:lpstr>Research Question</vt:lpstr>
      <vt:lpstr>Research Methodology </vt:lpstr>
      <vt:lpstr>Research Methodology </vt:lpstr>
      <vt:lpstr>PowerPoint Presentation</vt:lpstr>
      <vt:lpstr>Progress up to now</vt:lpstr>
      <vt:lpstr>PowerPoint Presentation</vt:lpstr>
      <vt:lpstr>PowerPoint Presentation</vt:lpstr>
      <vt:lpstr>PowerPoint Presentation</vt:lpstr>
      <vt:lpstr>References </vt:lpstr>
      <vt:lpstr>IT20156206 | Data Science </vt:lpstr>
      <vt:lpstr>Research Question</vt:lpstr>
      <vt:lpstr>Research Methodology </vt:lpstr>
      <vt:lpstr>PowerPoint Presentation</vt:lpstr>
      <vt:lpstr>Progress up to now</vt:lpstr>
      <vt:lpstr>PowerPoint Presentation</vt:lpstr>
      <vt:lpstr>PowerPoint Presentation</vt:lpstr>
      <vt:lpstr>PowerPoint Presentation</vt:lpstr>
      <vt:lpstr>PowerPoint Presentation</vt:lpstr>
      <vt:lpstr>PowerPoint Presentation</vt:lpstr>
      <vt:lpstr>References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“Motorbike Defect Checker and Predictor”</dc:title>
  <dc:creator>Dissanayake D.M.D.H. it20261764</dc:creator>
  <cp:lastModifiedBy>pc</cp:lastModifiedBy>
  <cp:revision>53</cp:revision>
  <dcterms:created xsi:type="dcterms:W3CDTF">2023-05-21T13:05:34Z</dcterms:created>
  <dcterms:modified xsi:type="dcterms:W3CDTF">2023-08-29T04:15:38Z</dcterms:modified>
</cp:coreProperties>
</file>